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323" r:id="rId2"/>
    <p:sldId id="308" r:id="rId3"/>
    <p:sldId id="310" r:id="rId4"/>
    <p:sldId id="311" r:id="rId5"/>
    <p:sldId id="312" r:id="rId6"/>
    <p:sldId id="313" r:id="rId7"/>
    <p:sldId id="319" r:id="rId8"/>
    <p:sldId id="322" r:id="rId9"/>
    <p:sldId id="321" r:id="rId10"/>
    <p:sldId id="324" r:id="rId11"/>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28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BC5C"/>
    <a:srgbClr val="D4ECEA"/>
    <a:srgbClr val="F7FAFD"/>
    <a:srgbClr val="669B76"/>
    <a:srgbClr val="60C1C7"/>
    <a:srgbClr val="DDEDD3"/>
    <a:srgbClr val="A7D28F"/>
    <a:srgbClr val="C4D700"/>
    <a:srgbClr val="A2CD85"/>
    <a:srgbClr val="DDE9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33" autoAdjust="0"/>
  </p:normalViewPr>
  <p:slideViewPr>
    <p:cSldViewPr snapToGrid="0" showGuides="1">
      <p:cViewPr varScale="1">
        <p:scale>
          <a:sx n="104" d="100"/>
          <a:sy n="104" d="100"/>
        </p:scale>
        <p:origin x="1860" y="108"/>
      </p:cViewPr>
      <p:guideLst>
        <p:guide orient="horz" pos="2092"/>
        <p:guide pos="285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143" cy="513284"/>
          </a:xfrm>
          <a:prstGeom prst="rect">
            <a:avLst/>
          </a:prstGeom>
        </p:spPr>
        <p:txBody>
          <a:bodyPr vert="horz" lIns="94640" tIns="47320" rIns="94640" bIns="473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503" y="0"/>
            <a:ext cx="3076143" cy="513284"/>
          </a:xfrm>
          <a:prstGeom prst="rect">
            <a:avLst/>
          </a:prstGeom>
        </p:spPr>
        <p:txBody>
          <a:bodyPr vert="horz" lIns="94640" tIns="47320" rIns="94640" bIns="47320" rtlCol="0"/>
          <a:lstStyle>
            <a:lvl1pPr algn="r">
              <a:defRPr sz="1200"/>
            </a:lvl1pPr>
          </a:lstStyle>
          <a:p>
            <a:fld id="{23A257EF-32A3-47B9-AE5F-1E15D7C1A929}" type="datetimeFigureOut">
              <a:rPr kumimoji="1" lang="ja-JP" altLang="en-US" smtClean="0"/>
              <a:t>2023/8/24</a:t>
            </a:fld>
            <a:endParaRPr kumimoji="1" lang="ja-JP" altLang="en-US"/>
          </a:p>
        </p:txBody>
      </p:sp>
      <p:sp>
        <p:nvSpPr>
          <p:cNvPr id="4" name="スライド イメージ プレースホルダー 3"/>
          <p:cNvSpPr>
            <a:spLocks noGrp="1" noRot="1" noChangeAspect="1"/>
          </p:cNvSpPr>
          <p:nvPr>
            <p:ph type="sldImg" idx="2"/>
          </p:nvPr>
        </p:nvSpPr>
        <p:spPr>
          <a:xfrm>
            <a:off x="1246188" y="1279525"/>
            <a:ext cx="4606925" cy="3454400"/>
          </a:xfrm>
          <a:prstGeom prst="rect">
            <a:avLst/>
          </a:prstGeom>
          <a:noFill/>
          <a:ln w="12700">
            <a:solidFill>
              <a:prstClr val="black"/>
            </a:solidFill>
          </a:ln>
        </p:spPr>
        <p:txBody>
          <a:bodyPr vert="horz" lIns="94640" tIns="47320" rIns="94640" bIns="47320" rtlCol="0" anchor="ctr"/>
          <a:lstStyle/>
          <a:p>
            <a:endParaRPr lang="ja-JP" altLang="en-US"/>
          </a:p>
        </p:txBody>
      </p:sp>
      <p:sp>
        <p:nvSpPr>
          <p:cNvPr id="5" name="ノート プレースホルダー 4"/>
          <p:cNvSpPr>
            <a:spLocks noGrp="1"/>
          </p:cNvSpPr>
          <p:nvPr>
            <p:ph type="body" sz="quarter" idx="3"/>
          </p:nvPr>
        </p:nvSpPr>
        <p:spPr>
          <a:xfrm>
            <a:off x="710262" y="4925235"/>
            <a:ext cx="5678778" cy="4029439"/>
          </a:xfrm>
          <a:prstGeom prst="rect">
            <a:avLst/>
          </a:prstGeom>
        </p:spPr>
        <p:txBody>
          <a:bodyPr vert="horz" lIns="94640" tIns="47320" rIns="94640" bIns="473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330"/>
            <a:ext cx="3076143" cy="513284"/>
          </a:xfrm>
          <a:prstGeom prst="rect">
            <a:avLst/>
          </a:prstGeom>
        </p:spPr>
        <p:txBody>
          <a:bodyPr vert="horz" lIns="94640" tIns="47320" rIns="94640" bIns="473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503" y="9721330"/>
            <a:ext cx="3076143" cy="513284"/>
          </a:xfrm>
          <a:prstGeom prst="rect">
            <a:avLst/>
          </a:prstGeom>
        </p:spPr>
        <p:txBody>
          <a:bodyPr vert="horz" lIns="94640" tIns="47320" rIns="94640" bIns="47320" rtlCol="0" anchor="b"/>
          <a:lstStyle>
            <a:lvl1pPr algn="r">
              <a:defRPr sz="1200"/>
            </a:lvl1pPr>
          </a:lstStyle>
          <a:p>
            <a:fld id="{B53A3880-281A-4329-AC2C-DB0946FAA705}" type="slidenum">
              <a:rPr kumimoji="1" lang="ja-JP" altLang="en-US" smtClean="0"/>
              <a:t>‹#›</a:t>
            </a:fld>
            <a:endParaRPr kumimoji="1" lang="ja-JP" altLang="en-US"/>
          </a:p>
        </p:txBody>
      </p:sp>
    </p:spTree>
    <p:extLst>
      <p:ext uri="{BB962C8B-B14F-4D97-AF65-F5344CB8AC3E}">
        <p14:creationId xmlns:p14="http://schemas.microsoft.com/office/powerpoint/2010/main" val="369229769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FD3E4A6-19D4-4C6D-8066-289FC3F6E122}" type="datetimeFigureOut">
              <a:rPr kumimoji="1" lang="ja-JP" altLang="en-US" smtClean="0"/>
              <a:t>2023/8/24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4F1E4D8-3BC4-4FF1-9424-98FF5873F43A}" type="slidenum">
              <a:rPr kumimoji="1" lang="ja-JP" altLang="en-US" smtClean="0"/>
              <a:t>‹#›</a:t>
            </a:fld>
            <a:endParaRPr kumimoji="1" lang="ja-JP" altLang="en-US"/>
          </a:p>
        </p:txBody>
      </p:sp>
    </p:spTree>
    <p:extLst>
      <p:ext uri="{BB962C8B-B14F-4D97-AF65-F5344CB8AC3E}">
        <p14:creationId xmlns:p14="http://schemas.microsoft.com/office/powerpoint/2010/main" val="3875908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FD3E4A6-19D4-4C6D-8066-289FC3F6E122}" type="datetimeFigureOut">
              <a:rPr kumimoji="1" lang="ja-JP" altLang="en-US" smtClean="0"/>
              <a:t>2023/8/24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4F1E4D8-3BC4-4FF1-9424-98FF5873F43A}" type="slidenum">
              <a:rPr kumimoji="1" lang="ja-JP" altLang="en-US" smtClean="0"/>
              <a:t>‹#›</a:t>
            </a:fld>
            <a:endParaRPr kumimoji="1" lang="ja-JP" altLang="en-US"/>
          </a:p>
        </p:txBody>
      </p:sp>
    </p:spTree>
    <p:extLst>
      <p:ext uri="{BB962C8B-B14F-4D97-AF65-F5344CB8AC3E}">
        <p14:creationId xmlns:p14="http://schemas.microsoft.com/office/powerpoint/2010/main" val="40277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FD3E4A6-19D4-4C6D-8066-289FC3F6E122}" type="datetimeFigureOut">
              <a:rPr kumimoji="1" lang="ja-JP" altLang="en-US" smtClean="0"/>
              <a:t>2023/8/24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4F1E4D8-3BC4-4FF1-9424-98FF5873F43A}" type="slidenum">
              <a:rPr kumimoji="1" lang="ja-JP" altLang="en-US" smtClean="0"/>
              <a:t>‹#›</a:t>
            </a:fld>
            <a:endParaRPr kumimoji="1" lang="ja-JP" altLang="en-US"/>
          </a:p>
        </p:txBody>
      </p:sp>
    </p:spTree>
    <p:extLst>
      <p:ext uri="{BB962C8B-B14F-4D97-AF65-F5344CB8AC3E}">
        <p14:creationId xmlns:p14="http://schemas.microsoft.com/office/powerpoint/2010/main" val="879834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FD3E4A6-19D4-4C6D-8066-289FC3F6E122}" type="datetimeFigureOut">
              <a:rPr kumimoji="1" lang="ja-JP" altLang="en-US" smtClean="0"/>
              <a:t>2023/8/24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4F1E4D8-3BC4-4FF1-9424-98FF5873F43A}" type="slidenum">
              <a:rPr kumimoji="1" lang="ja-JP" altLang="en-US" smtClean="0"/>
              <a:t>‹#›</a:t>
            </a:fld>
            <a:endParaRPr kumimoji="1" lang="ja-JP" altLang="en-US"/>
          </a:p>
        </p:txBody>
      </p:sp>
    </p:spTree>
    <p:extLst>
      <p:ext uri="{BB962C8B-B14F-4D97-AF65-F5344CB8AC3E}">
        <p14:creationId xmlns:p14="http://schemas.microsoft.com/office/powerpoint/2010/main" val="1805469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FD3E4A6-19D4-4C6D-8066-289FC3F6E122}" type="datetimeFigureOut">
              <a:rPr kumimoji="1" lang="ja-JP" altLang="en-US" smtClean="0"/>
              <a:t>2023/8/24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4F1E4D8-3BC4-4FF1-9424-98FF5873F43A}" type="slidenum">
              <a:rPr kumimoji="1" lang="ja-JP" altLang="en-US" smtClean="0"/>
              <a:t>‹#›</a:t>
            </a:fld>
            <a:endParaRPr kumimoji="1" lang="ja-JP" altLang="en-US"/>
          </a:p>
        </p:txBody>
      </p:sp>
    </p:spTree>
    <p:extLst>
      <p:ext uri="{BB962C8B-B14F-4D97-AF65-F5344CB8AC3E}">
        <p14:creationId xmlns:p14="http://schemas.microsoft.com/office/powerpoint/2010/main" val="2371170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FD3E4A6-19D4-4C6D-8066-289FC3F6E122}" type="datetimeFigureOut">
              <a:rPr kumimoji="1" lang="ja-JP" altLang="en-US" smtClean="0"/>
              <a:t>2023/8/24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4F1E4D8-3BC4-4FF1-9424-98FF5873F43A}" type="slidenum">
              <a:rPr kumimoji="1" lang="ja-JP" altLang="en-US" smtClean="0"/>
              <a:t>‹#›</a:t>
            </a:fld>
            <a:endParaRPr kumimoji="1" lang="ja-JP" altLang="en-US"/>
          </a:p>
        </p:txBody>
      </p:sp>
    </p:spTree>
    <p:extLst>
      <p:ext uri="{BB962C8B-B14F-4D97-AF65-F5344CB8AC3E}">
        <p14:creationId xmlns:p14="http://schemas.microsoft.com/office/powerpoint/2010/main" val="2397262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FD3E4A6-19D4-4C6D-8066-289FC3F6E122}" type="datetimeFigureOut">
              <a:rPr kumimoji="1" lang="ja-JP" altLang="en-US" smtClean="0"/>
              <a:t>2023/8/24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4F1E4D8-3BC4-4FF1-9424-98FF5873F43A}" type="slidenum">
              <a:rPr kumimoji="1" lang="ja-JP" altLang="en-US" smtClean="0"/>
              <a:t>‹#›</a:t>
            </a:fld>
            <a:endParaRPr kumimoji="1" lang="ja-JP" altLang="en-US"/>
          </a:p>
        </p:txBody>
      </p:sp>
    </p:spTree>
    <p:extLst>
      <p:ext uri="{BB962C8B-B14F-4D97-AF65-F5344CB8AC3E}">
        <p14:creationId xmlns:p14="http://schemas.microsoft.com/office/powerpoint/2010/main" val="1538310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FD3E4A6-19D4-4C6D-8066-289FC3F6E122}" type="datetimeFigureOut">
              <a:rPr kumimoji="1" lang="ja-JP" altLang="en-US" smtClean="0"/>
              <a:t>2023/8/24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4F1E4D8-3BC4-4FF1-9424-98FF5873F43A}" type="slidenum">
              <a:rPr kumimoji="1" lang="ja-JP" altLang="en-US" smtClean="0"/>
              <a:t>‹#›</a:t>
            </a:fld>
            <a:endParaRPr kumimoji="1" lang="ja-JP" altLang="en-US"/>
          </a:p>
        </p:txBody>
      </p:sp>
    </p:spTree>
    <p:extLst>
      <p:ext uri="{BB962C8B-B14F-4D97-AF65-F5344CB8AC3E}">
        <p14:creationId xmlns:p14="http://schemas.microsoft.com/office/powerpoint/2010/main" val="3600165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3E4A6-19D4-4C6D-8066-289FC3F6E122}" type="datetimeFigureOut">
              <a:rPr kumimoji="1" lang="ja-JP" altLang="en-US" smtClean="0"/>
              <a:t>2023/8/24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4F1E4D8-3BC4-4FF1-9424-98FF5873F43A}" type="slidenum">
              <a:rPr kumimoji="1" lang="ja-JP" altLang="en-US" smtClean="0"/>
              <a:t>‹#›</a:t>
            </a:fld>
            <a:endParaRPr kumimoji="1" lang="ja-JP" altLang="en-US"/>
          </a:p>
        </p:txBody>
      </p:sp>
    </p:spTree>
    <p:extLst>
      <p:ext uri="{BB962C8B-B14F-4D97-AF65-F5344CB8AC3E}">
        <p14:creationId xmlns:p14="http://schemas.microsoft.com/office/powerpoint/2010/main" val="1637556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FD3E4A6-19D4-4C6D-8066-289FC3F6E122}" type="datetimeFigureOut">
              <a:rPr kumimoji="1" lang="ja-JP" altLang="en-US" smtClean="0"/>
              <a:t>2023/8/24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4F1E4D8-3BC4-4FF1-9424-98FF5873F43A}" type="slidenum">
              <a:rPr kumimoji="1" lang="ja-JP" altLang="en-US" smtClean="0"/>
              <a:t>‹#›</a:t>
            </a:fld>
            <a:endParaRPr kumimoji="1" lang="ja-JP" altLang="en-US"/>
          </a:p>
        </p:txBody>
      </p:sp>
    </p:spTree>
    <p:extLst>
      <p:ext uri="{BB962C8B-B14F-4D97-AF65-F5344CB8AC3E}">
        <p14:creationId xmlns:p14="http://schemas.microsoft.com/office/powerpoint/2010/main" val="3119760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FD3E4A6-19D4-4C6D-8066-289FC3F6E122}" type="datetimeFigureOut">
              <a:rPr kumimoji="1" lang="ja-JP" altLang="en-US" smtClean="0"/>
              <a:t>2023/8/24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4F1E4D8-3BC4-4FF1-9424-98FF5873F43A}" type="slidenum">
              <a:rPr kumimoji="1" lang="ja-JP" altLang="en-US" smtClean="0"/>
              <a:t>‹#›</a:t>
            </a:fld>
            <a:endParaRPr kumimoji="1" lang="ja-JP" altLang="en-US"/>
          </a:p>
        </p:txBody>
      </p:sp>
    </p:spTree>
    <p:extLst>
      <p:ext uri="{BB962C8B-B14F-4D97-AF65-F5344CB8AC3E}">
        <p14:creationId xmlns:p14="http://schemas.microsoft.com/office/powerpoint/2010/main" val="1818111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D3E4A6-19D4-4C6D-8066-289FC3F6E122}" type="datetimeFigureOut">
              <a:rPr kumimoji="1" lang="ja-JP" altLang="en-US" smtClean="0"/>
              <a:t>2023/8/24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F1E4D8-3BC4-4FF1-9424-98FF5873F43A}" type="slidenum">
              <a:rPr kumimoji="1" lang="ja-JP" altLang="en-US" smtClean="0"/>
              <a:t>‹#›</a:t>
            </a:fld>
            <a:endParaRPr kumimoji="1" lang="ja-JP" altLang="en-US"/>
          </a:p>
        </p:txBody>
      </p:sp>
    </p:spTree>
    <p:extLst>
      <p:ext uri="{BB962C8B-B14F-4D97-AF65-F5344CB8AC3E}">
        <p14:creationId xmlns:p14="http://schemas.microsoft.com/office/powerpoint/2010/main" val="2603583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hyperlink" Target="https://1.bp.blogspot.com/-fOpRs3ewIzM/XRHH7gTSdHI/AAAAAAABTYQ/ps-Exu5V6l00K3rF_AiDs20GwS_zb_hCQCLcBGAs/s800/ryuugakusei_daigaku_asia_woman.png" TargetMode="External"/><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1.bp.blogspot.com/-fOpRs3ewIzM/XRHH7gTSdHI/AAAAAAABTYQ/ps-Exu5V6l00K3rF_AiDs20GwS_zb_hCQCLcBGAs/s800/ryuugakusei_daigaku_asia_woman.png" TargetMode="External"/><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3.png"/><Relationship Id="rId4" Type="http://schemas.openxmlformats.org/officeDocument/2006/relationships/image" Target="../media/image10.png"/><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1.png"/><Relationship Id="rId16"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3.png"/><Relationship Id="rId9" Type="http://schemas.openxmlformats.org/officeDocument/2006/relationships/image" Target="../media/image18.png"/><Relationship Id="rId14"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8.png"/><Relationship Id="rId7"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0.pn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png"/><Relationship Id="rId7"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4.png"/><Relationship Id="rId7" Type="http://schemas.openxmlformats.org/officeDocument/2006/relationships/hyperlink" Target="https://1.bp.blogspot.com/-fOpRs3ewIzM/XRHH7gTSdHI/AAAAAAABTYQ/ps-Exu5V6l00K3rF_AiDs20GwS_zb_hCQCLcBGAs/s800/ryuugakusei_daigaku_asia_woman.png"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hyperlink" Target="https://3.bp.blogspot.com/-uDbbmVh8-4E/VYJca1wow7I/AAAAAAAAuYk/cL226VdZRag/s800/medical_tan_kyuuin.png" TargetMode="External"/><Relationship Id="rId10" Type="http://schemas.openxmlformats.org/officeDocument/2006/relationships/image" Target="../media/image48.png"/><Relationship Id="rId4" Type="http://schemas.openxmlformats.org/officeDocument/2006/relationships/image" Target="../media/image45.png"/><Relationship Id="rId9" Type="http://schemas.openxmlformats.org/officeDocument/2006/relationships/hyperlink" Target="https://2.bp.blogspot.com/-koYj7IIldkY/Uab34nYaCwI/AAAAAAAAUXM/5SZWDSUTM3Y/s800/saibanjo.png"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0.png"/><Relationship Id="rId7" Type="http://schemas.openxmlformats.org/officeDocument/2006/relationships/hyperlink" Target="https://4.bp.blogspot.com/-H5FhhTL6DvI/WcB5qhuSsII/AAAAAAABG1k/AKh4aeFwFUkA0Xb-7du6b7lAV8jifjsigCLcBGAs/s800/kaigi_man2.png" TargetMode="External"/><Relationship Id="rId2"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56.png"/><Relationship Id="rId4" Type="http://schemas.openxmlformats.org/officeDocument/2006/relationships/image" Target="../media/image51.png"/><Relationship Id="rId9" Type="http://schemas.openxmlformats.org/officeDocument/2006/relationships/image" Target="../media/image55.png"/></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5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377261" y="832968"/>
            <a:ext cx="8358112" cy="912849"/>
          </a:xfrm>
          <a:prstGeom prst="rect">
            <a:avLst/>
          </a:prstGeom>
          <a:noFill/>
          <a:ln w="19050">
            <a:solidFill>
              <a:schemeClr val="accent5">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8" name="直線コネクタ 7"/>
          <p:cNvCxnSpPr/>
          <p:nvPr/>
        </p:nvCxnSpPr>
        <p:spPr>
          <a:xfrm>
            <a:off x="245660" y="624303"/>
            <a:ext cx="8666328" cy="0"/>
          </a:xfrm>
          <a:prstGeom prst="line">
            <a:avLst/>
          </a:prstGeom>
          <a:ln w="444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45660" y="143974"/>
            <a:ext cx="8666328" cy="461665"/>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 </a:t>
            </a:r>
            <a:r>
              <a:rPr kumimoji="1" lang="ja-JP" altLang="en-US" sz="2000" dirty="0">
                <a:latin typeface="メイリオ" panose="020B0604030504040204" pitchFamily="50" charset="-128"/>
                <a:ea typeface="メイリオ" panose="020B0604030504040204" pitchFamily="50" charset="-128"/>
              </a:rPr>
              <a:t>１　介護人材就業促進事業</a:t>
            </a:r>
            <a:r>
              <a:rPr kumimoji="1" lang="ja-JP" altLang="en-US" sz="1600" dirty="0">
                <a:latin typeface="メイリオ" panose="020B0604030504040204" pitchFamily="50" charset="-128"/>
                <a:ea typeface="メイリオ" panose="020B0604030504040204" pitchFamily="50" charset="-128"/>
              </a:rPr>
              <a:t>　</a:t>
            </a:r>
          </a:p>
        </p:txBody>
      </p:sp>
      <p:grpSp>
        <p:nvGrpSpPr>
          <p:cNvPr id="46" name="グループ化 45"/>
          <p:cNvGrpSpPr/>
          <p:nvPr/>
        </p:nvGrpSpPr>
        <p:grpSpPr>
          <a:xfrm>
            <a:off x="250322" y="764930"/>
            <a:ext cx="8636844" cy="1134290"/>
            <a:chOff x="394015" y="-940637"/>
            <a:chExt cx="8636844" cy="1134290"/>
          </a:xfrm>
        </p:grpSpPr>
        <p:sp>
          <p:nvSpPr>
            <p:cNvPr id="49" name="正方形/長方形 48"/>
            <p:cNvSpPr>
              <a:spLocks noChangeAspect="1"/>
            </p:cNvSpPr>
            <p:nvPr/>
          </p:nvSpPr>
          <p:spPr>
            <a:xfrm>
              <a:off x="8776981" y="-60225"/>
              <a:ext cx="253878" cy="25387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a:spLocks noChangeAspect="1"/>
            </p:cNvSpPr>
            <p:nvPr/>
          </p:nvSpPr>
          <p:spPr>
            <a:xfrm>
              <a:off x="394015" y="-940637"/>
              <a:ext cx="253878" cy="25387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5" name="正方形/長方形 44"/>
          <p:cNvSpPr>
            <a:spLocks noChangeAspect="1"/>
          </p:cNvSpPr>
          <p:nvPr/>
        </p:nvSpPr>
        <p:spPr>
          <a:xfrm>
            <a:off x="2662518" y="2001776"/>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2848924" y="2024960"/>
            <a:ext cx="1078146" cy="307777"/>
          </a:xfrm>
          <a:prstGeom prst="rect">
            <a:avLst/>
          </a:prstGeom>
          <a:noFill/>
          <a:ln>
            <a:noFill/>
          </a:ln>
        </p:spPr>
        <p:txBody>
          <a:bodyPr wrap="square" rtlCol="0" anchor="ctr" anchorCtr="0">
            <a:spAutoFit/>
          </a:bodyPr>
          <a:lstStyle/>
          <a:p>
            <a:pPr algn="ctr"/>
            <a:r>
              <a:rPr kumimoji="1" lang="ja-JP" altLang="en-US" sz="1400" dirty="0">
                <a:latin typeface="+mn-ea"/>
              </a:rPr>
              <a:t>イメージ図</a:t>
            </a:r>
          </a:p>
        </p:txBody>
      </p:sp>
      <p:sp>
        <p:nvSpPr>
          <p:cNvPr id="48" name="正方形/長方形 47"/>
          <p:cNvSpPr>
            <a:spLocks noChangeAspect="1"/>
          </p:cNvSpPr>
          <p:nvPr/>
        </p:nvSpPr>
        <p:spPr>
          <a:xfrm>
            <a:off x="374093" y="2003667"/>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p:cNvSpPr txBox="1"/>
          <p:nvPr/>
        </p:nvSpPr>
        <p:spPr>
          <a:xfrm>
            <a:off x="560499" y="2026851"/>
            <a:ext cx="1078146" cy="307777"/>
          </a:xfrm>
          <a:prstGeom prst="rect">
            <a:avLst/>
          </a:prstGeom>
          <a:noFill/>
          <a:ln>
            <a:noFill/>
          </a:ln>
        </p:spPr>
        <p:txBody>
          <a:bodyPr wrap="square" rtlCol="0" anchor="ctr" anchorCtr="0">
            <a:spAutoFit/>
          </a:bodyPr>
          <a:lstStyle/>
          <a:p>
            <a:pPr algn="ctr"/>
            <a:r>
              <a:rPr kumimoji="1" lang="ja-JP" altLang="en-US" sz="1400" dirty="0">
                <a:latin typeface="+mn-ea"/>
              </a:rPr>
              <a:t>補助対象者</a:t>
            </a:r>
          </a:p>
        </p:txBody>
      </p:sp>
      <p:sp>
        <p:nvSpPr>
          <p:cNvPr id="81" name="正方形/長方形 80"/>
          <p:cNvSpPr/>
          <p:nvPr/>
        </p:nvSpPr>
        <p:spPr>
          <a:xfrm>
            <a:off x="377261" y="2321427"/>
            <a:ext cx="2028430" cy="583443"/>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82" name="テキスト ボックス 81"/>
          <p:cNvSpPr txBox="1"/>
          <p:nvPr/>
        </p:nvSpPr>
        <p:spPr>
          <a:xfrm>
            <a:off x="374093" y="2466679"/>
            <a:ext cx="2031598" cy="292388"/>
          </a:xfrm>
          <a:prstGeom prst="rect">
            <a:avLst/>
          </a:prstGeom>
          <a:noFill/>
          <a:ln>
            <a:noFill/>
          </a:ln>
        </p:spPr>
        <p:txBody>
          <a:bodyPr wrap="square" rtlCol="0" anchor="ctr" anchorCtr="0">
            <a:spAutoFit/>
          </a:bodyPr>
          <a:lstStyle/>
          <a:p>
            <a:r>
              <a:rPr kumimoji="1" lang="ja-JP" altLang="en-US" sz="1300" dirty="0">
                <a:latin typeface="+mn-ea"/>
              </a:rPr>
              <a:t>　市町村・事業者等</a:t>
            </a:r>
          </a:p>
        </p:txBody>
      </p:sp>
      <p:sp>
        <p:nvSpPr>
          <p:cNvPr id="83" name="正方形/長方形 82"/>
          <p:cNvSpPr>
            <a:spLocks noChangeAspect="1"/>
          </p:cNvSpPr>
          <p:nvPr/>
        </p:nvSpPr>
        <p:spPr>
          <a:xfrm>
            <a:off x="347785" y="3149988"/>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テキスト ボックス 83"/>
          <p:cNvSpPr txBox="1"/>
          <p:nvPr/>
        </p:nvSpPr>
        <p:spPr>
          <a:xfrm>
            <a:off x="534191" y="3173172"/>
            <a:ext cx="1078146" cy="307777"/>
          </a:xfrm>
          <a:prstGeom prst="rect">
            <a:avLst/>
          </a:prstGeom>
          <a:noFill/>
          <a:ln>
            <a:noFill/>
          </a:ln>
        </p:spPr>
        <p:txBody>
          <a:bodyPr wrap="square" rtlCol="0" anchor="ctr" anchorCtr="0">
            <a:spAutoFit/>
          </a:bodyPr>
          <a:lstStyle/>
          <a:p>
            <a:pPr algn="ctr"/>
            <a:r>
              <a:rPr kumimoji="1" lang="ja-JP" altLang="en-US" sz="1400" dirty="0">
                <a:latin typeface="+mn-ea"/>
              </a:rPr>
              <a:t>基準額</a:t>
            </a:r>
          </a:p>
        </p:txBody>
      </p:sp>
      <p:sp>
        <p:nvSpPr>
          <p:cNvPr id="91" name="正方形/長方形 90"/>
          <p:cNvSpPr/>
          <p:nvPr/>
        </p:nvSpPr>
        <p:spPr>
          <a:xfrm>
            <a:off x="349150" y="3467502"/>
            <a:ext cx="2028430" cy="583443"/>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92" name="テキスト ボックス 91"/>
          <p:cNvSpPr txBox="1"/>
          <p:nvPr/>
        </p:nvSpPr>
        <p:spPr>
          <a:xfrm>
            <a:off x="345982" y="3626201"/>
            <a:ext cx="2031598" cy="292388"/>
          </a:xfrm>
          <a:prstGeom prst="rect">
            <a:avLst/>
          </a:prstGeom>
          <a:noFill/>
          <a:ln>
            <a:noFill/>
          </a:ln>
        </p:spPr>
        <p:txBody>
          <a:bodyPr wrap="square" rtlCol="0" anchor="ctr" anchorCtr="0">
            <a:spAutoFit/>
          </a:bodyPr>
          <a:lstStyle/>
          <a:p>
            <a:r>
              <a:rPr kumimoji="1" lang="ja-JP" altLang="en-US" sz="1300" dirty="0">
                <a:latin typeface="+mn-ea"/>
              </a:rPr>
              <a:t>　</a:t>
            </a:r>
            <a:r>
              <a:rPr kumimoji="1" lang="en-US" altLang="ja-JP" sz="1300" dirty="0">
                <a:latin typeface="+mn-ea"/>
              </a:rPr>
              <a:t>1,000</a:t>
            </a:r>
            <a:r>
              <a:rPr kumimoji="1" lang="ja-JP" altLang="en-US" sz="1300" dirty="0">
                <a:latin typeface="+mn-ea"/>
              </a:rPr>
              <a:t>千円</a:t>
            </a:r>
          </a:p>
        </p:txBody>
      </p:sp>
      <p:sp>
        <p:nvSpPr>
          <p:cNvPr id="93" name="正方形/長方形 92"/>
          <p:cNvSpPr>
            <a:spLocks noChangeAspect="1"/>
          </p:cNvSpPr>
          <p:nvPr/>
        </p:nvSpPr>
        <p:spPr>
          <a:xfrm>
            <a:off x="347785" y="4309510"/>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テキスト ボックス 93"/>
          <p:cNvSpPr txBox="1"/>
          <p:nvPr/>
        </p:nvSpPr>
        <p:spPr>
          <a:xfrm>
            <a:off x="534191" y="4332694"/>
            <a:ext cx="1078146" cy="307777"/>
          </a:xfrm>
          <a:prstGeom prst="rect">
            <a:avLst/>
          </a:prstGeom>
          <a:noFill/>
          <a:ln>
            <a:noFill/>
          </a:ln>
        </p:spPr>
        <p:txBody>
          <a:bodyPr wrap="square" rtlCol="0" anchor="ctr" anchorCtr="0">
            <a:spAutoFit/>
          </a:bodyPr>
          <a:lstStyle/>
          <a:p>
            <a:pPr algn="ctr"/>
            <a:r>
              <a:rPr kumimoji="1" lang="ja-JP" altLang="en-US" sz="1400" dirty="0">
                <a:latin typeface="+mn-ea"/>
              </a:rPr>
              <a:t>補助率</a:t>
            </a:r>
          </a:p>
        </p:txBody>
      </p:sp>
      <p:sp>
        <p:nvSpPr>
          <p:cNvPr id="95" name="正方形/長方形 94"/>
          <p:cNvSpPr/>
          <p:nvPr/>
        </p:nvSpPr>
        <p:spPr>
          <a:xfrm>
            <a:off x="349150" y="4627024"/>
            <a:ext cx="2028430" cy="583443"/>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96" name="テキスト ボックス 95"/>
          <p:cNvSpPr txBox="1"/>
          <p:nvPr/>
        </p:nvSpPr>
        <p:spPr>
          <a:xfrm>
            <a:off x="345982" y="4664234"/>
            <a:ext cx="2031598" cy="543290"/>
          </a:xfrm>
          <a:prstGeom prst="rect">
            <a:avLst/>
          </a:prstGeom>
          <a:noFill/>
          <a:ln>
            <a:noFill/>
          </a:ln>
        </p:spPr>
        <p:txBody>
          <a:bodyPr wrap="square" rtlCol="0" anchor="ctr" anchorCtr="0">
            <a:spAutoFit/>
          </a:bodyPr>
          <a:lstStyle/>
          <a:p>
            <a:pPr>
              <a:lnSpc>
                <a:spcPts val="1800"/>
              </a:lnSpc>
            </a:pPr>
            <a:r>
              <a:rPr kumimoji="1" lang="ja-JP" altLang="en-US" sz="1300" dirty="0">
                <a:latin typeface="+mn-ea"/>
              </a:rPr>
              <a:t>　市町村：</a:t>
            </a:r>
            <a:r>
              <a:rPr kumimoji="1" lang="en-US" altLang="ja-JP" sz="1300" dirty="0">
                <a:latin typeface="+mn-ea"/>
              </a:rPr>
              <a:t>3/4</a:t>
            </a:r>
            <a:r>
              <a:rPr kumimoji="1" lang="ja-JP" altLang="en-US" sz="1300" dirty="0">
                <a:latin typeface="+mn-ea"/>
              </a:rPr>
              <a:t>　</a:t>
            </a:r>
            <a:endParaRPr kumimoji="1" lang="en-US" altLang="ja-JP" sz="1300" dirty="0">
              <a:latin typeface="+mn-ea"/>
            </a:endParaRPr>
          </a:p>
          <a:p>
            <a:pPr>
              <a:lnSpc>
                <a:spcPts val="1800"/>
              </a:lnSpc>
            </a:pPr>
            <a:r>
              <a:rPr kumimoji="1" lang="ja-JP" altLang="en-US" sz="1300" dirty="0">
                <a:latin typeface="+mn-ea"/>
              </a:rPr>
              <a:t>　事業者等：</a:t>
            </a:r>
            <a:r>
              <a:rPr kumimoji="1" lang="en-US" altLang="ja-JP" sz="1300" dirty="0">
                <a:latin typeface="+mn-ea"/>
              </a:rPr>
              <a:t>10/10</a:t>
            </a:r>
            <a:endParaRPr kumimoji="1" lang="ja-JP" altLang="en-US" sz="1300" dirty="0">
              <a:latin typeface="+mn-ea"/>
            </a:endParaRPr>
          </a:p>
        </p:txBody>
      </p:sp>
      <p:sp>
        <p:nvSpPr>
          <p:cNvPr id="97" name="正方形/長方形 96"/>
          <p:cNvSpPr>
            <a:spLocks noChangeAspect="1"/>
          </p:cNvSpPr>
          <p:nvPr/>
        </p:nvSpPr>
        <p:spPr>
          <a:xfrm>
            <a:off x="361961" y="5469032"/>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p:cNvSpPr txBox="1"/>
          <p:nvPr/>
        </p:nvSpPr>
        <p:spPr>
          <a:xfrm>
            <a:off x="548367" y="5492216"/>
            <a:ext cx="1078146" cy="307777"/>
          </a:xfrm>
          <a:prstGeom prst="rect">
            <a:avLst/>
          </a:prstGeom>
          <a:noFill/>
          <a:ln>
            <a:noFill/>
          </a:ln>
        </p:spPr>
        <p:txBody>
          <a:bodyPr wrap="square" rtlCol="0" anchor="ctr" anchorCtr="0">
            <a:spAutoFit/>
          </a:bodyPr>
          <a:lstStyle/>
          <a:p>
            <a:pPr algn="ctr"/>
            <a:r>
              <a:rPr kumimoji="1" lang="ja-JP" altLang="en-US" sz="1400" dirty="0">
                <a:latin typeface="+mn-ea"/>
              </a:rPr>
              <a:t>対象経費</a:t>
            </a:r>
          </a:p>
        </p:txBody>
      </p:sp>
      <p:sp>
        <p:nvSpPr>
          <p:cNvPr id="99" name="正方形/長方形 98"/>
          <p:cNvSpPr/>
          <p:nvPr/>
        </p:nvSpPr>
        <p:spPr>
          <a:xfrm>
            <a:off x="363326" y="5786546"/>
            <a:ext cx="2028430" cy="919297"/>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100" name="テキスト ボックス 99"/>
          <p:cNvSpPr txBox="1"/>
          <p:nvPr/>
        </p:nvSpPr>
        <p:spPr>
          <a:xfrm>
            <a:off x="360158" y="5861102"/>
            <a:ext cx="2031598" cy="784830"/>
          </a:xfrm>
          <a:prstGeom prst="rect">
            <a:avLst/>
          </a:prstGeom>
          <a:noFill/>
          <a:ln>
            <a:noFill/>
          </a:ln>
        </p:spPr>
        <p:txBody>
          <a:bodyPr wrap="square" rtlCol="0" anchor="ctr" anchorCtr="0">
            <a:spAutoFit/>
          </a:bodyPr>
          <a:lstStyle/>
          <a:p>
            <a:pPr>
              <a:lnSpc>
                <a:spcPts val="1800"/>
              </a:lnSpc>
            </a:pPr>
            <a:r>
              <a:rPr kumimoji="1" lang="ja-JP" altLang="en-US" sz="1300" dirty="0">
                <a:latin typeface="+mn-ea"/>
              </a:rPr>
              <a:t>・会場使用料</a:t>
            </a:r>
            <a:endParaRPr kumimoji="1" lang="en-US" altLang="ja-JP" sz="1300" dirty="0">
              <a:latin typeface="+mn-ea"/>
            </a:endParaRPr>
          </a:p>
          <a:p>
            <a:pPr>
              <a:lnSpc>
                <a:spcPts val="1800"/>
              </a:lnSpc>
            </a:pPr>
            <a:r>
              <a:rPr kumimoji="1" lang="ja-JP" altLang="en-US" sz="1300" dirty="0">
                <a:latin typeface="+mn-ea"/>
              </a:rPr>
              <a:t>・講師等への報償費</a:t>
            </a:r>
            <a:endParaRPr kumimoji="1" lang="en-US" altLang="ja-JP" sz="1300" dirty="0">
              <a:latin typeface="+mn-ea"/>
            </a:endParaRPr>
          </a:p>
          <a:p>
            <a:pPr>
              <a:lnSpc>
                <a:spcPts val="1800"/>
              </a:lnSpc>
            </a:pPr>
            <a:r>
              <a:rPr kumimoji="1" lang="ja-JP" altLang="en-US" sz="1300" dirty="0">
                <a:latin typeface="+mn-ea"/>
              </a:rPr>
              <a:t>・旅費　等</a:t>
            </a:r>
          </a:p>
        </p:txBody>
      </p:sp>
      <p:grpSp>
        <p:nvGrpSpPr>
          <p:cNvPr id="3" name="グループ化 2"/>
          <p:cNvGrpSpPr/>
          <p:nvPr/>
        </p:nvGrpSpPr>
        <p:grpSpPr>
          <a:xfrm>
            <a:off x="2662518" y="2329027"/>
            <a:ext cx="6059036" cy="4376816"/>
            <a:chOff x="2662518" y="2329027"/>
            <a:chExt cx="6059036" cy="4376816"/>
          </a:xfrm>
        </p:grpSpPr>
        <p:grpSp>
          <p:nvGrpSpPr>
            <p:cNvPr id="5" name="グループ化 4"/>
            <p:cNvGrpSpPr/>
            <p:nvPr/>
          </p:nvGrpSpPr>
          <p:grpSpPr>
            <a:xfrm>
              <a:off x="2662518" y="2329027"/>
              <a:ext cx="6059036" cy="4376816"/>
              <a:chOff x="2760059" y="2812359"/>
              <a:chExt cx="6059036" cy="4376816"/>
            </a:xfrm>
          </p:grpSpPr>
          <p:grpSp>
            <p:nvGrpSpPr>
              <p:cNvPr id="30" name="グループ化 29"/>
              <p:cNvGrpSpPr>
                <a:grpSpLocks noChangeAspect="1"/>
              </p:cNvGrpSpPr>
              <p:nvPr/>
            </p:nvGrpSpPr>
            <p:grpSpPr>
              <a:xfrm>
                <a:off x="2760059" y="2812359"/>
                <a:ext cx="6059036" cy="4376816"/>
                <a:chOff x="394516" y="822604"/>
                <a:chExt cx="8655766" cy="6252586"/>
              </a:xfrm>
            </p:grpSpPr>
            <p:sp>
              <p:nvSpPr>
                <p:cNvPr id="31" name="直角三角形 30"/>
                <p:cNvSpPr>
                  <a:spLocks noChangeAspect="1"/>
                </p:cNvSpPr>
                <p:nvPr/>
              </p:nvSpPr>
              <p:spPr>
                <a:xfrm flipV="1">
                  <a:off x="3029921" y="4477826"/>
                  <a:ext cx="435157" cy="435158"/>
                </a:xfrm>
                <a:prstGeom prst="rtTriangle">
                  <a:avLst/>
                </a:prstGeom>
                <a:solidFill>
                  <a:srgbClr val="D0D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8" name="グループ化 37"/>
                <p:cNvGrpSpPr/>
                <p:nvPr/>
              </p:nvGrpSpPr>
              <p:grpSpPr>
                <a:xfrm>
                  <a:off x="394516" y="822604"/>
                  <a:ext cx="8655766" cy="6252586"/>
                  <a:chOff x="394516" y="822604"/>
                  <a:chExt cx="8655766" cy="6252586"/>
                </a:xfrm>
              </p:grpSpPr>
              <p:sp>
                <p:nvSpPr>
                  <p:cNvPr id="51" name="正方形/長方形 50"/>
                  <p:cNvSpPr>
                    <a:spLocks noChangeAspect="1"/>
                  </p:cNvSpPr>
                  <p:nvPr/>
                </p:nvSpPr>
                <p:spPr>
                  <a:xfrm>
                    <a:off x="6813566" y="1371259"/>
                    <a:ext cx="1789339" cy="1573272"/>
                  </a:xfrm>
                  <a:prstGeom prst="rect">
                    <a:avLst/>
                  </a:prstGeom>
                  <a:solidFill>
                    <a:schemeClr val="accent6">
                      <a:lumMod val="20000"/>
                      <a:lumOff val="80000"/>
                    </a:schemeClr>
                  </a:solidFill>
                  <a:ln w="6350">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2" name="図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3252" y="5033190"/>
                    <a:ext cx="1512059" cy="1491809"/>
                  </a:xfrm>
                  <a:prstGeom prst="rect">
                    <a:avLst/>
                  </a:prstGeom>
                </p:spPr>
              </p:pic>
              <p:sp>
                <p:nvSpPr>
                  <p:cNvPr id="53" name="正方形/長方形 52"/>
                  <p:cNvSpPr/>
                  <p:nvPr/>
                </p:nvSpPr>
                <p:spPr>
                  <a:xfrm>
                    <a:off x="394516" y="822604"/>
                    <a:ext cx="8655766" cy="6252586"/>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5" name="グループ化 74"/>
                  <p:cNvGrpSpPr>
                    <a:grpSpLocks noChangeAspect="1"/>
                  </p:cNvGrpSpPr>
                  <p:nvPr/>
                </p:nvGrpSpPr>
                <p:grpSpPr>
                  <a:xfrm>
                    <a:off x="3637963" y="4959353"/>
                    <a:ext cx="1572476" cy="1572469"/>
                    <a:chOff x="2255364" y="4965738"/>
                    <a:chExt cx="1333493" cy="1333491"/>
                  </a:xfrm>
                </p:grpSpPr>
                <p:pic>
                  <p:nvPicPr>
                    <p:cNvPr id="77" name="図 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5364" y="4965738"/>
                      <a:ext cx="1333493" cy="1333491"/>
                    </a:xfrm>
                    <a:prstGeom prst="rect">
                      <a:avLst/>
                    </a:prstGeom>
                  </p:spPr>
                </p:pic>
                <p:sp>
                  <p:nvSpPr>
                    <p:cNvPr id="78" name="正方形/長方形 77"/>
                    <p:cNvSpPr/>
                    <p:nvPr/>
                  </p:nvSpPr>
                  <p:spPr>
                    <a:xfrm>
                      <a:off x="2263639" y="4993311"/>
                      <a:ext cx="1240784" cy="32873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55" name="直線矢印コネクタ 54"/>
                  <p:cNvCxnSpPr>
                    <a:cxnSpLocks noChangeAspect="1"/>
                  </p:cNvCxnSpPr>
                  <p:nvPr/>
                </p:nvCxnSpPr>
                <p:spPr>
                  <a:xfrm rot="12960000" flipV="1">
                    <a:off x="5516280" y="5701960"/>
                    <a:ext cx="1040551" cy="752322"/>
                  </a:xfrm>
                  <a:prstGeom prst="straightConnector1">
                    <a:avLst/>
                  </a:prstGeom>
                  <a:ln w="88900">
                    <a:solidFill>
                      <a:schemeClr val="accent2">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a:cxnSpLocks noChangeAspect="1"/>
                  </p:cNvCxnSpPr>
                  <p:nvPr/>
                </p:nvCxnSpPr>
                <p:spPr>
                  <a:xfrm rot="2160000" flipV="1">
                    <a:off x="5549008" y="5264324"/>
                    <a:ext cx="1040551" cy="752322"/>
                  </a:xfrm>
                  <a:prstGeom prst="straightConnector1">
                    <a:avLst/>
                  </a:prstGeom>
                  <a:ln w="88900">
                    <a:solidFill>
                      <a:schemeClr val="accent5">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5405973" y="5174270"/>
                    <a:ext cx="1290660" cy="372885"/>
                  </a:xfrm>
                  <a:prstGeom prst="rect">
                    <a:avLst/>
                  </a:prstGeom>
                  <a:noFill/>
                </p:spPr>
                <p:txBody>
                  <a:bodyPr wrap="square" rtlCol="0">
                    <a:spAutoFit/>
                  </a:bodyPr>
                  <a:lstStyle/>
                  <a:p>
                    <a:pPr algn="ctr"/>
                    <a:r>
                      <a:rPr lang="ja-JP" altLang="en-US" sz="1100" dirty="0"/>
                      <a:t>申請</a:t>
                    </a:r>
                    <a:endParaRPr kumimoji="1" lang="ja-JP" altLang="en-US" sz="1100" dirty="0"/>
                  </a:p>
                </p:txBody>
              </p:sp>
              <p:sp>
                <p:nvSpPr>
                  <p:cNvPr id="58" name="テキスト ボックス 57"/>
                  <p:cNvSpPr txBox="1"/>
                  <p:nvPr/>
                </p:nvSpPr>
                <p:spPr>
                  <a:xfrm>
                    <a:off x="5376480" y="6183278"/>
                    <a:ext cx="1402849" cy="373728"/>
                  </a:xfrm>
                  <a:prstGeom prst="rect">
                    <a:avLst/>
                  </a:prstGeom>
                  <a:noFill/>
                </p:spPr>
                <p:txBody>
                  <a:bodyPr wrap="square" rtlCol="0">
                    <a:spAutoFit/>
                  </a:bodyPr>
                  <a:lstStyle/>
                  <a:p>
                    <a:pPr algn="ctr"/>
                    <a:r>
                      <a:rPr kumimoji="1" lang="ja-JP" altLang="en-US" sz="1100" dirty="0"/>
                      <a:t>交付</a:t>
                    </a:r>
                  </a:p>
                </p:txBody>
              </p:sp>
              <p:sp>
                <p:nvSpPr>
                  <p:cNvPr id="59" name="正方形/長方形 58"/>
                  <p:cNvSpPr/>
                  <p:nvPr/>
                </p:nvSpPr>
                <p:spPr>
                  <a:xfrm>
                    <a:off x="682667" y="1124879"/>
                    <a:ext cx="8139157" cy="3344931"/>
                  </a:xfrm>
                  <a:prstGeom prst="rect">
                    <a:avLst/>
                  </a:prstGeom>
                  <a:noFill/>
                  <a:ln w="15875">
                    <a:solidFill>
                      <a:srgbClr val="D0DB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0" name="グループ化 59"/>
                  <p:cNvGrpSpPr>
                    <a:grpSpLocks noChangeAspect="1"/>
                  </p:cNvGrpSpPr>
                  <p:nvPr/>
                </p:nvGrpSpPr>
                <p:grpSpPr>
                  <a:xfrm>
                    <a:off x="1603804" y="5131894"/>
                    <a:ext cx="1647544" cy="1445719"/>
                    <a:chOff x="1526264" y="5004291"/>
                    <a:chExt cx="1905000" cy="1671637"/>
                  </a:xfrm>
                </p:grpSpPr>
                <p:pic>
                  <p:nvPicPr>
                    <p:cNvPr id="73" name="図 7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6264" y="5004291"/>
                      <a:ext cx="1905000" cy="1671637"/>
                    </a:xfrm>
                    <a:prstGeom prst="rect">
                      <a:avLst/>
                    </a:prstGeom>
                  </p:spPr>
                </p:pic>
                <p:sp>
                  <p:nvSpPr>
                    <p:cNvPr id="74" name="正方形/長方形 73"/>
                    <p:cNvSpPr/>
                    <p:nvPr/>
                  </p:nvSpPr>
                  <p:spPr>
                    <a:xfrm>
                      <a:off x="2815717" y="5057052"/>
                      <a:ext cx="607575" cy="156166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62" name="テキスト ボックス 61"/>
                  <p:cNvSpPr txBox="1"/>
                  <p:nvPr/>
                </p:nvSpPr>
                <p:spPr>
                  <a:xfrm>
                    <a:off x="2776622" y="6057547"/>
                    <a:ext cx="947080" cy="439681"/>
                  </a:xfrm>
                  <a:prstGeom prst="rect">
                    <a:avLst/>
                  </a:prstGeom>
                  <a:noFill/>
                  <a:ln>
                    <a:noFill/>
                  </a:ln>
                </p:spPr>
                <p:txBody>
                  <a:bodyPr wrap="square" rtlCol="0" anchor="ctr" anchorCtr="0">
                    <a:spAutoFit/>
                  </a:bodyPr>
                  <a:lstStyle/>
                  <a:p>
                    <a:pPr algn="ctr"/>
                    <a:r>
                      <a:rPr kumimoji="1" lang="en-US" altLang="ja-JP" sz="1400" dirty="0">
                        <a:latin typeface="+mn-ea"/>
                      </a:rPr>
                      <a:t>or</a:t>
                    </a:r>
                    <a:endParaRPr kumimoji="1" lang="ja-JP" altLang="en-US" sz="1400" dirty="0">
                      <a:latin typeface="+mn-ea"/>
                    </a:endParaRPr>
                  </a:p>
                </p:txBody>
              </p:sp>
              <p:pic>
                <p:nvPicPr>
                  <p:cNvPr id="63" name="図 6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81016" y="1541535"/>
                    <a:ext cx="1475924" cy="1243464"/>
                  </a:xfrm>
                  <a:prstGeom prst="rect">
                    <a:avLst/>
                  </a:prstGeom>
                </p:spPr>
              </p:pic>
              <p:grpSp>
                <p:nvGrpSpPr>
                  <p:cNvPr id="64" name="グループ化 63"/>
                  <p:cNvGrpSpPr/>
                  <p:nvPr/>
                </p:nvGrpSpPr>
                <p:grpSpPr>
                  <a:xfrm>
                    <a:off x="979058" y="1425541"/>
                    <a:ext cx="3542219" cy="2568674"/>
                    <a:chOff x="974451" y="1425541"/>
                    <a:chExt cx="3542219" cy="2568674"/>
                  </a:xfrm>
                </p:grpSpPr>
                <p:pic>
                  <p:nvPicPr>
                    <p:cNvPr id="69" name="図 6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4451" y="1425541"/>
                      <a:ext cx="3542219" cy="2568674"/>
                    </a:xfrm>
                    <a:prstGeom prst="rect">
                      <a:avLst/>
                    </a:prstGeom>
                  </p:spPr>
                </p:pic>
                <p:pic>
                  <p:nvPicPr>
                    <p:cNvPr id="70" name="図 6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13983" y="2777655"/>
                      <a:ext cx="955017" cy="1070044"/>
                    </a:xfrm>
                    <a:prstGeom prst="rect">
                      <a:avLst/>
                    </a:prstGeom>
                  </p:spPr>
                </p:pic>
                <p:pic>
                  <p:nvPicPr>
                    <p:cNvPr id="72" name="図 7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41347" y="2827215"/>
                      <a:ext cx="1844905" cy="1077424"/>
                    </a:xfrm>
                    <a:prstGeom prst="rect">
                      <a:avLst/>
                    </a:prstGeom>
                  </p:spPr>
                </p:pic>
              </p:grpSp>
              <p:sp>
                <p:nvSpPr>
                  <p:cNvPr id="65" name="正方形/長方形 64"/>
                  <p:cNvSpPr>
                    <a:spLocks noChangeAspect="1"/>
                  </p:cNvSpPr>
                  <p:nvPr/>
                </p:nvSpPr>
                <p:spPr>
                  <a:xfrm>
                    <a:off x="4779148" y="2434153"/>
                    <a:ext cx="1789339" cy="1573272"/>
                  </a:xfrm>
                  <a:prstGeom prst="rect">
                    <a:avLst/>
                  </a:prstGeom>
                  <a:solidFill>
                    <a:schemeClr val="accent4">
                      <a:lumMod val="20000"/>
                      <a:lumOff val="80000"/>
                    </a:schemeClr>
                  </a:solidFill>
                  <a:ln w="6350">
                    <a:solidFill>
                      <a:schemeClr val="accent4">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6" name="図 6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73633" y="2522320"/>
                    <a:ext cx="1549720" cy="1402498"/>
                  </a:xfrm>
                  <a:prstGeom prst="rect">
                    <a:avLst/>
                  </a:prstGeom>
                </p:spPr>
              </p:pic>
              <p:sp>
                <p:nvSpPr>
                  <p:cNvPr id="67" name="テキスト ボックス 66"/>
                  <p:cNvSpPr txBox="1"/>
                  <p:nvPr/>
                </p:nvSpPr>
                <p:spPr>
                  <a:xfrm>
                    <a:off x="6811505" y="2996840"/>
                    <a:ext cx="1791399" cy="373728"/>
                  </a:xfrm>
                  <a:prstGeom prst="rect">
                    <a:avLst/>
                  </a:prstGeom>
                  <a:noFill/>
                </p:spPr>
                <p:txBody>
                  <a:bodyPr wrap="square" rtlCol="0">
                    <a:spAutoFit/>
                  </a:bodyPr>
                  <a:lstStyle/>
                  <a:p>
                    <a:pPr algn="ctr"/>
                    <a:r>
                      <a:rPr lang="ja-JP" altLang="en-US" sz="1100" dirty="0"/>
                      <a:t>介護職場体験</a:t>
                    </a:r>
                    <a:endParaRPr kumimoji="1" lang="ja-JP" altLang="en-US" sz="1100" dirty="0"/>
                  </a:p>
                </p:txBody>
              </p:sp>
              <p:sp>
                <p:nvSpPr>
                  <p:cNvPr id="68" name="テキスト ボックス 67"/>
                  <p:cNvSpPr txBox="1"/>
                  <p:nvPr/>
                </p:nvSpPr>
                <p:spPr>
                  <a:xfrm>
                    <a:off x="4766356" y="2027400"/>
                    <a:ext cx="1818753" cy="382884"/>
                  </a:xfrm>
                  <a:prstGeom prst="rect">
                    <a:avLst/>
                  </a:prstGeom>
                  <a:noFill/>
                </p:spPr>
                <p:txBody>
                  <a:bodyPr wrap="square" rtlCol="0">
                    <a:spAutoFit/>
                  </a:bodyPr>
                  <a:lstStyle/>
                  <a:p>
                    <a:pPr algn="ctr"/>
                    <a:r>
                      <a:rPr kumimoji="1" lang="ja-JP" altLang="en-US" sz="1100" dirty="0"/>
                      <a:t>介護施設訪問</a:t>
                    </a:r>
                  </a:p>
                </p:txBody>
              </p:sp>
            </p:grpSp>
          </p:grpSp>
          <p:sp>
            <p:nvSpPr>
              <p:cNvPr id="79" name="テキスト ボックス 78"/>
              <p:cNvSpPr txBox="1"/>
              <p:nvPr/>
            </p:nvSpPr>
            <p:spPr>
              <a:xfrm>
                <a:off x="3993755" y="5049787"/>
                <a:ext cx="902556" cy="261610"/>
              </a:xfrm>
              <a:prstGeom prst="rect">
                <a:avLst/>
              </a:prstGeom>
              <a:noFill/>
            </p:spPr>
            <p:txBody>
              <a:bodyPr wrap="square" rtlCol="0">
                <a:spAutoFit/>
              </a:bodyPr>
              <a:lstStyle/>
              <a:p>
                <a:pPr algn="ctr"/>
                <a:r>
                  <a:rPr lang="ja-JP" altLang="en-US" sz="1100" dirty="0"/>
                  <a:t>介護学習</a:t>
                </a:r>
                <a:endParaRPr kumimoji="1" lang="ja-JP" altLang="en-US" sz="1100" dirty="0"/>
              </a:p>
            </p:txBody>
          </p:sp>
        </p:grpSp>
        <p:grpSp>
          <p:nvGrpSpPr>
            <p:cNvPr id="2" name="グループ化 1"/>
            <p:cNvGrpSpPr/>
            <p:nvPr/>
          </p:nvGrpSpPr>
          <p:grpSpPr>
            <a:xfrm>
              <a:off x="3387996" y="6320935"/>
              <a:ext cx="4544275" cy="263380"/>
              <a:chOff x="3387996" y="6320935"/>
              <a:chExt cx="4544275" cy="263380"/>
            </a:xfrm>
          </p:grpSpPr>
          <p:sp>
            <p:nvSpPr>
              <p:cNvPr id="89" name="テキスト ボックス 88"/>
              <p:cNvSpPr txBox="1"/>
              <p:nvPr/>
            </p:nvSpPr>
            <p:spPr>
              <a:xfrm>
                <a:off x="7130665" y="6322705"/>
                <a:ext cx="801606" cy="261610"/>
              </a:xfrm>
              <a:prstGeom prst="rect">
                <a:avLst/>
              </a:prstGeom>
              <a:noFill/>
              <a:ln>
                <a:noFill/>
              </a:ln>
            </p:spPr>
            <p:txBody>
              <a:bodyPr wrap="square" rtlCol="0" anchor="ctr" anchorCtr="0">
                <a:spAutoFit/>
              </a:bodyPr>
              <a:lstStyle/>
              <a:p>
                <a:pPr algn="ctr"/>
                <a:r>
                  <a:rPr kumimoji="1" lang="ja-JP" altLang="en-US" sz="1100" dirty="0">
                    <a:latin typeface="+mn-ea"/>
                  </a:rPr>
                  <a:t>千葉県</a:t>
                </a:r>
              </a:p>
            </p:txBody>
          </p:sp>
          <p:sp>
            <p:nvSpPr>
              <p:cNvPr id="90" name="テキスト ボックス 89"/>
              <p:cNvSpPr txBox="1"/>
              <p:nvPr/>
            </p:nvSpPr>
            <p:spPr>
              <a:xfrm>
                <a:off x="5071547" y="6321299"/>
                <a:ext cx="801606" cy="261610"/>
              </a:xfrm>
              <a:prstGeom prst="rect">
                <a:avLst/>
              </a:prstGeom>
              <a:noFill/>
              <a:ln>
                <a:noFill/>
              </a:ln>
            </p:spPr>
            <p:txBody>
              <a:bodyPr wrap="square" rtlCol="0" anchor="ctr" anchorCtr="0">
                <a:spAutoFit/>
              </a:bodyPr>
              <a:lstStyle/>
              <a:p>
                <a:pPr algn="ctr"/>
                <a:r>
                  <a:rPr kumimoji="1" lang="ja-JP" altLang="en-US" sz="1100" dirty="0">
                    <a:latin typeface="+mn-ea"/>
                  </a:rPr>
                  <a:t>市町村</a:t>
                </a:r>
              </a:p>
            </p:txBody>
          </p:sp>
          <p:sp>
            <p:nvSpPr>
              <p:cNvPr id="101" name="テキスト ボックス 100"/>
              <p:cNvSpPr txBox="1"/>
              <p:nvPr/>
            </p:nvSpPr>
            <p:spPr>
              <a:xfrm>
                <a:off x="3387996" y="6320935"/>
                <a:ext cx="1078146" cy="261610"/>
              </a:xfrm>
              <a:prstGeom prst="rect">
                <a:avLst/>
              </a:prstGeom>
              <a:noFill/>
              <a:ln>
                <a:noFill/>
              </a:ln>
            </p:spPr>
            <p:txBody>
              <a:bodyPr wrap="square" rtlCol="0" anchor="ctr" anchorCtr="0">
                <a:spAutoFit/>
              </a:bodyPr>
              <a:lstStyle/>
              <a:p>
                <a:pPr algn="ctr"/>
                <a:r>
                  <a:rPr kumimoji="1" lang="ja-JP" altLang="en-US" sz="1100" dirty="0">
                    <a:latin typeface="+mn-ea"/>
                  </a:rPr>
                  <a:t>事業者等</a:t>
                </a:r>
              </a:p>
            </p:txBody>
          </p:sp>
        </p:grpSp>
      </p:grpSp>
      <p:sp>
        <p:nvSpPr>
          <p:cNvPr id="103" name="正方形/長方形 102"/>
          <p:cNvSpPr/>
          <p:nvPr/>
        </p:nvSpPr>
        <p:spPr>
          <a:xfrm>
            <a:off x="504200" y="746803"/>
            <a:ext cx="8129088" cy="1047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ts val="3000"/>
              </a:lnSpc>
            </a:pPr>
            <a:r>
              <a:rPr lang="ja-JP" altLang="en-US" sz="1600" dirty="0">
                <a:solidFill>
                  <a:schemeClr val="tx1">
                    <a:lumMod val="95000"/>
                    <a:lumOff val="5000"/>
                  </a:schemeClr>
                </a:solidFill>
                <a:latin typeface="+mn-ea"/>
              </a:rPr>
              <a:t>　</a:t>
            </a:r>
            <a:r>
              <a:rPr lang="ja-JP" altLang="en-US" sz="1600" u="sng" dirty="0">
                <a:solidFill>
                  <a:schemeClr val="tx1">
                    <a:lumMod val="95000"/>
                    <a:lumOff val="5000"/>
                  </a:schemeClr>
                </a:solidFill>
                <a:latin typeface="+mn-ea"/>
              </a:rPr>
              <a:t>小中高生や高齢者、主婦等を対象に介護の仕事の魅力を伝える介護体験やセミナー等を実施する市町村、事業者等を支援</a:t>
            </a:r>
            <a:r>
              <a:rPr lang="ja-JP" altLang="en-US" sz="1600" dirty="0">
                <a:solidFill>
                  <a:schemeClr val="tx1">
                    <a:lumMod val="95000"/>
                    <a:lumOff val="5000"/>
                  </a:schemeClr>
                </a:solidFill>
                <a:latin typeface="+mn-ea"/>
              </a:rPr>
              <a:t>する。</a:t>
            </a:r>
            <a:endParaRPr lang="en-US" altLang="ja-JP" sz="1600" dirty="0">
              <a:solidFill>
                <a:schemeClr val="tx1">
                  <a:lumMod val="95000"/>
                  <a:lumOff val="5000"/>
                </a:schemeClr>
              </a:solidFill>
              <a:latin typeface="+mn-ea"/>
            </a:endParaRPr>
          </a:p>
        </p:txBody>
      </p:sp>
    </p:spTree>
    <p:extLst>
      <p:ext uri="{BB962C8B-B14F-4D97-AF65-F5344CB8AC3E}">
        <p14:creationId xmlns:p14="http://schemas.microsoft.com/office/powerpoint/2010/main" val="3236160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正方形/長方形 204"/>
          <p:cNvSpPr>
            <a:spLocks noChangeAspect="1"/>
          </p:cNvSpPr>
          <p:nvPr/>
        </p:nvSpPr>
        <p:spPr>
          <a:xfrm>
            <a:off x="3444687" y="3698492"/>
            <a:ext cx="539314" cy="322157"/>
          </a:xfrm>
          <a:prstGeom prst="rect">
            <a:avLst/>
          </a:prstGeom>
          <a:solidFill>
            <a:schemeClr val="accent6">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正方形/長方形 28"/>
          <p:cNvSpPr/>
          <p:nvPr/>
        </p:nvSpPr>
        <p:spPr>
          <a:xfrm>
            <a:off x="377261" y="832968"/>
            <a:ext cx="8358112" cy="912849"/>
          </a:xfrm>
          <a:prstGeom prst="rect">
            <a:avLst/>
          </a:prstGeom>
          <a:noFill/>
          <a:ln w="19050">
            <a:solidFill>
              <a:schemeClr val="accent5">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8" name="直線コネクタ 7"/>
          <p:cNvCxnSpPr/>
          <p:nvPr/>
        </p:nvCxnSpPr>
        <p:spPr>
          <a:xfrm>
            <a:off x="245660" y="624303"/>
            <a:ext cx="8666328" cy="0"/>
          </a:xfrm>
          <a:prstGeom prst="line">
            <a:avLst/>
          </a:prstGeom>
          <a:ln w="444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45660" y="143974"/>
            <a:ext cx="8666328" cy="461665"/>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 </a:t>
            </a:r>
            <a:r>
              <a:rPr kumimoji="1" lang="en-US" altLang="ja-JP" sz="2000" dirty="0">
                <a:latin typeface="メイリオ" panose="020B0604030504040204" pitchFamily="50" charset="-128"/>
                <a:ea typeface="メイリオ" panose="020B0604030504040204" pitchFamily="50" charset="-128"/>
              </a:rPr>
              <a:t>10</a:t>
            </a:r>
            <a:r>
              <a:rPr kumimoji="1" lang="ja-JP" altLang="en-US" sz="2000" dirty="0">
                <a:latin typeface="メイリオ" panose="020B0604030504040204" pitchFamily="50" charset="-128"/>
                <a:ea typeface="メイリオ" panose="020B0604030504040204" pitchFamily="50" charset="-128"/>
              </a:rPr>
              <a:t>　介護福祉士実務者研修に係る代替職員の確保事業</a:t>
            </a:r>
            <a:r>
              <a:rPr kumimoji="1" lang="ja-JP" altLang="en-US" sz="1600" dirty="0">
                <a:latin typeface="メイリオ" panose="020B0604030504040204" pitchFamily="50" charset="-128"/>
                <a:ea typeface="メイリオ" panose="020B0604030504040204" pitchFamily="50" charset="-128"/>
              </a:rPr>
              <a:t>　</a:t>
            </a:r>
          </a:p>
        </p:txBody>
      </p:sp>
      <p:sp>
        <p:nvSpPr>
          <p:cNvPr id="26" name="正方形/長方形 25"/>
          <p:cNvSpPr/>
          <p:nvPr/>
        </p:nvSpPr>
        <p:spPr>
          <a:xfrm>
            <a:off x="504199" y="743788"/>
            <a:ext cx="8129089" cy="1047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nchorCtr="0"/>
          <a:lstStyle/>
          <a:p>
            <a:pPr algn="dist">
              <a:lnSpc>
                <a:spcPts val="3000"/>
              </a:lnSpc>
            </a:pPr>
            <a:r>
              <a:rPr lang="ja-JP" altLang="en-US" sz="1600" dirty="0">
                <a:solidFill>
                  <a:schemeClr val="tx1">
                    <a:lumMod val="95000"/>
                    <a:lumOff val="5000"/>
                  </a:schemeClr>
                </a:solidFill>
                <a:latin typeface="+mn-ea"/>
              </a:rPr>
              <a:t>　介護職員が実務者研修を受講する際に、</a:t>
            </a:r>
            <a:r>
              <a:rPr lang="ja-JP" altLang="en-US" sz="1600" u="sng" dirty="0">
                <a:solidFill>
                  <a:schemeClr val="tx1">
                    <a:lumMod val="95000"/>
                    <a:lumOff val="5000"/>
                  </a:schemeClr>
                </a:solidFill>
                <a:latin typeface="+mn-ea"/>
              </a:rPr>
              <a:t>介護施設・事業所において代替職員を確保</a:t>
            </a:r>
            <a:endParaRPr lang="en-US" altLang="ja-JP" sz="1600" u="sng" dirty="0">
              <a:solidFill>
                <a:schemeClr val="tx1">
                  <a:lumMod val="95000"/>
                  <a:lumOff val="5000"/>
                </a:schemeClr>
              </a:solidFill>
              <a:latin typeface="+mn-ea"/>
            </a:endParaRPr>
          </a:p>
          <a:p>
            <a:pPr>
              <a:lnSpc>
                <a:spcPts val="3000"/>
              </a:lnSpc>
            </a:pPr>
            <a:r>
              <a:rPr lang="ja-JP" altLang="en-US" sz="1600" u="sng" dirty="0">
                <a:solidFill>
                  <a:schemeClr val="tx1">
                    <a:lumMod val="95000"/>
                    <a:lumOff val="5000"/>
                  </a:schemeClr>
                </a:solidFill>
                <a:latin typeface="+mn-ea"/>
              </a:rPr>
              <a:t>するための経費を支援</a:t>
            </a:r>
            <a:r>
              <a:rPr lang="ja-JP" altLang="en-US" sz="1600" dirty="0">
                <a:solidFill>
                  <a:schemeClr val="tx1">
                    <a:lumMod val="95000"/>
                    <a:lumOff val="5000"/>
                  </a:schemeClr>
                </a:solidFill>
                <a:latin typeface="+mn-ea"/>
              </a:rPr>
              <a:t>する。</a:t>
            </a:r>
            <a:endParaRPr lang="en-US" altLang="ja-JP" sz="1600" dirty="0">
              <a:solidFill>
                <a:schemeClr val="tx1">
                  <a:lumMod val="95000"/>
                  <a:lumOff val="5000"/>
                </a:schemeClr>
              </a:solidFill>
              <a:latin typeface="+mn-ea"/>
            </a:endParaRPr>
          </a:p>
        </p:txBody>
      </p:sp>
      <p:grpSp>
        <p:nvGrpSpPr>
          <p:cNvPr id="46" name="グループ化 45"/>
          <p:cNvGrpSpPr/>
          <p:nvPr/>
        </p:nvGrpSpPr>
        <p:grpSpPr>
          <a:xfrm>
            <a:off x="250322" y="764930"/>
            <a:ext cx="8636844" cy="1134290"/>
            <a:chOff x="394015" y="-940637"/>
            <a:chExt cx="8636844" cy="1134290"/>
          </a:xfrm>
        </p:grpSpPr>
        <p:sp>
          <p:nvSpPr>
            <p:cNvPr id="49" name="正方形/長方形 48"/>
            <p:cNvSpPr>
              <a:spLocks noChangeAspect="1"/>
            </p:cNvSpPr>
            <p:nvPr/>
          </p:nvSpPr>
          <p:spPr>
            <a:xfrm>
              <a:off x="8776981" y="-60225"/>
              <a:ext cx="253878" cy="25387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a:spLocks noChangeAspect="1"/>
            </p:cNvSpPr>
            <p:nvPr/>
          </p:nvSpPr>
          <p:spPr>
            <a:xfrm>
              <a:off x="394015" y="-940637"/>
              <a:ext cx="253878" cy="25387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5" name="正方形/長方形 44"/>
          <p:cNvSpPr>
            <a:spLocks noChangeAspect="1"/>
          </p:cNvSpPr>
          <p:nvPr/>
        </p:nvSpPr>
        <p:spPr>
          <a:xfrm>
            <a:off x="2662518" y="2001776"/>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2848924" y="2024960"/>
            <a:ext cx="1078146" cy="307777"/>
          </a:xfrm>
          <a:prstGeom prst="rect">
            <a:avLst/>
          </a:prstGeom>
          <a:noFill/>
          <a:ln>
            <a:noFill/>
          </a:ln>
        </p:spPr>
        <p:txBody>
          <a:bodyPr wrap="square" rtlCol="0" anchor="ctr" anchorCtr="0">
            <a:spAutoFit/>
          </a:bodyPr>
          <a:lstStyle/>
          <a:p>
            <a:pPr algn="ctr"/>
            <a:r>
              <a:rPr kumimoji="1" lang="ja-JP" altLang="en-US" sz="1400" dirty="0">
                <a:latin typeface="+mn-ea"/>
              </a:rPr>
              <a:t>イメージ図</a:t>
            </a:r>
          </a:p>
        </p:txBody>
      </p:sp>
      <p:sp>
        <p:nvSpPr>
          <p:cNvPr id="48" name="正方形/長方形 47"/>
          <p:cNvSpPr>
            <a:spLocks noChangeAspect="1"/>
          </p:cNvSpPr>
          <p:nvPr/>
        </p:nvSpPr>
        <p:spPr>
          <a:xfrm>
            <a:off x="374093" y="2003667"/>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p:cNvSpPr txBox="1"/>
          <p:nvPr/>
        </p:nvSpPr>
        <p:spPr>
          <a:xfrm>
            <a:off x="560499" y="2026851"/>
            <a:ext cx="1078146" cy="307777"/>
          </a:xfrm>
          <a:prstGeom prst="rect">
            <a:avLst/>
          </a:prstGeom>
          <a:noFill/>
          <a:ln>
            <a:noFill/>
          </a:ln>
        </p:spPr>
        <p:txBody>
          <a:bodyPr wrap="square" rtlCol="0" anchor="ctr" anchorCtr="0">
            <a:spAutoFit/>
          </a:bodyPr>
          <a:lstStyle/>
          <a:p>
            <a:pPr algn="ctr"/>
            <a:r>
              <a:rPr kumimoji="1" lang="ja-JP" altLang="en-US" sz="1400" dirty="0">
                <a:latin typeface="+mn-ea"/>
              </a:rPr>
              <a:t>補助対象者</a:t>
            </a:r>
          </a:p>
        </p:txBody>
      </p:sp>
      <p:sp>
        <p:nvSpPr>
          <p:cNvPr id="81" name="正方形/長方形 80"/>
          <p:cNvSpPr/>
          <p:nvPr/>
        </p:nvSpPr>
        <p:spPr>
          <a:xfrm>
            <a:off x="377261" y="2321427"/>
            <a:ext cx="2028430" cy="583443"/>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82" name="テキスト ボックス 81"/>
          <p:cNvSpPr txBox="1"/>
          <p:nvPr/>
        </p:nvSpPr>
        <p:spPr>
          <a:xfrm>
            <a:off x="374093" y="2407596"/>
            <a:ext cx="2031598" cy="492443"/>
          </a:xfrm>
          <a:prstGeom prst="rect">
            <a:avLst/>
          </a:prstGeom>
          <a:noFill/>
          <a:ln>
            <a:noFill/>
          </a:ln>
        </p:spPr>
        <p:txBody>
          <a:bodyPr wrap="square" rtlCol="0" anchor="ctr" anchorCtr="0">
            <a:spAutoFit/>
          </a:bodyPr>
          <a:lstStyle/>
          <a:p>
            <a:r>
              <a:rPr kumimoji="1" lang="ja-JP" altLang="en-US" sz="1300" dirty="0">
                <a:latin typeface="+mn-ea"/>
              </a:rPr>
              <a:t>　介護施設・事業所の　</a:t>
            </a:r>
            <a:endParaRPr kumimoji="1" lang="en-US" altLang="ja-JP" sz="1300" dirty="0">
              <a:latin typeface="+mn-ea"/>
            </a:endParaRPr>
          </a:p>
          <a:p>
            <a:r>
              <a:rPr kumimoji="1" lang="ja-JP" altLang="en-US" sz="1300" dirty="0">
                <a:latin typeface="+mn-ea"/>
              </a:rPr>
              <a:t>　運営法人</a:t>
            </a:r>
          </a:p>
        </p:txBody>
      </p:sp>
      <p:sp>
        <p:nvSpPr>
          <p:cNvPr id="83" name="正方形/長方形 82"/>
          <p:cNvSpPr>
            <a:spLocks noChangeAspect="1"/>
          </p:cNvSpPr>
          <p:nvPr/>
        </p:nvSpPr>
        <p:spPr>
          <a:xfrm>
            <a:off x="347785" y="3149988"/>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テキスト ボックス 83"/>
          <p:cNvSpPr txBox="1"/>
          <p:nvPr/>
        </p:nvSpPr>
        <p:spPr>
          <a:xfrm>
            <a:off x="534191" y="3173172"/>
            <a:ext cx="1078146" cy="307777"/>
          </a:xfrm>
          <a:prstGeom prst="rect">
            <a:avLst/>
          </a:prstGeom>
          <a:noFill/>
          <a:ln>
            <a:noFill/>
          </a:ln>
        </p:spPr>
        <p:txBody>
          <a:bodyPr wrap="square" rtlCol="0" anchor="ctr" anchorCtr="0">
            <a:spAutoFit/>
          </a:bodyPr>
          <a:lstStyle/>
          <a:p>
            <a:pPr algn="ctr"/>
            <a:r>
              <a:rPr kumimoji="1" lang="ja-JP" altLang="en-US" sz="1400" dirty="0">
                <a:latin typeface="+mn-ea"/>
              </a:rPr>
              <a:t>基準額</a:t>
            </a:r>
          </a:p>
        </p:txBody>
      </p:sp>
      <p:sp>
        <p:nvSpPr>
          <p:cNvPr id="91" name="正方形/長方形 90"/>
          <p:cNvSpPr/>
          <p:nvPr/>
        </p:nvSpPr>
        <p:spPr>
          <a:xfrm>
            <a:off x="349150" y="3467502"/>
            <a:ext cx="2028430" cy="583443"/>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92" name="テキスト ボックス 91"/>
          <p:cNvSpPr txBox="1"/>
          <p:nvPr/>
        </p:nvSpPr>
        <p:spPr>
          <a:xfrm>
            <a:off x="345982" y="3526174"/>
            <a:ext cx="2031598" cy="492443"/>
          </a:xfrm>
          <a:prstGeom prst="rect">
            <a:avLst/>
          </a:prstGeom>
          <a:noFill/>
          <a:ln>
            <a:noFill/>
          </a:ln>
        </p:spPr>
        <p:txBody>
          <a:bodyPr wrap="square" rtlCol="0" anchor="ctr" anchorCtr="0">
            <a:spAutoFit/>
          </a:bodyPr>
          <a:lstStyle/>
          <a:p>
            <a:r>
              <a:rPr kumimoji="1" lang="ja-JP" altLang="en-US" sz="1300" dirty="0">
                <a:latin typeface="+mn-ea"/>
              </a:rPr>
              <a:t>　</a:t>
            </a:r>
            <a:r>
              <a:rPr kumimoji="1" lang="en-US" altLang="ja-JP" sz="1300" dirty="0">
                <a:latin typeface="+mn-ea"/>
              </a:rPr>
              <a:t>13</a:t>
            </a:r>
            <a:r>
              <a:rPr kumimoji="1" lang="ja-JP" altLang="en-US" sz="1300" dirty="0">
                <a:latin typeface="+mn-ea"/>
              </a:rPr>
              <a:t>千円（</a:t>
            </a:r>
            <a:r>
              <a:rPr kumimoji="1" lang="en-US" altLang="ja-JP" sz="1300" dirty="0">
                <a:latin typeface="+mn-ea"/>
              </a:rPr>
              <a:t>1</a:t>
            </a:r>
            <a:r>
              <a:rPr kumimoji="1" lang="ja-JP" altLang="en-US" sz="1300" dirty="0">
                <a:latin typeface="+mn-ea"/>
              </a:rPr>
              <a:t>人あたり）</a:t>
            </a:r>
            <a:endParaRPr kumimoji="1" lang="en-US" altLang="ja-JP" sz="1300" dirty="0">
              <a:latin typeface="+mn-ea"/>
            </a:endParaRPr>
          </a:p>
          <a:p>
            <a:r>
              <a:rPr kumimoji="1" lang="ja-JP" altLang="en-US" sz="1300" dirty="0">
                <a:latin typeface="+mn-ea"/>
              </a:rPr>
              <a:t>　</a:t>
            </a:r>
            <a:r>
              <a:rPr kumimoji="1" lang="en-US" altLang="ja-JP" sz="1200" dirty="0">
                <a:latin typeface="+mn-ea"/>
              </a:rPr>
              <a:t>※10</a:t>
            </a:r>
            <a:r>
              <a:rPr kumimoji="1" lang="ja-JP" altLang="en-US" sz="1200" dirty="0">
                <a:latin typeface="+mn-ea"/>
              </a:rPr>
              <a:t>日上限</a:t>
            </a:r>
          </a:p>
        </p:txBody>
      </p:sp>
      <p:sp>
        <p:nvSpPr>
          <p:cNvPr id="93" name="正方形/長方形 92"/>
          <p:cNvSpPr>
            <a:spLocks noChangeAspect="1"/>
          </p:cNvSpPr>
          <p:nvPr/>
        </p:nvSpPr>
        <p:spPr>
          <a:xfrm>
            <a:off x="347785" y="4309510"/>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テキスト ボックス 93"/>
          <p:cNvSpPr txBox="1"/>
          <p:nvPr/>
        </p:nvSpPr>
        <p:spPr>
          <a:xfrm>
            <a:off x="534191" y="4332694"/>
            <a:ext cx="1078146" cy="307777"/>
          </a:xfrm>
          <a:prstGeom prst="rect">
            <a:avLst/>
          </a:prstGeom>
          <a:noFill/>
          <a:ln>
            <a:noFill/>
          </a:ln>
        </p:spPr>
        <p:txBody>
          <a:bodyPr wrap="square" rtlCol="0" anchor="ctr" anchorCtr="0">
            <a:spAutoFit/>
          </a:bodyPr>
          <a:lstStyle/>
          <a:p>
            <a:pPr algn="ctr"/>
            <a:r>
              <a:rPr kumimoji="1" lang="ja-JP" altLang="en-US" sz="1400" dirty="0">
                <a:latin typeface="+mn-ea"/>
              </a:rPr>
              <a:t>補助率</a:t>
            </a:r>
          </a:p>
        </p:txBody>
      </p:sp>
      <p:sp>
        <p:nvSpPr>
          <p:cNvPr id="95" name="正方形/長方形 94"/>
          <p:cNvSpPr/>
          <p:nvPr/>
        </p:nvSpPr>
        <p:spPr>
          <a:xfrm>
            <a:off x="349150" y="4627024"/>
            <a:ext cx="2028430" cy="583443"/>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96" name="テキスト ボックス 95"/>
          <p:cNvSpPr txBox="1"/>
          <p:nvPr/>
        </p:nvSpPr>
        <p:spPr>
          <a:xfrm>
            <a:off x="345982" y="4774297"/>
            <a:ext cx="2031598" cy="323165"/>
          </a:xfrm>
          <a:prstGeom prst="rect">
            <a:avLst/>
          </a:prstGeom>
          <a:noFill/>
          <a:ln>
            <a:noFill/>
          </a:ln>
        </p:spPr>
        <p:txBody>
          <a:bodyPr wrap="square" rtlCol="0" anchor="ctr" anchorCtr="0">
            <a:spAutoFit/>
          </a:bodyPr>
          <a:lstStyle/>
          <a:p>
            <a:pPr>
              <a:lnSpc>
                <a:spcPts val="1800"/>
              </a:lnSpc>
            </a:pPr>
            <a:r>
              <a:rPr kumimoji="1" lang="ja-JP" altLang="en-US" sz="1300" dirty="0">
                <a:latin typeface="+mn-ea"/>
              </a:rPr>
              <a:t>　</a:t>
            </a:r>
            <a:r>
              <a:rPr kumimoji="1" lang="en-US" altLang="ja-JP" sz="1300" dirty="0">
                <a:latin typeface="+mn-ea"/>
              </a:rPr>
              <a:t>10/10</a:t>
            </a:r>
            <a:endParaRPr kumimoji="1" lang="ja-JP" altLang="en-US" sz="1300" dirty="0">
              <a:latin typeface="+mn-ea"/>
            </a:endParaRPr>
          </a:p>
        </p:txBody>
      </p:sp>
      <p:sp>
        <p:nvSpPr>
          <p:cNvPr id="97" name="正方形/長方形 96"/>
          <p:cNvSpPr>
            <a:spLocks noChangeAspect="1"/>
          </p:cNvSpPr>
          <p:nvPr/>
        </p:nvSpPr>
        <p:spPr>
          <a:xfrm>
            <a:off x="361961" y="5469032"/>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p:cNvSpPr txBox="1"/>
          <p:nvPr/>
        </p:nvSpPr>
        <p:spPr>
          <a:xfrm>
            <a:off x="548367" y="5492216"/>
            <a:ext cx="1078146" cy="307777"/>
          </a:xfrm>
          <a:prstGeom prst="rect">
            <a:avLst/>
          </a:prstGeom>
          <a:noFill/>
          <a:ln>
            <a:noFill/>
          </a:ln>
        </p:spPr>
        <p:txBody>
          <a:bodyPr wrap="square" rtlCol="0" anchor="ctr" anchorCtr="0">
            <a:spAutoFit/>
          </a:bodyPr>
          <a:lstStyle/>
          <a:p>
            <a:pPr algn="ctr"/>
            <a:r>
              <a:rPr kumimoji="1" lang="ja-JP" altLang="en-US" sz="1400" dirty="0">
                <a:latin typeface="+mn-ea"/>
              </a:rPr>
              <a:t>対象経費</a:t>
            </a:r>
          </a:p>
        </p:txBody>
      </p:sp>
      <p:sp>
        <p:nvSpPr>
          <p:cNvPr id="99" name="正方形/長方形 98"/>
          <p:cNvSpPr/>
          <p:nvPr/>
        </p:nvSpPr>
        <p:spPr>
          <a:xfrm>
            <a:off x="363326" y="5786546"/>
            <a:ext cx="2028430" cy="919297"/>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100" name="テキスト ボックス 99"/>
          <p:cNvSpPr txBox="1"/>
          <p:nvPr/>
        </p:nvSpPr>
        <p:spPr>
          <a:xfrm>
            <a:off x="360158" y="6097288"/>
            <a:ext cx="2031598" cy="312458"/>
          </a:xfrm>
          <a:prstGeom prst="rect">
            <a:avLst/>
          </a:prstGeom>
          <a:noFill/>
          <a:ln>
            <a:noFill/>
          </a:ln>
        </p:spPr>
        <p:txBody>
          <a:bodyPr wrap="square" rtlCol="0" anchor="ctr" anchorCtr="0">
            <a:spAutoFit/>
          </a:bodyPr>
          <a:lstStyle/>
          <a:p>
            <a:pPr>
              <a:lnSpc>
                <a:spcPts val="1800"/>
              </a:lnSpc>
            </a:pPr>
            <a:r>
              <a:rPr kumimoji="1" lang="ja-JP" altLang="en-US" sz="1300" dirty="0">
                <a:latin typeface="+mn-ea"/>
              </a:rPr>
              <a:t>　代替職員の人件費</a:t>
            </a:r>
          </a:p>
        </p:txBody>
      </p:sp>
      <p:grpSp>
        <p:nvGrpSpPr>
          <p:cNvPr id="38" name="グループ化 37"/>
          <p:cNvGrpSpPr/>
          <p:nvPr/>
        </p:nvGrpSpPr>
        <p:grpSpPr>
          <a:xfrm>
            <a:off x="2662518" y="2329027"/>
            <a:ext cx="6059036" cy="4376816"/>
            <a:chOff x="394515" y="994494"/>
            <a:chExt cx="8655766" cy="6252585"/>
          </a:xfrm>
        </p:grpSpPr>
        <p:sp>
          <p:nvSpPr>
            <p:cNvPr id="53" name="正方形/長方形 52"/>
            <p:cNvSpPr/>
            <p:nvPr/>
          </p:nvSpPr>
          <p:spPr>
            <a:xfrm>
              <a:off x="394515" y="994494"/>
              <a:ext cx="8655766" cy="6252585"/>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8" name="正方形/長方形 77"/>
            <p:cNvSpPr/>
            <p:nvPr/>
          </p:nvSpPr>
          <p:spPr>
            <a:xfrm>
              <a:off x="1516418" y="5186831"/>
              <a:ext cx="1463154" cy="38764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5" name="グループ化 4"/>
          <p:cNvGrpSpPr>
            <a:grpSpLocks noChangeAspect="1"/>
          </p:cNvGrpSpPr>
          <p:nvPr/>
        </p:nvGrpSpPr>
        <p:grpSpPr>
          <a:xfrm>
            <a:off x="2848926" y="2684596"/>
            <a:ext cx="5780612" cy="3602251"/>
            <a:chOff x="699409" y="1187398"/>
            <a:chExt cx="6800718" cy="4237943"/>
          </a:xfrm>
        </p:grpSpPr>
        <p:pic>
          <p:nvPicPr>
            <p:cNvPr id="140" name="図 139" descr="留学生のイラスト（アジア人女性）">
              <a:hlinkClick r:id="rId2"/>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9374" y="1393015"/>
              <a:ext cx="447413" cy="826741"/>
            </a:xfrm>
            <a:prstGeom prst="rect">
              <a:avLst/>
            </a:prstGeom>
            <a:noFill/>
            <a:ln>
              <a:noFill/>
            </a:ln>
          </p:spPr>
        </p:pic>
        <p:sp>
          <p:nvSpPr>
            <p:cNvPr id="141" name="テキスト ボックス 140"/>
            <p:cNvSpPr txBox="1">
              <a:spLocks noChangeAspect="1"/>
            </p:cNvSpPr>
            <p:nvPr/>
          </p:nvSpPr>
          <p:spPr>
            <a:xfrm>
              <a:off x="2725589" y="1927368"/>
              <a:ext cx="1756845" cy="307776"/>
            </a:xfrm>
            <a:prstGeom prst="rect">
              <a:avLst/>
            </a:prstGeom>
            <a:noFill/>
            <a:ln>
              <a:noFill/>
            </a:ln>
          </p:spPr>
          <p:txBody>
            <a:bodyPr wrap="square" rtlCol="0" anchor="ctr" anchorCtr="0">
              <a:spAutoFit/>
            </a:bodyPr>
            <a:lstStyle/>
            <a:p>
              <a:pPr algn="ctr"/>
              <a:r>
                <a:rPr kumimoji="1" lang="ja-JP" altLang="en-US" sz="1100" dirty="0">
                  <a:latin typeface="+mn-ea"/>
                </a:rPr>
                <a:t>研修受講</a:t>
              </a:r>
            </a:p>
          </p:txBody>
        </p:sp>
        <p:cxnSp>
          <p:nvCxnSpPr>
            <p:cNvPr id="143" name="直線矢印コネクタ 142"/>
            <p:cNvCxnSpPr>
              <a:cxnSpLocks noChangeAspect="1"/>
            </p:cNvCxnSpPr>
            <p:nvPr/>
          </p:nvCxnSpPr>
          <p:spPr>
            <a:xfrm rot="12960000" flipV="1">
              <a:off x="3138204" y="2034132"/>
              <a:ext cx="847059" cy="612425"/>
            </a:xfrm>
            <a:prstGeom prst="straightConnector1">
              <a:avLst/>
            </a:prstGeom>
            <a:ln w="88900">
              <a:solidFill>
                <a:schemeClr val="accent6">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grpSp>
          <p:nvGrpSpPr>
            <p:cNvPr id="151" name="グループ化 150"/>
            <p:cNvGrpSpPr>
              <a:grpSpLocks noChangeAspect="1"/>
            </p:cNvGrpSpPr>
            <p:nvPr/>
          </p:nvGrpSpPr>
          <p:grpSpPr>
            <a:xfrm>
              <a:off x="699409" y="1187398"/>
              <a:ext cx="2207477" cy="4237943"/>
              <a:chOff x="516527" y="1187398"/>
              <a:chExt cx="2207477" cy="4237943"/>
            </a:xfrm>
          </p:grpSpPr>
          <p:sp>
            <p:nvSpPr>
              <p:cNvPr id="176" name="正方形/長方形 175"/>
              <p:cNvSpPr>
                <a:spLocks noChangeAspect="1"/>
              </p:cNvSpPr>
              <p:nvPr/>
            </p:nvSpPr>
            <p:spPr>
              <a:xfrm>
                <a:off x="714920" y="1652467"/>
                <a:ext cx="1847621" cy="1624518"/>
              </a:xfrm>
              <a:prstGeom prst="rect">
                <a:avLst/>
              </a:prstGeom>
              <a:solidFill>
                <a:schemeClr val="accent6">
                  <a:lumMod val="20000"/>
                  <a:lumOff val="80000"/>
                </a:schemeClr>
              </a:solidFill>
              <a:ln w="6350">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0" name="正方形/長方形 179"/>
              <p:cNvSpPr>
                <a:spLocks noChangeAspect="1"/>
              </p:cNvSpPr>
              <p:nvPr/>
            </p:nvSpPr>
            <p:spPr>
              <a:xfrm>
                <a:off x="709095" y="3532082"/>
                <a:ext cx="1847621" cy="1624518"/>
              </a:xfrm>
              <a:prstGeom prst="rect">
                <a:avLst/>
              </a:prstGeom>
              <a:solidFill>
                <a:schemeClr val="accent6">
                  <a:lumMod val="20000"/>
                  <a:lumOff val="80000"/>
                </a:schemeClr>
              </a:solidFill>
              <a:ln w="6350">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82" name="グループ化 181"/>
              <p:cNvGrpSpPr/>
              <p:nvPr/>
            </p:nvGrpSpPr>
            <p:grpSpPr>
              <a:xfrm>
                <a:off x="960041" y="2116678"/>
                <a:ext cx="1612665" cy="1305984"/>
                <a:chOff x="1041185" y="3115681"/>
                <a:chExt cx="1612665" cy="1305984"/>
              </a:xfrm>
            </p:grpSpPr>
            <p:grpSp>
              <p:nvGrpSpPr>
                <p:cNvPr id="186" name="グループ化 185"/>
                <p:cNvGrpSpPr>
                  <a:grpSpLocks noChangeAspect="1"/>
                </p:cNvGrpSpPr>
                <p:nvPr/>
              </p:nvGrpSpPr>
              <p:grpSpPr>
                <a:xfrm>
                  <a:off x="1459662" y="3115681"/>
                  <a:ext cx="1194188" cy="1305984"/>
                  <a:chOff x="1937859" y="3067166"/>
                  <a:chExt cx="1252736" cy="1370013"/>
                </a:xfrm>
              </p:grpSpPr>
              <p:sp>
                <p:nvSpPr>
                  <p:cNvPr id="190" name="正方形/長方形 189"/>
                  <p:cNvSpPr>
                    <a:spLocks noChangeAspect="1"/>
                  </p:cNvSpPr>
                  <p:nvPr/>
                </p:nvSpPr>
                <p:spPr>
                  <a:xfrm>
                    <a:off x="1987726" y="3302732"/>
                    <a:ext cx="566087" cy="910467"/>
                  </a:xfrm>
                  <a:prstGeom prst="rect">
                    <a:avLst/>
                  </a:prstGeom>
                  <a:solidFill>
                    <a:schemeClr val="accent6">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1" name="正方形/長方形 190"/>
                  <p:cNvSpPr/>
                  <p:nvPr/>
                </p:nvSpPr>
                <p:spPr>
                  <a:xfrm>
                    <a:off x="2073043" y="3370609"/>
                    <a:ext cx="508718" cy="412014"/>
                  </a:xfrm>
                  <a:prstGeom prst="rect">
                    <a:avLst/>
                  </a:prstGeom>
                  <a:solidFill>
                    <a:schemeClr val="accent6">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89" name="図 18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7859" y="3067166"/>
                    <a:ext cx="1252736" cy="1370013"/>
                  </a:xfrm>
                  <a:prstGeom prst="rect">
                    <a:avLst/>
                  </a:prstGeom>
                </p:spPr>
              </p:pic>
            </p:grpSp>
            <p:sp>
              <p:nvSpPr>
                <p:cNvPr id="188" name="正方形/長方形 187"/>
                <p:cNvSpPr>
                  <a:spLocks noChangeAspect="1"/>
                </p:cNvSpPr>
                <p:nvPr/>
              </p:nvSpPr>
              <p:spPr>
                <a:xfrm>
                  <a:off x="1588529" y="3480994"/>
                  <a:ext cx="344523" cy="794910"/>
                </a:xfrm>
                <a:prstGeom prst="rect">
                  <a:avLst/>
                </a:prstGeom>
                <a:solidFill>
                  <a:schemeClr val="accent6">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87" name="図 1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1185" y="3135749"/>
                  <a:ext cx="976221" cy="866391"/>
                </a:xfrm>
                <a:prstGeom prst="rect">
                  <a:avLst/>
                </a:prstGeom>
              </p:spPr>
            </p:pic>
          </p:grpSp>
          <p:pic>
            <p:nvPicPr>
              <p:cNvPr id="183" name="図 18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3212" y="3762298"/>
                <a:ext cx="1464327" cy="1246299"/>
              </a:xfrm>
              <a:prstGeom prst="rect">
                <a:avLst/>
              </a:prstGeom>
            </p:spPr>
          </p:pic>
          <p:sp>
            <p:nvSpPr>
              <p:cNvPr id="184" name="正方形/長方形 183"/>
              <p:cNvSpPr>
                <a:spLocks noChangeAspect="1"/>
              </p:cNvSpPr>
              <p:nvPr/>
            </p:nvSpPr>
            <p:spPr>
              <a:xfrm>
                <a:off x="516527" y="1187398"/>
                <a:ext cx="2207477" cy="4237943"/>
              </a:xfrm>
              <a:prstGeom prst="rect">
                <a:avLst/>
              </a:prstGeom>
              <a:noFill/>
              <a:ln w="19050">
                <a:solidFill>
                  <a:schemeClr val="accent6">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5" name="正方形/長方形 184"/>
              <p:cNvSpPr>
                <a:spLocks noChangeAspect="1"/>
              </p:cNvSpPr>
              <p:nvPr/>
            </p:nvSpPr>
            <p:spPr>
              <a:xfrm>
                <a:off x="709095" y="3275961"/>
                <a:ext cx="1863610" cy="20665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193" name="図 19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04077" y="1815260"/>
              <a:ext cx="396050" cy="838200"/>
            </a:xfrm>
            <a:prstGeom prst="rect">
              <a:avLst/>
            </a:prstGeom>
          </p:spPr>
        </p:pic>
        <p:sp>
          <p:nvSpPr>
            <p:cNvPr id="194" name="テキスト ボックス 193"/>
            <p:cNvSpPr txBox="1">
              <a:spLocks noChangeAspect="1"/>
            </p:cNvSpPr>
            <p:nvPr/>
          </p:nvSpPr>
          <p:spPr>
            <a:xfrm>
              <a:off x="5678352" y="1680588"/>
              <a:ext cx="1756845" cy="307776"/>
            </a:xfrm>
            <a:prstGeom prst="rect">
              <a:avLst/>
            </a:prstGeom>
            <a:noFill/>
            <a:ln>
              <a:noFill/>
            </a:ln>
          </p:spPr>
          <p:txBody>
            <a:bodyPr wrap="square" rtlCol="0" anchor="ctr" anchorCtr="0">
              <a:spAutoFit/>
            </a:bodyPr>
            <a:lstStyle/>
            <a:p>
              <a:pPr algn="ctr"/>
              <a:r>
                <a:rPr kumimoji="1" lang="ja-JP" altLang="en-US" sz="1100" dirty="0">
                  <a:latin typeface="+mn-ea"/>
                </a:rPr>
                <a:t>代替職員</a:t>
              </a:r>
            </a:p>
          </p:txBody>
        </p:sp>
        <p:sp>
          <p:nvSpPr>
            <p:cNvPr id="196" name="テキスト ボックス 195"/>
            <p:cNvSpPr txBox="1">
              <a:spLocks noChangeAspect="1"/>
            </p:cNvSpPr>
            <p:nvPr/>
          </p:nvSpPr>
          <p:spPr>
            <a:xfrm>
              <a:off x="5616272" y="2577643"/>
              <a:ext cx="1767490" cy="307776"/>
            </a:xfrm>
            <a:prstGeom prst="rect">
              <a:avLst/>
            </a:prstGeom>
            <a:noFill/>
            <a:ln>
              <a:noFill/>
            </a:ln>
          </p:spPr>
          <p:txBody>
            <a:bodyPr wrap="square" rtlCol="0" anchor="ctr" anchorCtr="0">
              <a:spAutoFit/>
            </a:bodyPr>
            <a:lstStyle/>
            <a:p>
              <a:pPr algn="ctr"/>
              <a:r>
                <a:rPr kumimoji="1" lang="ja-JP" altLang="en-US" sz="1100" dirty="0">
                  <a:latin typeface="+mn-ea"/>
                </a:rPr>
                <a:t>給与等</a:t>
              </a:r>
            </a:p>
          </p:txBody>
        </p:sp>
        <p:cxnSp>
          <p:nvCxnSpPr>
            <p:cNvPr id="197" name="直線矢印コネクタ 196"/>
            <p:cNvCxnSpPr>
              <a:cxnSpLocks noChangeAspect="1"/>
            </p:cNvCxnSpPr>
            <p:nvPr/>
          </p:nvCxnSpPr>
          <p:spPr>
            <a:xfrm rot="5400000">
              <a:off x="4794264" y="3423496"/>
              <a:ext cx="847059" cy="1965"/>
            </a:xfrm>
            <a:prstGeom prst="straightConnector1">
              <a:avLst/>
            </a:prstGeom>
            <a:ln w="88900">
              <a:solidFill>
                <a:schemeClr val="accent6">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98" name="直線矢印コネクタ 197"/>
            <p:cNvCxnSpPr>
              <a:cxnSpLocks noChangeAspect="1"/>
            </p:cNvCxnSpPr>
            <p:nvPr/>
          </p:nvCxnSpPr>
          <p:spPr>
            <a:xfrm rot="16200000">
              <a:off x="4408116" y="3423496"/>
              <a:ext cx="847059" cy="1965"/>
            </a:xfrm>
            <a:prstGeom prst="straightConnector1">
              <a:avLst/>
            </a:prstGeom>
            <a:ln w="88900">
              <a:solidFill>
                <a:schemeClr val="accent2">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199" name="テキスト ボックス 198"/>
            <p:cNvSpPr txBox="1">
              <a:spLocks noChangeAspect="1"/>
            </p:cNvSpPr>
            <p:nvPr/>
          </p:nvSpPr>
          <p:spPr>
            <a:xfrm>
              <a:off x="5101598" y="3340339"/>
              <a:ext cx="1289366" cy="307776"/>
            </a:xfrm>
            <a:prstGeom prst="rect">
              <a:avLst/>
            </a:prstGeom>
            <a:noFill/>
          </p:spPr>
          <p:txBody>
            <a:bodyPr wrap="square" rtlCol="0">
              <a:spAutoFit/>
            </a:bodyPr>
            <a:lstStyle/>
            <a:p>
              <a:pPr algn="ctr"/>
              <a:r>
                <a:rPr lang="ja-JP" altLang="en-US" sz="1100" dirty="0"/>
                <a:t>申請</a:t>
              </a:r>
              <a:endParaRPr kumimoji="1" lang="ja-JP" altLang="en-US" sz="1100" dirty="0"/>
            </a:p>
          </p:txBody>
        </p:sp>
        <p:sp>
          <p:nvSpPr>
            <p:cNvPr id="200" name="テキスト ボックス 199"/>
            <p:cNvSpPr txBox="1">
              <a:spLocks noChangeAspect="1"/>
            </p:cNvSpPr>
            <p:nvPr/>
          </p:nvSpPr>
          <p:spPr>
            <a:xfrm>
              <a:off x="3728001" y="3314550"/>
              <a:ext cx="1332707" cy="307776"/>
            </a:xfrm>
            <a:prstGeom prst="rect">
              <a:avLst/>
            </a:prstGeom>
            <a:noFill/>
          </p:spPr>
          <p:txBody>
            <a:bodyPr wrap="square" rtlCol="0">
              <a:spAutoFit/>
            </a:bodyPr>
            <a:lstStyle/>
            <a:p>
              <a:pPr algn="ctr"/>
              <a:r>
                <a:rPr kumimoji="1" lang="ja-JP" altLang="en-US" sz="1100" dirty="0"/>
                <a:t>交付</a:t>
              </a:r>
            </a:p>
          </p:txBody>
        </p:sp>
        <p:sp>
          <p:nvSpPr>
            <p:cNvPr id="201" name="テキスト ボックス 200"/>
            <p:cNvSpPr txBox="1">
              <a:spLocks noChangeAspect="1"/>
            </p:cNvSpPr>
            <p:nvPr/>
          </p:nvSpPr>
          <p:spPr>
            <a:xfrm>
              <a:off x="858444" y="1296958"/>
              <a:ext cx="1897239" cy="307777"/>
            </a:xfrm>
            <a:prstGeom prst="rect">
              <a:avLst/>
            </a:prstGeom>
            <a:noFill/>
            <a:ln>
              <a:noFill/>
            </a:ln>
          </p:spPr>
          <p:txBody>
            <a:bodyPr wrap="square" rtlCol="0" anchor="ctr" anchorCtr="0">
              <a:spAutoFit/>
            </a:bodyPr>
            <a:lstStyle/>
            <a:p>
              <a:pPr algn="ctr"/>
              <a:r>
                <a:rPr kumimoji="1" lang="ja-JP" altLang="en-US" sz="1100" dirty="0">
                  <a:latin typeface="+mn-ea"/>
                </a:rPr>
                <a:t>実務者研修</a:t>
              </a:r>
            </a:p>
          </p:txBody>
        </p:sp>
      </p:grpSp>
      <p:pic>
        <p:nvPicPr>
          <p:cNvPr id="202" name="図 20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32217" y="3164259"/>
            <a:ext cx="1317107" cy="918557"/>
          </a:xfrm>
          <a:prstGeom prst="rect">
            <a:avLst/>
          </a:prstGeom>
        </p:spPr>
      </p:pic>
      <p:cxnSp>
        <p:nvCxnSpPr>
          <p:cNvPr id="203" name="直線矢印コネクタ 202"/>
          <p:cNvCxnSpPr>
            <a:cxnSpLocks noChangeAspect="1"/>
          </p:cNvCxnSpPr>
          <p:nvPr/>
        </p:nvCxnSpPr>
        <p:spPr>
          <a:xfrm rot="12960000" flipV="1">
            <a:off x="7397142" y="3195935"/>
            <a:ext cx="720000" cy="520561"/>
          </a:xfrm>
          <a:prstGeom prst="straightConnector1">
            <a:avLst/>
          </a:prstGeom>
          <a:ln w="88900">
            <a:solidFill>
              <a:schemeClr val="accent6">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04" name="直線矢印コネクタ 203"/>
          <p:cNvCxnSpPr>
            <a:cxnSpLocks noChangeAspect="1"/>
          </p:cNvCxnSpPr>
          <p:nvPr/>
        </p:nvCxnSpPr>
        <p:spPr>
          <a:xfrm rot="23760000" flipV="1">
            <a:off x="7439981" y="3495287"/>
            <a:ext cx="720000" cy="520561"/>
          </a:xfrm>
          <a:prstGeom prst="straightConnector1">
            <a:avLst/>
          </a:prstGeom>
          <a:ln w="88900">
            <a:solidFill>
              <a:schemeClr val="accent6">
                <a:lumMod val="60000"/>
                <a:lumOff val="40000"/>
              </a:schemeClr>
            </a:solidFill>
            <a:tailEnd type="triangle" w="med" len="sm"/>
          </a:ln>
        </p:spPr>
        <p:style>
          <a:lnRef idx="1">
            <a:schemeClr val="accent1"/>
          </a:lnRef>
          <a:fillRef idx="0">
            <a:schemeClr val="accent1"/>
          </a:fillRef>
          <a:effectRef idx="0">
            <a:schemeClr val="accent1"/>
          </a:effectRef>
          <a:fontRef idx="minor">
            <a:schemeClr val="tx1"/>
          </a:fontRef>
        </p:style>
      </p:cxnSp>
      <p:pic>
        <p:nvPicPr>
          <p:cNvPr id="206" name="図 20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85101" y="5194304"/>
            <a:ext cx="1104626" cy="1089831"/>
          </a:xfrm>
          <a:prstGeom prst="rect">
            <a:avLst/>
          </a:prstGeom>
        </p:spPr>
      </p:pic>
      <p:sp>
        <p:nvSpPr>
          <p:cNvPr id="207" name="テキスト ボックス 206"/>
          <p:cNvSpPr txBox="1"/>
          <p:nvPr/>
        </p:nvSpPr>
        <p:spPr>
          <a:xfrm>
            <a:off x="6145846" y="6290183"/>
            <a:ext cx="801606" cy="261610"/>
          </a:xfrm>
          <a:prstGeom prst="rect">
            <a:avLst/>
          </a:prstGeom>
          <a:noFill/>
          <a:ln>
            <a:noFill/>
          </a:ln>
        </p:spPr>
        <p:txBody>
          <a:bodyPr wrap="square" rtlCol="0" anchor="ctr" anchorCtr="0">
            <a:spAutoFit/>
          </a:bodyPr>
          <a:lstStyle/>
          <a:p>
            <a:pPr algn="ctr"/>
            <a:r>
              <a:rPr kumimoji="1" lang="ja-JP" altLang="en-US" sz="1100" dirty="0">
                <a:latin typeface="+mn-ea"/>
              </a:rPr>
              <a:t>千葉県</a:t>
            </a:r>
          </a:p>
        </p:txBody>
      </p:sp>
      <p:sp>
        <p:nvSpPr>
          <p:cNvPr id="210" name="正方形/長方形 209"/>
          <p:cNvSpPr>
            <a:spLocks noChangeAspect="1"/>
          </p:cNvSpPr>
          <p:nvPr/>
        </p:nvSpPr>
        <p:spPr>
          <a:xfrm>
            <a:off x="3843556" y="4158191"/>
            <a:ext cx="727624" cy="299893"/>
          </a:xfrm>
          <a:prstGeom prst="rect">
            <a:avLst/>
          </a:prstGeom>
          <a:solidFill>
            <a:schemeClr val="accent6">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1" name="テキスト ボックス 210"/>
          <p:cNvSpPr txBox="1"/>
          <p:nvPr/>
        </p:nvSpPr>
        <p:spPr>
          <a:xfrm>
            <a:off x="6083036" y="2940927"/>
            <a:ext cx="966202" cy="261610"/>
          </a:xfrm>
          <a:prstGeom prst="rect">
            <a:avLst/>
          </a:prstGeom>
          <a:noFill/>
          <a:ln>
            <a:noFill/>
          </a:ln>
        </p:spPr>
        <p:txBody>
          <a:bodyPr wrap="square" rtlCol="0" anchor="ctr" anchorCtr="0">
            <a:spAutoFit/>
          </a:bodyPr>
          <a:lstStyle/>
          <a:p>
            <a:pPr algn="ctr"/>
            <a:r>
              <a:rPr kumimoji="1" lang="ja-JP" altLang="en-US" sz="1100" dirty="0">
                <a:latin typeface="+mn-ea"/>
              </a:rPr>
              <a:t>介護施設等</a:t>
            </a:r>
          </a:p>
        </p:txBody>
      </p:sp>
    </p:spTree>
    <p:extLst>
      <p:ext uri="{BB962C8B-B14F-4D97-AF65-F5344CB8AC3E}">
        <p14:creationId xmlns:p14="http://schemas.microsoft.com/office/powerpoint/2010/main" val="4227729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正方形/長方形 86"/>
          <p:cNvSpPr>
            <a:spLocks noChangeAspect="1"/>
          </p:cNvSpPr>
          <p:nvPr/>
        </p:nvSpPr>
        <p:spPr>
          <a:xfrm>
            <a:off x="3631873" y="3576394"/>
            <a:ext cx="398578" cy="241744"/>
          </a:xfrm>
          <a:prstGeom prst="rect">
            <a:avLst/>
          </a:prstGeom>
          <a:solidFill>
            <a:srgbClr val="E5EBF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正方形/長方形 28"/>
          <p:cNvSpPr/>
          <p:nvPr/>
        </p:nvSpPr>
        <p:spPr>
          <a:xfrm>
            <a:off x="377261" y="832968"/>
            <a:ext cx="8358112" cy="912849"/>
          </a:xfrm>
          <a:prstGeom prst="rect">
            <a:avLst/>
          </a:prstGeom>
          <a:noFill/>
          <a:ln w="19050">
            <a:solidFill>
              <a:schemeClr val="accent5">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8" name="直線コネクタ 7"/>
          <p:cNvCxnSpPr/>
          <p:nvPr/>
        </p:nvCxnSpPr>
        <p:spPr>
          <a:xfrm>
            <a:off x="245660" y="624303"/>
            <a:ext cx="8666328" cy="0"/>
          </a:xfrm>
          <a:prstGeom prst="line">
            <a:avLst/>
          </a:prstGeom>
          <a:ln w="444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45660" y="143974"/>
            <a:ext cx="8666328" cy="461665"/>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 </a:t>
            </a:r>
            <a:r>
              <a:rPr kumimoji="1" lang="ja-JP" altLang="en-US" sz="2000" dirty="0">
                <a:latin typeface="メイリオ" panose="020B0604030504040204" pitchFamily="50" charset="-128"/>
                <a:ea typeface="メイリオ" panose="020B0604030504040204" pitchFamily="50" charset="-128"/>
              </a:rPr>
              <a:t>２　就業促進のための研修支援事業</a:t>
            </a:r>
            <a:r>
              <a:rPr kumimoji="1" lang="ja-JP" altLang="en-US" sz="1600" dirty="0">
                <a:latin typeface="メイリオ" panose="020B0604030504040204" pitchFamily="50" charset="-128"/>
                <a:ea typeface="メイリオ" panose="020B0604030504040204" pitchFamily="50" charset="-128"/>
              </a:rPr>
              <a:t>　</a:t>
            </a:r>
          </a:p>
        </p:txBody>
      </p:sp>
      <p:sp>
        <p:nvSpPr>
          <p:cNvPr id="26" name="正方形/長方形 25"/>
          <p:cNvSpPr/>
          <p:nvPr/>
        </p:nvSpPr>
        <p:spPr>
          <a:xfrm>
            <a:off x="504200" y="757436"/>
            <a:ext cx="8129088" cy="1047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ts val="3000"/>
              </a:lnSpc>
            </a:pPr>
            <a:r>
              <a:rPr lang="ja-JP" altLang="en-US" sz="1600" dirty="0">
                <a:solidFill>
                  <a:schemeClr val="tx1">
                    <a:lumMod val="95000"/>
                    <a:lumOff val="5000"/>
                  </a:schemeClr>
                </a:solidFill>
                <a:latin typeface="+mn-ea"/>
              </a:rPr>
              <a:t>　介護分野への就業希望者等に対して、</a:t>
            </a:r>
            <a:r>
              <a:rPr lang="ja-JP" altLang="en-US" sz="1600" u="sng" dirty="0">
                <a:solidFill>
                  <a:schemeClr val="tx1">
                    <a:lumMod val="95000"/>
                    <a:lumOff val="5000"/>
                  </a:schemeClr>
                </a:solidFill>
                <a:latin typeface="+mn-ea"/>
              </a:rPr>
              <a:t>介護職員初任者研修や介護福祉士実務者研修等の受講費用の助成や、研修を実施（委託）する市町村を支援</a:t>
            </a:r>
            <a:r>
              <a:rPr lang="ja-JP" altLang="en-US" sz="1600" dirty="0">
                <a:solidFill>
                  <a:schemeClr val="tx1">
                    <a:lumMod val="95000"/>
                    <a:lumOff val="5000"/>
                  </a:schemeClr>
                </a:solidFill>
                <a:latin typeface="+mn-ea"/>
              </a:rPr>
              <a:t>する。</a:t>
            </a:r>
            <a:endParaRPr lang="en-US" altLang="ja-JP" sz="1600" dirty="0">
              <a:solidFill>
                <a:schemeClr val="tx1">
                  <a:lumMod val="95000"/>
                  <a:lumOff val="5000"/>
                </a:schemeClr>
              </a:solidFill>
              <a:latin typeface="+mn-ea"/>
            </a:endParaRPr>
          </a:p>
        </p:txBody>
      </p:sp>
      <p:grpSp>
        <p:nvGrpSpPr>
          <p:cNvPr id="46" name="グループ化 45"/>
          <p:cNvGrpSpPr/>
          <p:nvPr/>
        </p:nvGrpSpPr>
        <p:grpSpPr>
          <a:xfrm>
            <a:off x="250322" y="764930"/>
            <a:ext cx="8636844" cy="1134290"/>
            <a:chOff x="394015" y="-940637"/>
            <a:chExt cx="8636844" cy="1134290"/>
          </a:xfrm>
        </p:grpSpPr>
        <p:sp>
          <p:nvSpPr>
            <p:cNvPr id="49" name="正方形/長方形 48"/>
            <p:cNvSpPr>
              <a:spLocks noChangeAspect="1"/>
            </p:cNvSpPr>
            <p:nvPr/>
          </p:nvSpPr>
          <p:spPr>
            <a:xfrm>
              <a:off x="8776981" y="-60225"/>
              <a:ext cx="253878" cy="25387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a:spLocks noChangeAspect="1"/>
            </p:cNvSpPr>
            <p:nvPr/>
          </p:nvSpPr>
          <p:spPr>
            <a:xfrm>
              <a:off x="394015" y="-940637"/>
              <a:ext cx="253878" cy="25387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5" name="正方形/長方形 44"/>
          <p:cNvSpPr>
            <a:spLocks noChangeAspect="1"/>
          </p:cNvSpPr>
          <p:nvPr/>
        </p:nvSpPr>
        <p:spPr>
          <a:xfrm>
            <a:off x="2662518" y="2001776"/>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2848924" y="2024960"/>
            <a:ext cx="1078146" cy="307777"/>
          </a:xfrm>
          <a:prstGeom prst="rect">
            <a:avLst/>
          </a:prstGeom>
          <a:noFill/>
          <a:ln>
            <a:noFill/>
          </a:ln>
        </p:spPr>
        <p:txBody>
          <a:bodyPr wrap="square" rtlCol="0" anchor="ctr" anchorCtr="0">
            <a:spAutoFit/>
          </a:bodyPr>
          <a:lstStyle/>
          <a:p>
            <a:pPr algn="ctr"/>
            <a:r>
              <a:rPr kumimoji="1" lang="ja-JP" altLang="en-US" sz="1400" dirty="0">
                <a:latin typeface="+mn-ea"/>
              </a:rPr>
              <a:t>イメージ図</a:t>
            </a:r>
          </a:p>
        </p:txBody>
      </p:sp>
      <p:sp>
        <p:nvSpPr>
          <p:cNvPr id="48" name="正方形/長方形 47"/>
          <p:cNvSpPr>
            <a:spLocks noChangeAspect="1"/>
          </p:cNvSpPr>
          <p:nvPr/>
        </p:nvSpPr>
        <p:spPr>
          <a:xfrm>
            <a:off x="374093" y="2003667"/>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p:cNvSpPr txBox="1"/>
          <p:nvPr/>
        </p:nvSpPr>
        <p:spPr>
          <a:xfrm>
            <a:off x="560499" y="2026851"/>
            <a:ext cx="1078146" cy="307777"/>
          </a:xfrm>
          <a:prstGeom prst="rect">
            <a:avLst/>
          </a:prstGeom>
          <a:noFill/>
          <a:ln>
            <a:noFill/>
          </a:ln>
        </p:spPr>
        <p:txBody>
          <a:bodyPr wrap="square" rtlCol="0" anchor="ctr" anchorCtr="0">
            <a:spAutoFit/>
          </a:bodyPr>
          <a:lstStyle/>
          <a:p>
            <a:pPr algn="ctr"/>
            <a:r>
              <a:rPr kumimoji="1" lang="ja-JP" altLang="en-US" sz="1400" dirty="0">
                <a:latin typeface="+mn-ea"/>
              </a:rPr>
              <a:t>補助対象者</a:t>
            </a:r>
          </a:p>
        </p:txBody>
      </p:sp>
      <p:sp>
        <p:nvSpPr>
          <p:cNvPr id="81" name="正方形/長方形 80"/>
          <p:cNvSpPr/>
          <p:nvPr/>
        </p:nvSpPr>
        <p:spPr>
          <a:xfrm>
            <a:off x="377261" y="2321427"/>
            <a:ext cx="2028430" cy="504000"/>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82" name="テキスト ボックス 81"/>
          <p:cNvSpPr txBox="1"/>
          <p:nvPr/>
        </p:nvSpPr>
        <p:spPr>
          <a:xfrm>
            <a:off x="374093" y="2434405"/>
            <a:ext cx="2031598" cy="292388"/>
          </a:xfrm>
          <a:prstGeom prst="rect">
            <a:avLst/>
          </a:prstGeom>
          <a:noFill/>
          <a:ln>
            <a:noFill/>
          </a:ln>
        </p:spPr>
        <p:txBody>
          <a:bodyPr wrap="square" rtlCol="0" anchor="ctr" anchorCtr="0">
            <a:spAutoFit/>
          </a:bodyPr>
          <a:lstStyle/>
          <a:p>
            <a:r>
              <a:rPr kumimoji="1" lang="ja-JP" altLang="en-US" sz="1300" dirty="0">
                <a:latin typeface="+mn-ea"/>
              </a:rPr>
              <a:t>　市町村</a:t>
            </a:r>
          </a:p>
        </p:txBody>
      </p:sp>
      <p:sp>
        <p:nvSpPr>
          <p:cNvPr id="83" name="正方形/長方形 82"/>
          <p:cNvSpPr>
            <a:spLocks noChangeAspect="1"/>
          </p:cNvSpPr>
          <p:nvPr/>
        </p:nvSpPr>
        <p:spPr>
          <a:xfrm>
            <a:off x="347785" y="2972034"/>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テキスト ボックス 83"/>
          <p:cNvSpPr txBox="1"/>
          <p:nvPr/>
        </p:nvSpPr>
        <p:spPr>
          <a:xfrm>
            <a:off x="534191" y="2995218"/>
            <a:ext cx="1078146" cy="307777"/>
          </a:xfrm>
          <a:prstGeom prst="rect">
            <a:avLst/>
          </a:prstGeom>
          <a:noFill/>
          <a:ln>
            <a:noFill/>
          </a:ln>
        </p:spPr>
        <p:txBody>
          <a:bodyPr wrap="square" rtlCol="0" anchor="ctr" anchorCtr="0">
            <a:spAutoFit/>
          </a:bodyPr>
          <a:lstStyle/>
          <a:p>
            <a:pPr algn="ctr"/>
            <a:r>
              <a:rPr kumimoji="1" lang="ja-JP" altLang="en-US" sz="1400" dirty="0">
                <a:latin typeface="+mn-ea"/>
              </a:rPr>
              <a:t>基準額</a:t>
            </a:r>
          </a:p>
        </p:txBody>
      </p:sp>
      <p:sp>
        <p:nvSpPr>
          <p:cNvPr id="91" name="正方形/長方形 90"/>
          <p:cNvSpPr/>
          <p:nvPr/>
        </p:nvSpPr>
        <p:spPr>
          <a:xfrm>
            <a:off x="349150" y="3300308"/>
            <a:ext cx="2028430" cy="1437504"/>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92" name="テキスト ボックス 91"/>
          <p:cNvSpPr txBox="1"/>
          <p:nvPr/>
        </p:nvSpPr>
        <p:spPr>
          <a:xfrm>
            <a:off x="293842" y="3339049"/>
            <a:ext cx="2031598" cy="1400383"/>
          </a:xfrm>
          <a:prstGeom prst="rect">
            <a:avLst/>
          </a:prstGeom>
          <a:noFill/>
          <a:ln>
            <a:noFill/>
          </a:ln>
        </p:spPr>
        <p:txBody>
          <a:bodyPr wrap="square" rtlCol="0" anchor="ctr" anchorCtr="0">
            <a:spAutoFit/>
          </a:bodyPr>
          <a:lstStyle/>
          <a:p>
            <a:pPr>
              <a:lnSpc>
                <a:spcPts val="1700"/>
              </a:lnSpc>
            </a:pPr>
            <a:r>
              <a:rPr kumimoji="1" lang="en-US" altLang="ja-JP" sz="1300" dirty="0">
                <a:latin typeface="+mn-ea"/>
              </a:rPr>
              <a:t> </a:t>
            </a:r>
            <a:r>
              <a:rPr kumimoji="1" lang="ja-JP" altLang="en-US" sz="1300" dirty="0">
                <a:latin typeface="+mn-ea"/>
              </a:rPr>
              <a:t>ア 受講料助成 </a:t>
            </a:r>
            <a:r>
              <a:rPr kumimoji="1" lang="en-US" altLang="ja-JP" sz="1050" dirty="0">
                <a:latin typeface="+mn-ea"/>
              </a:rPr>
              <a:t>(1</a:t>
            </a:r>
            <a:r>
              <a:rPr kumimoji="1" lang="ja-JP" altLang="en-US" sz="1050" dirty="0">
                <a:latin typeface="+mn-ea"/>
              </a:rPr>
              <a:t>人あたり</a:t>
            </a:r>
            <a:r>
              <a:rPr kumimoji="1" lang="en-US" altLang="ja-JP" sz="1050" dirty="0">
                <a:latin typeface="+mn-ea"/>
              </a:rPr>
              <a:t>)</a:t>
            </a:r>
            <a:r>
              <a:rPr kumimoji="1" lang="ja-JP" altLang="en-US" sz="1300" dirty="0">
                <a:latin typeface="+mn-ea"/>
              </a:rPr>
              <a:t>　　</a:t>
            </a:r>
            <a:endParaRPr kumimoji="1" lang="en-US" altLang="ja-JP" sz="1300" dirty="0">
              <a:latin typeface="+mn-ea"/>
            </a:endParaRPr>
          </a:p>
          <a:p>
            <a:pPr>
              <a:lnSpc>
                <a:spcPts val="1700"/>
              </a:lnSpc>
            </a:pPr>
            <a:r>
              <a:rPr kumimoji="1" lang="ja-JP" altLang="en-US" sz="1300" spc="-50" dirty="0">
                <a:latin typeface="+mn-ea"/>
              </a:rPr>
              <a:t> 　 初任者研修      </a:t>
            </a:r>
            <a:r>
              <a:rPr kumimoji="1" lang="en-US" altLang="ja-JP" sz="1300" spc="-50" dirty="0">
                <a:latin typeface="+mn-ea"/>
              </a:rPr>
              <a:t>50</a:t>
            </a:r>
            <a:r>
              <a:rPr kumimoji="1" lang="ja-JP" altLang="en-US" sz="1300" spc="-50" dirty="0">
                <a:latin typeface="+mn-ea"/>
              </a:rPr>
              <a:t>千円</a:t>
            </a:r>
            <a:endParaRPr kumimoji="1" lang="en-US" altLang="ja-JP" sz="1300" spc="-50" dirty="0">
              <a:latin typeface="+mn-ea"/>
            </a:endParaRPr>
          </a:p>
          <a:p>
            <a:pPr>
              <a:lnSpc>
                <a:spcPts val="1700"/>
              </a:lnSpc>
            </a:pPr>
            <a:r>
              <a:rPr kumimoji="1" lang="ja-JP" altLang="en-US" sz="1300" spc="-50" dirty="0">
                <a:latin typeface="+mn-ea"/>
              </a:rPr>
              <a:t>　  実務者研修    </a:t>
            </a:r>
            <a:r>
              <a:rPr kumimoji="1" lang="en-US" altLang="ja-JP" sz="1300" spc="-50" dirty="0">
                <a:latin typeface="+mn-ea"/>
              </a:rPr>
              <a:t>100</a:t>
            </a:r>
            <a:r>
              <a:rPr kumimoji="1" lang="ja-JP" altLang="en-US" sz="1300" spc="-50" dirty="0">
                <a:latin typeface="+mn-ea"/>
              </a:rPr>
              <a:t>千円</a:t>
            </a:r>
            <a:endParaRPr kumimoji="1" lang="en-US" altLang="ja-JP" sz="1300" spc="-50" dirty="0">
              <a:latin typeface="+mn-ea"/>
            </a:endParaRPr>
          </a:p>
          <a:p>
            <a:pPr>
              <a:lnSpc>
                <a:spcPts val="1700"/>
              </a:lnSpc>
            </a:pPr>
            <a:r>
              <a:rPr kumimoji="1" lang="ja-JP" altLang="en-US" sz="1300" spc="-50" dirty="0">
                <a:latin typeface="+mn-ea"/>
              </a:rPr>
              <a:t>　  生活援助従事者研修</a:t>
            </a:r>
            <a:endParaRPr kumimoji="1" lang="en-US" altLang="ja-JP" sz="1300" spc="-50" dirty="0">
              <a:latin typeface="+mn-ea"/>
            </a:endParaRPr>
          </a:p>
          <a:p>
            <a:pPr>
              <a:lnSpc>
                <a:spcPts val="1700"/>
              </a:lnSpc>
            </a:pPr>
            <a:r>
              <a:rPr kumimoji="1" lang="ja-JP" altLang="en-US" sz="1300" spc="-50" dirty="0">
                <a:latin typeface="+mn-ea"/>
              </a:rPr>
              <a:t>　　　　　　        </a:t>
            </a:r>
            <a:r>
              <a:rPr kumimoji="1" lang="en-US" altLang="ja-JP" sz="1300" spc="-50" dirty="0">
                <a:latin typeface="+mn-ea"/>
              </a:rPr>
              <a:t>25</a:t>
            </a:r>
            <a:r>
              <a:rPr kumimoji="1" lang="ja-JP" altLang="en-US" sz="1300" spc="-50" dirty="0">
                <a:latin typeface="+mn-ea"/>
              </a:rPr>
              <a:t>千円</a:t>
            </a:r>
            <a:endParaRPr kumimoji="1" lang="en-US" altLang="ja-JP" sz="1300" spc="-50" dirty="0">
              <a:latin typeface="+mn-ea"/>
            </a:endParaRPr>
          </a:p>
          <a:p>
            <a:pPr>
              <a:lnSpc>
                <a:spcPts val="1700"/>
              </a:lnSpc>
            </a:pPr>
            <a:r>
              <a:rPr kumimoji="1" lang="ja-JP" altLang="en-US" sz="1300" spc="-50" dirty="0">
                <a:latin typeface="+mn-ea"/>
              </a:rPr>
              <a:t> イ 研修実施     </a:t>
            </a:r>
            <a:r>
              <a:rPr kumimoji="1" lang="en-US" altLang="ja-JP" sz="1300" spc="-50" dirty="0">
                <a:latin typeface="+mn-ea"/>
              </a:rPr>
              <a:t>3,000</a:t>
            </a:r>
            <a:r>
              <a:rPr kumimoji="1" lang="ja-JP" altLang="en-US" sz="1300" spc="-50" dirty="0">
                <a:latin typeface="+mn-ea"/>
              </a:rPr>
              <a:t>千円</a:t>
            </a:r>
          </a:p>
        </p:txBody>
      </p:sp>
      <p:sp>
        <p:nvSpPr>
          <p:cNvPr id="93" name="正方形/長方形 92"/>
          <p:cNvSpPr>
            <a:spLocks noChangeAspect="1"/>
          </p:cNvSpPr>
          <p:nvPr/>
        </p:nvSpPr>
        <p:spPr>
          <a:xfrm>
            <a:off x="347785" y="4888348"/>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テキスト ボックス 93"/>
          <p:cNvSpPr txBox="1"/>
          <p:nvPr/>
        </p:nvSpPr>
        <p:spPr>
          <a:xfrm>
            <a:off x="534191" y="4911532"/>
            <a:ext cx="1078146" cy="307777"/>
          </a:xfrm>
          <a:prstGeom prst="rect">
            <a:avLst/>
          </a:prstGeom>
          <a:noFill/>
          <a:ln>
            <a:noFill/>
          </a:ln>
        </p:spPr>
        <p:txBody>
          <a:bodyPr wrap="square" rtlCol="0" anchor="ctr" anchorCtr="0">
            <a:spAutoFit/>
          </a:bodyPr>
          <a:lstStyle/>
          <a:p>
            <a:pPr algn="ctr"/>
            <a:r>
              <a:rPr kumimoji="1" lang="ja-JP" altLang="en-US" sz="1400" dirty="0">
                <a:latin typeface="+mn-ea"/>
              </a:rPr>
              <a:t>補助率</a:t>
            </a:r>
          </a:p>
        </p:txBody>
      </p:sp>
      <p:sp>
        <p:nvSpPr>
          <p:cNvPr id="96" name="テキスト ボックス 95"/>
          <p:cNvSpPr txBox="1"/>
          <p:nvPr/>
        </p:nvSpPr>
        <p:spPr>
          <a:xfrm>
            <a:off x="345982" y="5330292"/>
            <a:ext cx="2031598" cy="323165"/>
          </a:xfrm>
          <a:prstGeom prst="rect">
            <a:avLst/>
          </a:prstGeom>
          <a:noFill/>
          <a:ln>
            <a:noFill/>
          </a:ln>
        </p:spPr>
        <p:txBody>
          <a:bodyPr wrap="square" rtlCol="0" anchor="ctr" anchorCtr="0">
            <a:spAutoFit/>
          </a:bodyPr>
          <a:lstStyle/>
          <a:p>
            <a:pPr>
              <a:lnSpc>
                <a:spcPts val="1800"/>
              </a:lnSpc>
            </a:pPr>
            <a:r>
              <a:rPr kumimoji="1" lang="ja-JP" altLang="en-US" sz="1300" dirty="0">
                <a:latin typeface="+mn-ea"/>
              </a:rPr>
              <a:t>　市町村：</a:t>
            </a:r>
            <a:r>
              <a:rPr kumimoji="1" lang="en-US" altLang="ja-JP" sz="1300" dirty="0">
                <a:latin typeface="+mn-ea"/>
              </a:rPr>
              <a:t>3/4</a:t>
            </a:r>
            <a:r>
              <a:rPr kumimoji="1" lang="ja-JP" altLang="en-US" sz="1300" dirty="0">
                <a:latin typeface="+mn-ea"/>
              </a:rPr>
              <a:t>　</a:t>
            </a:r>
          </a:p>
        </p:txBody>
      </p:sp>
      <p:sp>
        <p:nvSpPr>
          <p:cNvPr id="97" name="正方形/長方形 96"/>
          <p:cNvSpPr>
            <a:spLocks noChangeAspect="1"/>
          </p:cNvSpPr>
          <p:nvPr/>
        </p:nvSpPr>
        <p:spPr>
          <a:xfrm>
            <a:off x="361961" y="5874538"/>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p:cNvSpPr txBox="1"/>
          <p:nvPr/>
        </p:nvSpPr>
        <p:spPr>
          <a:xfrm>
            <a:off x="548367" y="5897722"/>
            <a:ext cx="1078146" cy="307777"/>
          </a:xfrm>
          <a:prstGeom prst="rect">
            <a:avLst/>
          </a:prstGeom>
          <a:noFill/>
          <a:ln>
            <a:noFill/>
          </a:ln>
        </p:spPr>
        <p:txBody>
          <a:bodyPr wrap="square" rtlCol="0" anchor="ctr" anchorCtr="0">
            <a:spAutoFit/>
          </a:bodyPr>
          <a:lstStyle/>
          <a:p>
            <a:pPr algn="ctr"/>
            <a:r>
              <a:rPr kumimoji="1" lang="ja-JP" altLang="en-US" sz="1400" dirty="0">
                <a:latin typeface="+mn-ea"/>
              </a:rPr>
              <a:t>対象経費</a:t>
            </a:r>
          </a:p>
        </p:txBody>
      </p:sp>
      <p:sp>
        <p:nvSpPr>
          <p:cNvPr id="100" name="テキスト ボックス 99"/>
          <p:cNvSpPr txBox="1"/>
          <p:nvPr/>
        </p:nvSpPr>
        <p:spPr>
          <a:xfrm>
            <a:off x="374092" y="6213925"/>
            <a:ext cx="2017663" cy="520848"/>
          </a:xfrm>
          <a:prstGeom prst="rect">
            <a:avLst/>
          </a:prstGeom>
          <a:noFill/>
          <a:ln>
            <a:noFill/>
          </a:ln>
        </p:spPr>
        <p:txBody>
          <a:bodyPr wrap="square" rtlCol="0" anchor="ctr" anchorCtr="0">
            <a:spAutoFit/>
          </a:bodyPr>
          <a:lstStyle/>
          <a:p>
            <a:pPr>
              <a:lnSpc>
                <a:spcPts val="1700"/>
              </a:lnSpc>
            </a:pPr>
            <a:r>
              <a:rPr kumimoji="1" lang="ja-JP" altLang="en-US" sz="1300" dirty="0">
                <a:latin typeface="+mn-ea"/>
              </a:rPr>
              <a:t> ア　負担金及び補助金</a:t>
            </a:r>
            <a:endParaRPr kumimoji="1" lang="en-US" altLang="ja-JP" sz="1300" dirty="0">
              <a:latin typeface="+mn-ea"/>
            </a:endParaRPr>
          </a:p>
          <a:p>
            <a:pPr>
              <a:lnSpc>
                <a:spcPts val="1700"/>
              </a:lnSpc>
            </a:pPr>
            <a:r>
              <a:rPr kumimoji="1" lang="ja-JP" altLang="en-US" sz="1300" dirty="0">
                <a:latin typeface="+mn-ea"/>
              </a:rPr>
              <a:t> イ　委託料　等</a:t>
            </a:r>
          </a:p>
        </p:txBody>
      </p:sp>
      <p:sp>
        <p:nvSpPr>
          <p:cNvPr id="144" name="正方形/長方形 143"/>
          <p:cNvSpPr/>
          <p:nvPr/>
        </p:nvSpPr>
        <p:spPr>
          <a:xfrm>
            <a:off x="3703074" y="3696446"/>
            <a:ext cx="329762" cy="241782"/>
          </a:xfrm>
          <a:prstGeom prst="rect">
            <a:avLst/>
          </a:prstGeom>
          <a:solidFill>
            <a:srgbClr val="E5EBF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5" name="正方形/長方形 144"/>
          <p:cNvSpPr>
            <a:spLocks noChangeAspect="1"/>
          </p:cNvSpPr>
          <p:nvPr/>
        </p:nvSpPr>
        <p:spPr>
          <a:xfrm>
            <a:off x="3973225" y="3692426"/>
            <a:ext cx="45719" cy="102391"/>
          </a:xfrm>
          <a:prstGeom prst="rect">
            <a:avLst/>
          </a:prstGeom>
          <a:solidFill>
            <a:srgbClr val="E5EBF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 name="グループ化 6"/>
          <p:cNvGrpSpPr/>
          <p:nvPr/>
        </p:nvGrpSpPr>
        <p:grpSpPr>
          <a:xfrm>
            <a:off x="3033536" y="2618466"/>
            <a:ext cx="5450225" cy="2549186"/>
            <a:chOff x="3033536" y="2732766"/>
            <a:chExt cx="5450225" cy="2549186"/>
          </a:xfrm>
        </p:grpSpPr>
        <p:grpSp>
          <p:nvGrpSpPr>
            <p:cNvPr id="118" name="グループ化 117"/>
            <p:cNvGrpSpPr>
              <a:grpSpLocks noChangeAspect="1"/>
            </p:cNvGrpSpPr>
            <p:nvPr/>
          </p:nvGrpSpPr>
          <p:grpSpPr>
            <a:xfrm>
              <a:off x="3033536" y="2732766"/>
              <a:ext cx="5450225" cy="2549186"/>
              <a:chOff x="475805" y="2549404"/>
              <a:chExt cx="8015037" cy="3748801"/>
            </a:xfrm>
          </p:grpSpPr>
          <p:grpSp>
            <p:nvGrpSpPr>
              <p:cNvPr id="120" name="グループ化 119"/>
              <p:cNvGrpSpPr/>
              <p:nvPr/>
            </p:nvGrpSpPr>
            <p:grpSpPr>
              <a:xfrm>
                <a:off x="475805" y="2549404"/>
                <a:ext cx="8015037" cy="3748801"/>
                <a:chOff x="475805" y="2549404"/>
                <a:chExt cx="8015037" cy="3748801"/>
              </a:xfrm>
            </p:grpSpPr>
            <p:sp>
              <p:nvSpPr>
                <p:cNvPr id="122" name="正方形/長方形 121"/>
                <p:cNvSpPr>
                  <a:spLocks noChangeAspect="1"/>
                </p:cNvSpPr>
                <p:nvPr/>
              </p:nvSpPr>
              <p:spPr>
                <a:xfrm>
                  <a:off x="674964" y="2816425"/>
                  <a:ext cx="1847625" cy="1624517"/>
                </a:xfrm>
                <a:prstGeom prst="rect">
                  <a:avLst/>
                </a:prstGeom>
                <a:solidFill>
                  <a:srgbClr val="E5EBF7"/>
                </a:solidFill>
                <a:ln w="6350">
                  <a:solidFill>
                    <a:schemeClr val="accent5">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3" name="正方形/長方形 122"/>
                <p:cNvSpPr>
                  <a:spLocks noChangeAspect="1"/>
                </p:cNvSpPr>
                <p:nvPr/>
              </p:nvSpPr>
              <p:spPr>
                <a:xfrm>
                  <a:off x="2717020" y="3525540"/>
                  <a:ext cx="1847625" cy="1624520"/>
                </a:xfrm>
                <a:prstGeom prst="rect">
                  <a:avLst/>
                </a:prstGeom>
                <a:solidFill>
                  <a:srgbClr val="E5EBF7"/>
                </a:solidFill>
                <a:ln w="6350">
                  <a:solidFill>
                    <a:schemeClr val="accent5">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24" name="図 1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3113" y="3300931"/>
                  <a:ext cx="1727729" cy="1204927"/>
                </a:xfrm>
                <a:prstGeom prst="rect">
                  <a:avLst/>
                </a:prstGeom>
              </p:spPr>
            </p:pic>
            <p:sp>
              <p:nvSpPr>
                <p:cNvPr id="125" name="テキスト ボックス 124"/>
                <p:cNvSpPr txBox="1"/>
                <p:nvPr/>
              </p:nvSpPr>
              <p:spPr>
                <a:xfrm>
                  <a:off x="6890242" y="2958701"/>
                  <a:ext cx="1394924" cy="384720"/>
                </a:xfrm>
                <a:prstGeom prst="rect">
                  <a:avLst/>
                </a:prstGeom>
                <a:noFill/>
                <a:ln>
                  <a:noFill/>
                </a:ln>
              </p:spPr>
              <p:txBody>
                <a:bodyPr wrap="square" rtlCol="0" anchor="ctr" anchorCtr="0">
                  <a:spAutoFit/>
                </a:bodyPr>
                <a:lstStyle/>
                <a:p>
                  <a:pPr algn="ctr"/>
                  <a:r>
                    <a:rPr kumimoji="1" lang="ja-JP" altLang="en-US" sz="1100" dirty="0">
                      <a:latin typeface="+mn-ea"/>
                    </a:rPr>
                    <a:t>介護施設等</a:t>
                  </a:r>
                </a:p>
              </p:txBody>
            </p:sp>
            <p:pic>
              <p:nvPicPr>
                <p:cNvPr id="126" name="図 125" descr="留学生のイラスト（アジア人女性）">
                  <a:hlinkClick r:id="rId3"/>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2449" y="2912370"/>
                  <a:ext cx="447413" cy="826740"/>
                </a:xfrm>
                <a:prstGeom prst="rect">
                  <a:avLst/>
                </a:prstGeom>
                <a:noFill/>
                <a:ln>
                  <a:noFill/>
                </a:ln>
              </p:spPr>
            </p:pic>
            <p:grpSp>
              <p:nvGrpSpPr>
                <p:cNvPr id="127" name="グループ化 126"/>
                <p:cNvGrpSpPr/>
                <p:nvPr/>
              </p:nvGrpSpPr>
              <p:grpSpPr>
                <a:xfrm>
                  <a:off x="904601" y="3280635"/>
                  <a:ext cx="1673924" cy="1305985"/>
                  <a:chOff x="1095740" y="2824340"/>
                  <a:chExt cx="1673924" cy="1305985"/>
                </a:xfrm>
              </p:grpSpPr>
              <p:grpSp>
                <p:nvGrpSpPr>
                  <p:cNvPr id="138" name="グループ化 137"/>
                  <p:cNvGrpSpPr>
                    <a:grpSpLocks noChangeAspect="1"/>
                  </p:cNvGrpSpPr>
                  <p:nvPr/>
                </p:nvGrpSpPr>
                <p:grpSpPr>
                  <a:xfrm>
                    <a:off x="1449976" y="2824340"/>
                    <a:ext cx="1319688" cy="1305985"/>
                    <a:chOff x="1927695" y="2761545"/>
                    <a:chExt cx="1384389" cy="1370015"/>
                  </a:xfrm>
                </p:grpSpPr>
                <p:pic>
                  <p:nvPicPr>
                    <p:cNvPr id="141" name="図 1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9349" y="2761545"/>
                      <a:ext cx="1252735" cy="1370015"/>
                    </a:xfrm>
                    <a:prstGeom prst="rect">
                      <a:avLst/>
                    </a:prstGeom>
                  </p:spPr>
                </p:pic>
                <p:sp>
                  <p:nvSpPr>
                    <p:cNvPr id="142" name="正方形/長方形 141"/>
                    <p:cNvSpPr/>
                    <p:nvPr/>
                  </p:nvSpPr>
                  <p:spPr>
                    <a:xfrm>
                      <a:off x="1927695" y="2880594"/>
                      <a:ext cx="595880" cy="958387"/>
                    </a:xfrm>
                    <a:prstGeom prst="rect">
                      <a:avLst/>
                    </a:prstGeom>
                    <a:solidFill>
                      <a:srgbClr val="E5EBF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3" name="正方形/長方形 142"/>
                    <p:cNvSpPr>
                      <a:spLocks noChangeAspect="1"/>
                    </p:cNvSpPr>
                    <p:nvPr/>
                  </p:nvSpPr>
                  <p:spPr>
                    <a:xfrm>
                      <a:off x="2008180" y="3144406"/>
                      <a:ext cx="547045" cy="853247"/>
                    </a:xfrm>
                    <a:prstGeom prst="rect">
                      <a:avLst/>
                    </a:prstGeom>
                    <a:solidFill>
                      <a:srgbClr val="E5EBF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40" name="正方形/長方形 139"/>
                  <p:cNvSpPr>
                    <a:spLocks noChangeAspect="1"/>
                  </p:cNvSpPr>
                  <p:nvPr/>
                </p:nvSpPr>
                <p:spPr>
                  <a:xfrm>
                    <a:off x="2039014" y="3630768"/>
                    <a:ext cx="586144" cy="355506"/>
                  </a:xfrm>
                  <a:prstGeom prst="rect">
                    <a:avLst/>
                  </a:prstGeom>
                  <a:solidFill>
                    <a:srgbClr val="E5EBF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39" name="図 1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5740" y="2844414"/>
                    <a:ext cx="976213" cy="866390"/>
                  </a:xfrm>
                  <a:prstGeom prst="rect">
                    <a:avLst/>
                  </a:prstGeom>
                </p:spPr>
              </p:pic>
            </p:grpSp>
            <p:pic>
              <p:nvPicPr>
                <p:cNvPr id="128" name="図 1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11132" y="3755761"/>
                  <a:ext cx="1464324" cy="1246298"/>
                </a:xfrm>
                <a:prstGeom prst="rect">
                  <a:avLst/>
                </a:prstGeom>
              </p:spPr>
            </p:pic>
            <p:sp>
              <p:nvSpPr>
                <p:cNvPr id="129" name="正方形/長方形 128"/>
                <p:cNvSpPr/>
                <p:nvPr/>
              </p:nvSpPr>
              <p:spPr>
                <a:xfrm>
                  <a:off x="475805" y="2549404"/>
                  <a:ext cx="4278847" cy="2897636"/>
                </a:xfrm>
                <a:prstGeom prst="rect">
                  <a:avLst/>
                </a:prstGeom>
                <a:noFill/>
                <a:ln w="1905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30" name="直線矢印コネクタ 129"/>
                <p:cNvCxnSpPr>
                  <a:cxnSpLocks noChangeAspect="1"/>
                </p:cNvCxnSpPr>
                <p:nvPr/>
              </p:nvCxnSpPr>
              <p:spPr>
                <a:xfrm flipH="1">
                  <a:off x="5618440" y="5402988"/>
                  <a:ext cx="1278504" cy="895217"/>
                </a:xfrm>
                <a:prstGeom prst="straightConnector1">
                  <a:avLst/>
                </a:prstGeom>
                <a:ln w="50800">
                  <a:solidFill>
                    <a:schemeClr val="accent6">
                      <a:lumMod val="40000"/>
                      <a:lumOff val="6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31" name="直線矢印コネクタ 130"/>
                <p:cNvCxnSpPr>
                  <a:cxnSpLocks noChangeAspect="1"/>
                </p:cNvCxnSpPr>
                <p:nvPr/>
              </p:nvCxnSpPr>
              <p:spPr>
                <a:xfrm flipV="1">
                  <a:off x="5188824" y="5060341"/>
                  <a:ext cx="1332241" cy="932845"/>
                </a:xfrm>
                <a:prstGeom prst="straightConnector1">
                  <a:avLst/>
                </a:prstGeom>
                <a:ln w="50800">
                  <a:solidFill>
                    <a:schemeClr val="accent5">
                      <a:lumMod val="40000"/>
                      <a:lumOff val="6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32" name="テキスト ボックス 131"/>
                <p:cNvSpPr txBox="1"/>
                <p:nvPr/>
              </p:nvSpPr>
              <p:spPr>
                <a:xfrm>
                  <a:off x="6118429" y="5745191"/>
                  <a:ext cx="1289366" cy="384720"/>
                </a:xfrm>
                <a:prstGeom prst="rect">
                  <a:avLst/>
                </a:prstGeom>
                <a:noFill/>
              </p:spPr>
              <p:txBody>
                <a:bodyPr wrap="square" rtlCol="0">
                  <a:spAutoFit/>
                </a:bodyPr>
                <a:lstStyle/>
                <a:p>
                  <a:pPr algn="ctr"/>
                  <a:r>
                    <a:rPr lang="ja-JP" altLang="en-US" sz="1100" dirty="0"/>
                    <a:t>申請</a:t>
                  </a:r>
                  <a:endParaRPr kumimoji="1" lang="ja-JP" altLang="en-US" sz="1100" dirty="0"/>
                </a:p>
              </p:txBody>
            </p:sp>
            <p:sp>
              <p:nvSpPr>
                <p:cNvPr id="134" name="テキスト ボックス 133"/>
                <p:cNvSpPr txBox="1"/>
                <p:nvPr/>
              </p:nvSpPr>
              <p:spPr>
                <a:xfrm>
                  <a:off x="4774668" y="5148529"/>
                  <a:ext cx="1289366" cy="384720"/>
                </a:xfrm>
                <a:prstGeom prst="rect">
                  <a:avLst/>
                </a:prstGeom>
                <a:noFill/>
              </p:spPr>
              <p:txBody>
                <a:bodyPr wrap="square" rtlCol="0">
                  <a:spAutoFit/>
                </a:bodyPr>
                <a:lstStyle/>
                <a:p>
                  <a:pPr algn="ctr"/>
                  <a:r>
                    <a:rPr kumimoji="1" lang="ja-JP" altLang="en-US" sz="1100" dirty="0"/>
                    <a:t>ア 助成</a:t>
                  </a:r>
                </a:p>
              </p:txBody>
            </p:sp>
            <p:sp>
              <p:nvSpPr>
                <p:cNvPr id="135" name="テキスト ボックス 134"/>
                <p:cNvSpPr txBox="1"/>
                <p:nvPr/>
              </p:nvSpPr>
              <p:spPr>
                <a:xfrm>
                  <a:off x="4953811" y="3465796"/>
                  <a:ext cx="1756846" cy="384721"/>
                </a:xfrm>
                <a:prstGeom prst="rect">
                  <a:avLst/>
                </a:prstGeom>
                <a:noFill/>
                <a:ln>
                  <a:noFill/>
                </a:ln>
              </p:spPr>
              <p:txBody>
                <a:bodyPr wrap="square" rtlCol="0" anchor="ctr" anchorCtr="0">
                  <a:spAutoFit/>
                </a:bodyPr>
                <a:lstStyle/>
                <a:p>
                  <a:pPr algn="ctr"/>
                  <a:r>
                    <a:rPr kumimoji="1" lang="ja-JP" altLang="en-US" sz="1100" dirty="0">
                      <a:latin typeface="+mn-ea"/>
                    </a:rPr>
                    <a:t>研修受講</a:t>
                  </a:r>
                </a:p>
              </p:txBody>
            </p:sp>
            <p:sp>
              <p:nvSpPr>
                <p:cNvPr id="136" name="テキスト ボックス 135"/>
                <p:cNvSpPr txBox="1"/>
                <p:nvPr/>
              </p:nvSpPr>
              <p:spPr>
                <a:xfrm>
                  <a:off x="5206712" y="4008981"/>
                  <a:ext cx="1410452" cy="407351"/>
                </a:xfrm>
                <a:prstGeom prst="rect">
                  <a:avLst/>
                </a:prstGeom>
                <a:noFill/>
                <a:ln>
                  <a:noFill/>
                </a:ln>
              </p:spPr>
              <p:txBody>
                <a:bodyPr wrap="square" rtlCol="0" anchor="ctr" anchorCtr="0">
                  <a:spAutoFit/>
                </a:bodyPr>
                <a:lstStyle/>
                <a:p>
                  <a:pPr algn="ctr"/>
                  <a:r>
                    <a:rPr kumimoji="1" lang="ja-JP" altLang="en-US" sz="1200" dirty="0">
                      <a:latin typeface="+mn-ea"/>
                    </a:rPr>
                    <a:t>（受講料）</a:t>
                  </a:r>
                </a:p>
              </p:txBody>
            </p:sp>
            <p:cxnSp>
              <p:nvCxnSpPr>
                <p:cNvPr id="137" name="直線矢印コネクタ 136"/>
                <p:cNvCxnSpPr>
                  <a:cxnSpLocks noChangeAspect="1"/>
                </p:cNvCxnSpPr>
                <p:nvPr/>
              </p:nvCxnSpPr>
              <p:spPr>
                <a:xfrm rot="12960000" flipV="1">
                  <a:off x="5160670" y="3516256"/>
                  <a:ext cx="1164240" cy="841746"/>
                </a:xfrm>
                <a:prstGeom prst="straightConnector1">
                  <a:avLst/>
                </a:prstGeom>
                <a:ln w="88900">
                  <a:solidFill>
                    <a:schemeClr val="accent6">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grpSp>
          <p:sp>
            <p:nvSpPr>
              <p:cNvPr id="121" name="正方形/長方形 120"/>
              <p:cNvSpPr>
                <a:spLocks noChangeAspect="1"/>
              </p:cNvSpPr>
              <p:nvPr/>
            </p:nvSpPr>
            <p:spPr>
              <a:xfrm>
                <a:off x="653956" y="4441227"/>
                <a:ext cx="1864679" cy="27132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47" name="テキスト ボックス 146"/>
            <p:cNvSpPr txBox="1"/>
            <p:nvPr/>
          </p:nvSpPr>
          <p:spPr>
            <a:xfrm>
              <a:off x="4557562" y="3090647"/>
              <a:ext cx="1256385" cy="261610"/>
            </a:xfrm>
            <a:prstGeom prst="rect">
              <a:avLst/>
            </a:prstGeom>
            <a:noFill/>
            <a:ln>
              <a:noFill/>
            </a:ln>
          </p:spPr>
          <p:txBody>
            <a:bodyPr wrap="square" rtlCol="0" anchor="ctr" anchorCtr="0">
              <a:spAutoFit/>
            </a:bodyPr>
            <a:lstStyle/>
            <a:p>
              <a:pPr algn="ctr"/>
              <a:r>
                <a:rPr kumimoji="1" lang="ja-JP" altLang="en-US" sz="1100" dirty="0">
                  <a:latin typeface="+mn-ea"/>
                </a:rPr>
                <a:t>実務者研修</a:t>
              </a:r>
            </a:p>
          </p:txBody>
        </p:sp>
        <p:sp>
          <p:nvSpPr>
            <p:cNvPr id="148" name="テキスト ボックス 147"/>
            <p:cNvSpPr txBox="1"/>
            <p:nvPr/>
          </p:nvSpPr>
          <p:spPr>
            <a:xfrm>
              <a:off x="3172563" y="4058396"/>
              <a:ext cx="1256385" cy="261610"/>
            </a:xfrm>
            <a:prstGeom prst="rect">
              <a:avLst/>
            </a:prstGeom>
            <a:noFill/>
            <a:ln>
              <a:noFill/>
            </a:ln>
          </p:spPr>
          <p:txBody>
            <a:bodyPr wrap="square" rtlCol="0" anchor="ctr" anchorCtr="0">
              <a:spAutoFit/>
            </a:bodyPr>
            <a:lstStyle/>
            <a:p>
              <a:pPr algn="ctr"/>
              <a:r>
                <a:rPr kumimoji="1" lang="ja-JP" altLang="en-US" sz="1100" dirty="0">
                  <a:latin typeface="+mn-ea"/>
                </a:rPr>
                <a:t>初任者研修</a:t>
              </a:r>
            </a:p>
          </p:txBody>
        </p:sp>
      </p:grpSp>
      <p:grpSp>
        <p:nvGrpSpPr>
          <p:cNvPr id="12" name="グループ化 11"/>
          <p:cNvGrpSpPr/>
          <p:nvPr/>
        </p:nvGrpSpPr>
        <p:grpSpPr>
          <a:xfrm>
            <a:off x="2662518" y="2329027"/>
            <a:ext cx="6059036" cy="4376816"/>
            <a:chOff x="2662518" y="2329027"/>
            <a:chExt cx="6059036" cy="4376816"/>
          </a:xfrm>
        </p:grpSpPr>
        <p:sp>
          <p:nvSpPr>
            <p:cNvPr id="150" name="テキスト ボックス 149"/>
            <p:cNvSpPr txBox="1"/>
            <p:nvPr/>
          </p:nvSpPr>
          <p:spPr>
            <a:xfrm>
              <a:off x="7144313" y="6336353"/>
              <a:ext cx="801606" cy="261610"/>
            </a:xfrm>
            <a:prstGeom prst="rect">
              <a:avLst/>
            </a:prstGeom>
            <a:noFill/>
            <a:ln>
              <a:noFill/>
            </a:ln>
          </p:spPr>
          <p:txBody>
            <a:bodyPr wrap="square" rtlCol="0" anchor="ctr" anchorCtr="0">
              <a:spAutoFit/>
            </a:bodyPr>
            <a:lstStyle/>
            <a:p>
              <a:pPr algn="ctr"/>
              <a:r>
                <a:rPr kumimoji="1" lang="ja-JP" altLang="en-US" sz="1100" dirty="0">
                  <a:latin typeface="+mn-ea"/>
                </a:rPr>
                <a:t>千葉県</a:t>
              </a:r>
            </a:p>
          </p:txBody>
        </p:sp>
        <p:grpSp>
          <p:nvGrpSpPr>
            <p:cNvPr id="11" name="グループ化 10"/>
            <p:cNvGrpSpPr/>
            <p:nvPr/>
          </p:nvGrpSpPr>
          <p:grpSpPr>
            <a:xfrm>
              <a:off x="2662518" y="2329027"/>
              <a:ext cx="6059036" cy="4376816"/>
              <a:chOff x="2662518" y="2329027"/>
              <a:chExt cx="6059036" cy="4376816"/>
            </a:xfrm>
          </p:grpSpPr>
          <p:grpSp>
            <p:nvGrpSpPr>
              <p:cNvPr id="10" name="グループ化 9"/>
              <p:cNvGrpSpPr/>
              <p:nvPr/>
            </p:nvGrpSpPr>
            <p:grpSpPr>
              <a:xfrm>
                <a:off x="2662518" y="2329027"/>
                <a:ext cx="6059036" cy="4376816"/>
                <a:chOff x="2662518" y="2329027"/>
                <a:chExt cx="6059036" cy="4376816"/>
              </a:xfrm>
            </p:grpSpPr>
            <p:grpSp>
              <p:nvGrpSpPr>
                <p:cNvPr id="30" name="グループ化 29"/>
                <p:cNvGrpSpPr>
                  <a:grpSpLocks noChangeAspect="1"/>
                </p:cNvGrpSpPr>
                <p:nvPr/>
              </p:nvGrpSpPr>
              <p:grpSpPr>
                <a:xfrm>
                  <a:off x="2662518" y="2329027"/>
                  <a:ext cx="6059036" cy="4376816"/>
                  <a:chOff x="394516" y="822604"/>
                  <a:chExt cx="8655766" cy="6252586"/>
                </a:xfrm>
              </p:grpSpPr>
              <p:sp>
                <p:nvSpPr>
                  <p:cNvPr id="31" name="直角三角形 30"/>
                  <p:cNvSpPr>
                    <a:spLocks noChangeAspect="1"/>
                  </p:cNvSpPr>
                  <p:nvPr/>
                </p:nvSpPr>
                <p:spPr>
                  <a:xfrm flipV="1">
                    <a:off x="2103293" y="4070433"/>
                    <a:ext cx="567710" cy="567711"/>
                  </a:xfrm>
                  <a:prstGeom prst="rtTriangle">
                    <a:avLst/>
                  </a:prstGeom>
                  <a:solidFill>
                    <a:srgbClr val="D0D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8" name="グループ化 37"/>
                  <p:cNvGrpSpPr/>
                  <p:nvPr/>
                </p:nvGrpSpPr>
                <p:grpSpPr>
                  <a:xfrm>
                    <a:off x="394516" y="822604"/>
                    <a:ext cx="8655766" cy="6252586"/>
                    <a:chOff x="394516" y="822604"/>
                    <a:chExt cx="8655766" cy="6252586"/>
                  </a:xfrm>
                </p:grpSpPr>
                <p:pic>
                  <p:nvPicPr>
                    <p:cNvPr id="52" name="図 5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03252" y="5031298"/>
                      <a:ext cx="1512059" cy="1491809"/>
                    </a:xfrm>
                    <a:prstGeom prst="rect">
                      <a:avLst/>
                    </a:prstGeom>
                  </p:spPr>
                </p:pic>
                <p:sp>
                  <p:nvSpPr>
                    <p:cNvPr id="53" name="正方形/長方形 52"/>
                    <p:cNvSpPr/>
                    <p:nvPr/>
                  </p:nvSpPr>
                  <p:spPr>
                    <a:xfrm>
                      <a:off x="394516" y="822604"/>
                      <a:ext cx="8655766" cy="6252586"/>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4" name="グループ化 53"/>
                    <p:cNvGrpSpPr/>
                    <p:nvPr/>
                  </p:nvGrpSpPr>
                  <p:grpSpPr>
                    <a:xfrm>
                      <a:off x="3637963" y="4950996"/>
                      <a:ext cx="1572476" cy="1968071"/>
                      <a:chOff x="2165631" y="4950996"/>
                      <a:chExt cx="1572476" cy="1968071"/>
                    </a:xfrm>
                  </p:grpSpPr>
                  <p:grpSp>
                    <p:nvGrpSpPr>
                      <p:cNvPr id="75" name="グループ化 74"/>
                      <p:cNvGrpSpPr>
                        <a:grpSpLocks noChangeAspect="1"/>
                      </p:cNvGrpSpPr>
                      <p:nvPr/>
                    </p:nvGrpSpPr>
                    <p:grpSpPr>
                      <a:xfrm>
                        <a:off x="2165631" y="4950996"/>
                        <a:ext cx="1572476" cy="1578943"/>
                        <a:chOff x="2255364" y="4958642"/>
                        <a:chExt cx="1333493" cy="1338979"/>
                      </a:xfrm>
                    </p:grpSpPr>
                    <p:pic>
                      <p:nvPicPr>
                        <p:cNvPr id="77" name="図 7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55364" y="4964130"/>
                          <a:ext cx="1333493" cy="1333491"/>
                        </a:xfrm>
                        <a:prstGeom prst="rect">
                          <a:avLst/>
                        </a:prstGeom>
                      </p:spPr>
                    </p:pic>
                    <p:sp>
                      <p:nvSpPr>
                        <p:cNvPr id="78" name="正方形/長方形 77"/>
                        <p:cNvSpPr/>
                        <p:nvPr/>
                      </p:nvSpPr>
                      <p:spPr>
                        <a:xfrm>
                          <a:off x="2263639" y="4958642"/>
                          <a:ext cx="1240784" cy="32873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76" name="テキスト ボックス 75"/>
                      <p:cNvSpPr txBox="1"/>
                      <p:nvPr/>
                    </p:nvSpPr>
                    <p:spPr>
                      <a:xfrm>
                        <a:off x="2383151" y="6545339"/>
                        <a:ext cx="1145152" cy="373728"/>
                      </a:xfrm>
                      <a:prstGeom prst="rect">
                        <a:avLst/>
                      </a:prstGeom>
                      <a:noFill/>
                      <a:ln>
                        <a:noFill/>
                      </a:ln>
                    </p:spPr>
                    <p:txBody>
                      <a:bodyPr wrap="square" rtlCol="0" anchor="ctr" anchorCtr="0">
                        <a:spAutoFit/>
                      </a:bodyPr>
                      <a:lstStyle/>
                      <a:p>
                        <a:pPr algn="ctr"/>
                        <a:r>
                          <a:rPr kumimoji="1" lang="ja-JP" altLang="en-US" sz="1100" dirty="0">
                            <a:latin typeface="+mn-ea"/>
                          </a:rPr>
                          <a:t>市町村</a:t>
                        </a:r>
                      </a:p>
                    </p:txBody>
                  </p:sp>
                </p:grpSp>
                <p:cxnSp>
                  <p:nvCxnSpPr>
                    <p:cNvPr id="55" name="直線矢印コネクタ 54"/>
                    <p:cNvCxnSpPr>
                      <a:cxnSpLocks noChangeAspect="1"/>
                    </p:cNvCxnSpPr>
                    <p:nvPr/>
                  </p:nvCxnSpPr>
                  <p:spPr>
                    <a:xfrm rot="12960000" flipV="1">
                      <a:off x="5516280" y="5700069"/>
                      <a:ext cx="1040551" cy="752322"/>
                    </a:xfrm>
                    <a:prstGeom prst="straightConnector1">
                      <a:avLst/>
                    </a:prstGeom>
                    <a:ln w="88900">
                      <a:solidFill>
                        <a:schemeClr val="accent2">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a:cxnSpLocks noChangeAspect="1"/>
                    </p:cNvCxnSpPr>
                    <p:nvPr/>
                  </p:nvCxnSpPr>
                  <p:spPr>
                    <a:xfrm rot="2160000" flipV="1">
                      <a:off x="5549008" y="5262432"/>
                      <a:ext cx="1040551" cy="752322"/>
                    </a:xfrm>
                    <a:prstGeom prst="straightConnector1">
                      <a:avLst/>
                    </a:prstGeom>
                    <a:ln w="88900">
                      <a:solidFill>
                        <a:schemeClr val="accent5">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5405973" y="5172378"/>
                      <a:ext cx="1304726" cy="373728"/>
                    </a:xfrm>
                    <a:prstGeom prst="rect">
                      <a:avLst/>
                    </a:prstGeom>
                    <a:noFill/>
                  </p:spPr>
                  <p:txBody>
                    <a:bodyPr wrap="square" rtlCol="0">
                      <a:spAutoFit/>
                    </a:bodyPr>
                    <a:lstStyle/>
                    <a:p>
                      <a:pPr algn="ctr"/>
                      <a:r>
                        <a:rPr lang="ja-JP" altLang="en-US" sz="1100" dirty="0"/>
                        <a:t>申請</a:t>
                      </a:r>
                      <a:endParaRPr kumimoji="1" lang="ja-JP" altLang="en-US" sz="1100" dirty="0"/>
                    </a:p>
                  </p:txBody>
                </p:sp>
                <p:sp>
                  <p:nvSpPr>
                    <p:cNvPr id="58" name="テキスト ボックス 57"/>
                    <p:cNvSpPr txBox="1"/>
                    <p:nvPr/>
                  </p:nvSpPr>
                  <p:spPr>
                    <a:xfrm>
                      <a:off x="5376480" y="6181385"/>
                      <a:ext cx="1402849" cy="373728"/>
                    </a:xfrm>
                    <a:prstGeom prst="rect">
                      <a:avLst/>
                    </a:prstGeom>
                    <a:noFill/>
                  </p:spPr>
                  <p:txBody>
                    <a:bodyPr wrap="square" rtlCol="0">
                      <a:spAutoFit/>
                    </a:bodyPr>
                    <a:lstStyle/>
                    <a:p>
                      <a:pPr algn="ctr"/>
                      <a:r>
                        <a:rPr kumimoji="1" lang="ja-JP" altLang="en-US" sz="1100" dirty="0"/>
                        <a:t>交付</a:t>
                      </a:r>
                    </a:p>
                  </p:txBody>
                </p:sp>
                <p:grpSp>
                  <p:nvGrpSpPr>
                    <p:cNvPr id="60" name="グループ化 59"/>
                    <p:cNvGrpSpPr>
                      <a:grpSpLocks noChangeAspect="1"/>
                    </p:cNvGrpSpPr>
                    <p:nvPr/>
                  </p:nvGrpSpPr>
                  <p:grpSpPr>
                    <a:xfrm>
                      <a:off x="1603804" y="5130003"/>
                      <a:ext cx="1696423" cy="1468638"/>
                      <a:chOff x="1526264" y="5002105"/>
                      <a:chExt cx="1961517" cy="1698138"/>
                    </a:xfrm>
                  </p:grpSpPr>
                  <p:pic>
                    <p:nvPicPr>
                      <p:cNvPr id="73" name="図 7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264" y="5002105"/>
                        <a:ext cx="1905000" cy="1671638"/>
                      </a:xfrm>
                      <a:prstGeom prst="rect">
                        <a:avLst/>
                      </a:prstGeom>
                    </p:spPr>
                  </p:pic>
                  <p:sp>
                    <p:nvSpPr>
                      <p:cNvPr id="74" name="正方形/長方形 73"/>
                      <p:cNvSpPr/>
                      <p:nvPr/>
                    </p:nvSpPr>
                    <p:spPr>
                      <a:xfrm>
                        <a:off x="2880206" y="5138582"/>
                        <a:ext cx="607575" cy="156166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61" name="テキスト ボックス 60"/>
                    <p:cNvSpPr txBox="1"/>
                    <p:nvPr/>
                  </p:nvSpPr>
                  <p:spPr>
                    <a:xfrm>
                      <a:off x="1450410" y="6544819"/>
                      <a:ext cx="1540209" cy="373728"/>
                    </a:xfrm>
                    <a:prstGeom prst="rect">
                      <a:avLst/>
                    </a:prstGeom>
                    <a:noFill/>
                    <a:ln>
                      <a:noFill/>
                    </a:ln>
                  </p:spPr>
                  <p:txBody>
                    <a:bodyPr wrap="square" rtlCol="0" anchor="ctr" anchorCtr="0">
                      <a:spAutoFit/>
                    </a:bodyPr>
                    <a:lstStyle/>
                    <a:p>
                      <a:pPr algn="ctr"/>
                      <a:r>
                        <a:rPr kumimoji="1" lang="ja-JP" altLang="en-US" sz="1100" dirty="0">
                          <a:latin typeface="+mn-ea"/>
                        </a:rPr>
                        <a:t>事業者等</a:t>
                      </a:r>
                    </a:p>
                  </p:txBody>
                </p:sp>
                <p:sp>
                  <p:nvSpPr>
                    <p:cNvPr id="62" name="テキスト ボックス 61"/>
                    <p:cNvSpPr txBox="1"/>
                    <p:nvPr/>
                  </p:nvSpPr>
                  <p:spPr>
                    <a:xfrm>
                      <a:off x="2776622" y="6055656"/>
                      <a:ext cx="947080" cy="439681"/>
                    </a:xfrm>
                    <a:prstGeom prst="rect">
                      <a:avLst/>
                    </a:prstGeom>
                    <a:noFill/>
                    <a:ln>
                      <a:noFill/>
                    </a:ln>
                  </p:spPr>
                  <p:txBody>
                    <a:bodyPr wrap="square" rtlCol="0" anchor="ctr" anchorCtr="0">
                      <a:spAutoFit/>
                    </a:bodyPr>
                    <a:lstStyle/>
                    <a:p>
                      <a:pPr algn="ctr"/>
                      <a:r>
                        <a:rPr kumimoji="1" lang="en-US" altLang="ja-JP" sz="1400" dirty="0">
                          <a:latin typeface="+mn-ea"/>
                        </a:rPr>
                        <a:t>or</a:t>
                      </a:r>
                      <a:endParaRPr kumimoji="1" lang="ja-JP" altLang="en-US" sz="1400" dirty="0">
                        <a:latin typeface="+mn-ea"/>
                      </a:endParaRPr>
                    </a:p>
                  </p:txBody>
                </p:sp>
              </p:grpSp>
            </p:grpSp>
            <p:sp>
              <p:nvSpPr>
                <p:cNvPr id="149" name="テキスト ボックス 148"/>
                <p:cNvSpPr txBox="1"/>
                <p:nvPr/>
              </p:nvSpPr>
              <p:spPr>
                <a:xfrm>
                  <a:off x="4278451" y="5500099"/>
                  <a:ext cx="793795" cy="261610"/>
                </a:xfrm>
                <a:prstGeom prst="rect">
                  <a:avLst/>
                </a:prstGeom>
                <a:noFill/>
              </p:spPr>
              <p:txBody>
                <a:bodyPr wrap="square" rtlCol="0">
                  <a:spAutoFit/>
                </a:bodyPr>
                <a:lstStyle/>
                <a:p>
                  <a:pPr algn="ctr"/>
                  <a:r>
                    <a:rPr kumimoji="1" lang="ja-JP" altLang="en-US" sz="1100" dirty="0"/>
                    <a:t>イ委託</a:t>
                  </a:r>
                </a:p>
              </p:txBody>
            </p:sp>
          </p:grpSp>
          <p:cxnSp>
            <p:nvCxnSpPr>
              <p:cNvPr id="146" name="直線矢印コネクタ 145"/>
              <p:cNvCxnSpPr>
                <a:cxnSpLocks noChangeAspect="1"/>
              </p:cNvCxnSpPr>
              <p:nvPr/>
            </p:nvCxnSpPr>
            <p:spPr>
              <a:xfrm rot="12960000" flipV="1">
                <a:off x="4429522" y="5699724"/>
                <a:ext cx="478717" cy="346104"/>
              </a:xfrm>
              <a:prstGeom prst="straightConnector1">
                <a:avLst/>
              </a:prstGeom>
              <a:ln w="50800">
                <a:solidFill>
                  <a:schemeClr val="accent5">
                    <a:lumMod val="40000"/>
                    <a:lumOff val="6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grpSp>
      <p:sp>
        <p:nvSpPr>
          <p:cNvPr id="152" name="正方形/長方形 151"/>
          <p:cNvSpPr/>
          <p:nvPr/>
        </p:nvSpPr>
        <p:spPr>
          <a:xfrm>
            <a:off x="347674" y="5217266"/>
            <a:ext cx="2028430" cy="504000"/>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153" name="正方形/長方形 152"/>
          <p:cNvSpPr/>
          <p:nvPr/>
        </p:nvSpPr>
        <p:spPr>
          <a:xfrm>
            <a:off x="361666" y="6197187"/>
            <a:ext cx="2028430" cy="504000"/>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88" name="正方形/長方形 87"/>
          <p:cNvSpPr>
            <a:spLocks noChangeAspect="1"/>
          </p:cNvSpPr>
          <p:nvPr/>
        </p:nvSpPr>
        <p:spPr>
          <a:xfrm rot="-780000">
            <a:off x="3976133" y="3570061"/>
            <a:ext cx="45719" cy="202217"/>
          </a:xfrm>
          <a:prstGeom prst="rect">
            <a:avLst/>
          </a:prstGeom>
          <a:solidFill>
            <a:srgbClr val="E5EBF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9" name="正方形/長方形 88"/>
          <p:cNvSpPr>
            <a:spLocks noChangeAspect="1"/>
          </p:cNvSpPr>
          <p:nvPr/>
        </p:nvSpPr>
        <p:spPr>
          <a:xfrm rot="-780000">
            <a:off x="3977440" y="3656061"/>
            <a:ext cx="45719" cy="202217"/>
          </a:xfrm>
          <a:prstGeom prst="rect">
            <a:avLst/>
          </a:prstGeom>
          <a:solidFill>
            <a:srgbClr val="E5EBF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875337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377261" y="832968"/>
            <a:ext cx="8358112" cy="912849"/>
          </a:xfrm>
          <a:prstGeom prst="rect">
            <a:avLst/>
          </a:prstGeom>
          <a:noFill/>
          <a:ln w="19050">
            <a:solidFill>
              <a:schemeClr val="accent5">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8" name="直線コネクタ 7"/>
          <p:cNvCxnSpPr/>
          <p:nvPr/>
        </p:nvCxnSpPr>
        <p:spPr>
          <a:xfrm>
            <a:off x="245660" y="624303"/>
            <a:ext cx="8666328" cy="0"/>
          </a:xfrm>
          <a:prstGeom prst="line">
            <a:avLst/>
          </a:prstGeom>
          <a:ln w="444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45660" y="143974"/>
            <a:ext cx="8666328" cy="461665"/>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 </a:t>
            </a:r>
            <a:r>
              <a:rPr kumimoji="1" lang="ja-JP" altLang="en-US" sz="2000" dirty="0">
                <a:latin typeface="メイリオ" panose="020B0604030504040204" pitchFamily="50" charset="-128"/>
                <a:ea typeface="メイリオ" panose="020B0604030504040204" pitchFamily="50" charset="-128"/>
              </a:rPr>
              <a:t>３　潜在有資格者等再就業促進事業</a:t>
            </a:r>
            <a:r>
              <a:rPr kumimoji="1" lang="ja-JP" altLang="en-US" sz="1600" dirty="0">
                <a:latin typeface="メイリオ" panose="020B0604030504040204" pitchFamily="50" charset="-128"/>
                <a:ea typeface="メイリオ" panose="020B0604030504040204" pitchFamily="50" charset="-128"/>
              </a:rPr>
              <a:t>　</a:t>
            </a:r>
          </a:p>
        </p:txBody>
      </p:sp>
      <p:sp>
        <p:nvSpPr>
          <p:cNvPr id="26" name="正方形/長方形 25"/>
          <p:cNvSpPr/>
          <p:nvPr/>
        </p:nvSpPr>
        <p:spPr>
          <a:xfrm>
            <a:off x="504200" y="819150"/>
            <a:ext cx="8129088" cy="9748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ts val="2000"/>
              </a:lnSpc>
            </a:pPr>
            <a:r>
              <a:rPr lang="ja-JP" altLang="en-US" sz="1600" dirty="0">
                <a:solidFill>
                  <a:schemeClr val="tx1">
                    <a:lumMod val="95000"/>
                    <a:lumOff val="5000"/>
                  </a:schemeClr>
                </a:solidFill>
                <a:latin typeface="+mn-ea"/>
              </a:rPr>
              <a:t>　介護福祉士等の潜在有資格者を対象に介護の知識・技術の再確認を行う研修や、他業種からの離職者を対象とする介護の職場体験等、</a:t>
            </a:r>
            <a:r>
              <a:rPr lang="ja-JP" altLang="en-US" sz="1600" u="sng" dirty="0">
                <a:solidFill>
                  <a:schemeClr val="tx1">
                    <a:lumMod val="95000"/>
                    <a:lumOff val="5000"/>
                  </a:schemeClr>
                </a:solidFill>
                <a:latin typeface="+mn-ea"/>
              </a:rPr>
              <a:t>介護分野への再就業を図る取組を実施する市町村、事業者等を支援</a:t>
            </a:r>
            <a:r>
              <a:rPr lang="ja-JP" altLang="en-US" sz="1600" dirty="0">
                <a:solidFill>
                  <a:schemeClr val="tx1">
                    <a:lumMod val="95000"/>
                    <a:lumOff val="5000"/>
                  </a:schemeClr>
                </a:solidFill>
                <a:latin typeface="+mn-ea"/>
              </a:rPr>
              <a:t>する。</a:t>
            </a:r>
            <a:endParaRPr lang="en-US" altLang="ja-JP" sz="1600" dirty="0">
              <a:solidFill>
                <a:schemeClr val="tx1">
                  <a:lumMod val="95000"/>
                  <a:lumOff val="5000"/>
                </a:schemeClr>
              </a:solidFill>
              <a:latin typeface="+mn-ea"/>
            </a:endParaRPr>
          </a:p>
        </p:txBody>
      </p:sp>
      <p:grpSp>
        <p:nvGrpSpPr>
          <p:cNvPr id="46" name="グループ化 45"/>
          <p:cNvGrpSpPr/>
          <p:nvPr/>
        </p:nvGrpSpPr>
        <p:grpSpPr>
          <a:xfrm>
            <a:off x="250322" y="764930"/>
            <a:ext cx="8636844" cy="1134290"/>
            <a:chOff x="394015" y="-940637"/>
            <a:chExt cx="8636844" cy="1134290"/>
          </a:xfrm>
        </p:grpSpPr>
        <p:sp>
          <p:nvSpPr>
            <p:cNvPr id="49" name="正方形/長方形 48"/>
            <p:cNvSpPr>
              <a:spLocks noChangeAspect="1"/>
            </p:cNvSpPr>
            <p:nvPr/>
          </p:nvSpPr>
          <p:spPr>
            <a:xfrm>
              <a:off x="8776981" y="-60225"/>
              <a:ext cx="253878" cy="25387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a:spLocks noChangeAspect="1"/>
            </p:cNvSpPr>
            <p:nvPr/>
          </p:nvSpPr>
          <p:spPr>
            <a:xfrm>
              <a:off x="394015" y="-940637"/>
              <a:ext cx="253878" cy="25387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直角三角形 30"/>
          <p:cNvSpPr>
            <a:spLocks noChangeAspect="1"/>
          </p:cNvSpPr>
          <p:nvPr/>
        </p:nvSpPr>
        <p:spPr>
          <a:xfrm flipV="1">
            <a:off x="4647978" y="4887686"/>
            <a:ext cx="304610" cy="304611"/>
          </a:xfrm>
          <a:prstGeom prst="rtTriangle">
            <a:avLst/>
          </a:prstGeom>
          <a:solidFill>
            <a:srgbClr val="D0D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2" name="図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8633" y="5328707"/>
            <a:ext cx="1058441" cy="1044268"/>
          </a:xfrm>
          <a:prstGeom prst="rect">
            <a:avLst/>
          </a:prstGeom>
        </p:spPr>
      </p:pic>
      <p:sp>
        <p:nvSpPr>
          <p:cNvPr id="53" name="正方形/長方形 52"/>
          <p:cNvSpPr/>
          <p:nvPr/>
        </p:nvSpPr>
        <p:spPr>
          <a:xfrm>
            <a:off x="2662518" y="2329027"/>
            <a:ext cx="6059036" cy="4376816"/>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5" name="グループ化 74"/>
          <p:cNvGrpSpPr>
            <a:grpSpLocks noChangeAspect="1"/>
          </p:cNvGrpSpPr>
          <p:nvPr/>
        </p:nvGrpSpPr>
        <p:grpSpPr>
          <a:xfrm>
            <a:off x="4932931" y="5272485"/>
            <a:ext cx="1100733" cy="1105266"/>
            <a:chOff x="2255364" y="5158651"/>
            <a:chExt cx="1333493" cy="1338986"/>
          </a:xfrm>
        </p:grpSpPr>
        <p:pic>
          <p:nvPicPr>
            <p:cNvPr id="77" name="図 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5364" y="5164146"/>
              <a:ext cx="1333493" cy="1333491"/>
            </a:xfrm>
            <a:prstGeom prst="rect">
              <a:avLst/>
            </a:prstGeom>
          </p:spPr>
        </p:pic>
        <p:sp>
          <p:nvSpPr>
            <p:cNvPr id="78" name="正方形/長方形 77"/>
            <p:cNvSpPr/>
            <p:nvPr/>
          </p:nvSpPr>
          <p:spPr>
            <a:xfrm>
              <a:off x="2263639" y="5158651"/>
              <a:ext cx="1240784" cy="32873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55" name="直線矢印コネクタ 54"/>
          <p:cNvCxnSpPr>
            <a:cxnSpLocks noChangeAspect="1"/>
          </p:cNvCxnSpPr>
          <p:nvPr/>
        </p:nvCxnSpPr>
        <p:spPr>
          <a:xfrm rot="12960000" flipV="1">
            <a:off x="6247753" y="5796847"/>
            <a:ext cx="728386" cy="526626"/>
          </a:xfrm>
          <a:prstGeom prst="straightConnector1">
            <a:avLst/>
          </a:prstGeom>
          <a:ln w="88900">
            <a:solidFill>
              <a:schemeClr val="accent2">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a:cxnSpLocks noChangeAspect="1"/>
          </p:cNvCxnSpPr>
          <p:nvPr/>
        </p:nvCxnSpPr>
        <p:spPr>
          <a:xfrm rot="2160000" flipV="1">
            <a:off x="6270662" y="5490501"/>
            <a:ext cx="728386" cy="526626"/>
          </a:xfrm>
          <a:prstGeom prst="straightConnector1">
            <a:avLst/>
          </a:prstGeom>
          <a:ln w="88900">
            <a:solidFill>
              <a:schemeClr val="accent5">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6170537" y="5427463"/>
            <a:ext cx="890819" cy="261610"/>
          </a:xfrm>
          <a:prstGeom prst="rect">
            <a:avLst/>
          </a:prstGeom>
          <a:noFill/>
        </p:spPr>
        <p:txBody>
          <a:bodyPr wrap="square" rtlCol="0">
            <a:spAutoFit/>
          </a:bodyPr>
          <a:lstStyle/>
          <a:p>
            <a:pPr algn="ctr"/>
            <a:r>
              <a:rPr lang="ja-JP" altLang="en-US" sz="1100" dirty="0"/>
              <a:t>申請</a:t>
            </a:r>
            <a:endParaRPr kumimoji="1" lang="ja-JP" altLang="en-US" sz="1100" dirty="0"/>
          </a:p>
        </p:txBody>
      </p:sp>
      <p:sp>
        <p:nvSpPr>
          <p:cNvPr id="58" name="テキスト ボックス 57"/>
          <p:cNvSpPr txBox="1"/>
          <p:nvPr/>
        </p:nvSpPr>
        <p:spPr>
          <a:xfrm>
            <a:off x="6149893" y="6133770"/>
            <a:ext cx="981994" cy="261610"/>
          </a:xfrm>
          <a:prstGeom prst="rect">
            <a:avLst/>
          </a:prstGeom>
          <a:noFill/>
        </p:spPr>
        <p:txBody>
          <a:bodyPr wrap="square" rtlCol="0">
            <a:spAutoFit/>
          </a:bodyPr>
          <a:lstStyle/>
          <a:p>
            <a:pPr algn="ctr"/>
            <a:r>
              <a:rPr kumimoji="1" lang="ja-JP" altLang="en-US" sz="1100" dirty="0"/>
              <a:t>交付</a:t>
            </a:r>
          </a:p>
        </p:txBody>
      </p:sp>
      <p:sp>
        <p:nvSpPr>
          <p:cNvPr id="59" name="正方形/長方形 58"/>
          <p:cNvSpPr/>
          <p:nvPr/>
        </p:nvSpPr>
        <p:spPr>
          <a:xfrm>
            <a:off x="2864224" y="2540620"/>
            <a:ext cx="5697410" cy="2341455"/>
          </a:xfrm>
          <a:prstGeom prst="rect">
            <a:avLst/>
          </a:prstGeom>
          <a:noFill/>
          <a:ln w="15875">
            <a:solidFill>
              <a:srgbClr val="D0DB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0" name="グループ化 59"/>
          <p:cNvGrpSpPr>
            <a:grpSpLocks noChangeAspect="1"/>
          </p:cNvGrpSpPr>
          <p:nvPr/>
        </p:nvGrpSpPr>
        <p:grpSpPr>
          <a:xfrm>
            <a:off x="3509020" y="5397799"/>
            <a:ext cx="1153281" cy="1012005"/>
            <a:chOff x="1526264" y="5274819"/>
            <a:chExt cx="1905000" cy="1671637"/>
          </a:xfrm>
        </p:grpSpPr>
        <p:pic>
          <p:nvPicPr>
            <p:cNvPr id="73" name="図 7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6264" y="5274819"/>
              <a:ext cx="1905000" cy="1671637"/>
            </a:xfrm>
            <a:prstGeom prst="rect">
              <a:avLst/>
            </a:prstGeom>
          </p:spPr>
        </p:pic>
        <p:sp>
          <p:nvSpPr>
            <p:cNvPr id="74" name="正方形/長方形 73"/>
            <p:cNvSpPr/>
            <p:nvPr/>
          </p:nvSpPr>
          <p:spPr>
            <a:xfrm>
              <a:off x="2815717" y="5282492"/>
              <a:ext cx="607575" cy="156166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5" name="正方形/長方形 44"/>
          <p:cNvSpPr>
            <a:spLocks noChangeAspect="1"/>
          </p:cNvSpPr>
          <p:nvPr/>
        </p:nvSpPr>
        <p:spPr>
          <a:xfrm>
            <a:off x="2662518" y="2001776"/>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2848924" y="2024960"/>
            <a:ext cx="1078146" cy="307777"/>
          </a:xfrm>
          <a:prstGeom prst="rect">
            <a:avLst/>
          </a:prstGeom>
          <a:noFill/>
          <a:ln>
            <a:noFill/>
          </a:ln>
        </p:spPr>
        <p:txBody>
          <a:bodyPr wrap="square" rtlCol="0" anchor="ctr" anchorCtr="0">
            <a:spAutoFit/>
          </a:bodyPr>
          <a:lstStyle/>
          <a:p>
            <a:pPr algn="ctr"/>
            <a:r>
              <a:rPr kumimoji="1" lang="ja-JP" altLang="en-US" sz="1400" dirty="0">
                <a:latin typeface="+mn-ea"/>
              </a:rPr>
              <a:t>イメージ図</a:t>
            </a:r>
          </a:p>
        </p:txBody>
      </p:sp>
      <p:sp>
        <p:nvSpPr>
          <p:cNvPr id="48" name="正方形/長方形 47"/>
          <p:cNvSpPr>
            <a:spLocks noChangeAspect="1"/>
          </p:cNvSpPr>
          <p:nvPr/>
        </p:nvSpPr>
        <p:spPr>
          <a:xfrm>
            <a:off x="374093" y="2003667"/>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p:cNvSpPr txBox="1"/>
          <p:nvPr/>
        </p:nvSpPr>
        <p:spPr>
          <a:xfrm>
            <a:off x="560499" y="2026851"/>
            <a:ext cx="1078146" cy="307777"/>
          </a:xfrm>
          <a:prstGeom prst="rect">
            <a:avLst/>
          </a:prstGeom>
          <a:noFill/>
          <a:ln>
            <a:noFill/>
          </a:ln>
        </p:spPr>
        <p:txBody>
          <a:bodyPr wrap="square" rtlCol="0" anchor="ctr" anchorCtr="0">
            <a:spAutoFit/>
          </a:bodyPr>
          <a:lstStyle/>
          <a:p>
            <a:pPr algn="ctr"/>
            <a:r>
              <a:rPr kumimoji="1" lang="ja-JP" altLang="en-US" sz="1400" dirty="0">
                <a:latin typeface="+mn-ea"/>
              </a:rPr>
              <a:t>補助対象者</a:t>
            </a:r>
          </a:p>
        </p:txBody>
      </p:sp>
      <p:sp>
        <p:nvSpPr>
          <p:cNvPr id="81" name="正方形/長方形 80"/>
          <p:cNvSpPr/>
          <p:nvPr/>
        </p:nvSpPr>
        <p:spPr>
          <a:xfrm>
            <a:off x="377261" y="2321427"/>
            <a:ext cx="2028430" cy="583443"/>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82" name="テキスト ボックス 81"/>
          <p:cNvSpPr txBox="1"/>
          <p:nvPr/>
        </p:nvSpPr>
        <p:spPr>
          <a:xfrm>
            <a:off x="374093" y="2466679"/>
            <a:ext cx="2031598" cy="292388"/>
          </a:xfrm>
          <a:prstGeom prst="rect">
            <a:avLst/>
          </a:prstGeom>
          <a:noFill/>
          <a:ln>
            <a:noFill/>
          </a:ln>
        </p:spPr>
        <p:txBody>
          <a:bodyPr wrap="square" rtlCol="0" anchor="ctr" anchorCtr="0">
            <a:spAutoFit/>
          </a:bodyPr>
          <a:lstStyle/>
          <a:p>
            <a:r>
              <a:rPr kumimoji="1" lang="ja-JP" altLang="en-US" sz="1300" dirty="0">
                <a:latin typeface="+mn-ea"/>
              </a:rPr>
              <a:t>　市町村・事業者等</a:t>
            </a:r>
          </a:p>
        </p:txBody>
      </p:sp>
      <p:sp>
        <p:nvSpPr>
          <p:cNvPr id="83" name="正方形/長方形 82"/>
          <p:cNvSpPr>
            <a:spLocks noChangeAspect="1"/>
          </p:cNvSpPr>
          <p:nvPr/>
        </p:nvSpPr>
        <p:spPr>
          <a:xfrm>
            <a:off x="347785" y="3149988"/>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テキスト ボックス 83"/>
          <p:cNvSpPr txBox="1"/>
          <p:nvPr/>
        </p:nvSpPr>
        <p:spPr>
          <a:xfrm>
            <a:off x="534191" y="3173172"/>
            <a:ext cx="1078146" cy="307777"/>
          </a:xfrm>
          <a:prstGeom prst="rect">
            <a:avLst/>
          </a:prstGeom>
          <a:noFill/>
          <a:ln>
            <a:noFill/>
          </a:ln>
        </p:spPr>
        <p:txBody>
          <a:bodyPr wrap="square" rtlCol="0" anchor="ctr" anchorCtr="0">
            <a:spAutoFit/>
          </a:bodyPr>
          <a:lstStyle/>
          <a:p>
            <a:pPr algn="ctr"/>
            <a:r>
              <a:rPr kumimoji="1" lang="ja-JP" altLang="en-US" sz="1400" dirty="0">
                <a:latin typeface="+mn-ea"/>
              </a:rPr>
              <a:t>基準額</a:t>
            </a:r>
          </a:p>
        </p:txBody>
      </p:sp>
      <p:sp>
        <p:nvSpPr>
          <p:cNvPr id="91" name="正方形/長方形 90"/>
          <p:cNvSpPr/>
          <p:nvPr/>
        </p:nvSpPr>
        <p:spPr>
          <a:xfrm>
            <a:off x="349150" y="3467502"/>
            <a:ext cx="2028430" cy="583443"/>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92" name="テキスト ボックス 91"/>
          <p:cNvSpPr txBox="1"/>
          <p:nvPr/>
        </p:nvSpPr>
        <p:spPr>
          <a:xfrm>
            <a:off x="345982" y="3626201"/>
            <a:ext cx="2031598" cy="292388"/>
          </a:xfrm>
          <a:prstGeom prst="rect">
            <a:avLst/>
          </a:prstGeom>
          <a:noFill/>
          <a:ln>
            <a:noFill/>
          </a:ln>
        </p:spPr>
        <p:txBody>
          <a:bodyPr wrap="square" rtlCol="0" anchor="ctr" anchorCtr="0">
            <a:spAutoFit/>
          </a:bodyPr>
          <a:lstStyle/>
          <a:p>
            <a:r>
              <a:rPr kumimoji="1" lang="ja-JP" altLang="en-US" sz="1300" dirty="0">
                <a:latin typeface="+mn-ea"/>
              </a:rPr>
              <a:t>　</a:t>
            </a:r>
            <a:r>
              <a:rPr kumimoji="1" lang="en-US" altLang="ja-JP" sz="1300" dirty="0">
                <a:latin typeface="+mn-ea"/>
              </a:rPr>
              <a:t>1,000</a:t>
            </a:r>
            <a:r>
              <a:rPr kumimoji="1" lang="ja-JP" altLang="en-US" sz="1300" dirty="0">
                <a:latin typeface="+mn-ea"/>
              </a:rPr>
              <a:t>千円</a:t>
            </a:r>
          </a:p>
        </p:txBody>
      </p:sp>
      <p:sp>
        <p:nvSpPr>
          <p:cNvPr id="93" name="正方形/長方形 92"/>
          <p:cNvSpPr>
            <a:spLocks noChangeAspect="1"/>
          </p:cNvSpPr>
          <p:nvPr/>
        </p:nvSpPr>
        <p:spPr>
          <a:xfrm>
            <a:off x="347785" y="4309510"/>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テキスト ボックス 93"/>
          <p:cNvSpPr txBox="1"/>
          <p:nvPr/>
        </p:nvSpPr>
        <p:spPr>
          <a:xfrm>
            <a:off x="534191" y="4332694"/>
            <a:ext cx="1078146" cy="307777"/>
          </a:xfrm>
          <a:prstGeom prst="rect">
            <a:avLst/>
          </a:prstGeom>
          <a:noFill/>
          <a:ln>
            <a:noFill/>
          </a:ln>
        </p:spPr>
        <p:txBody>
          <a:bodyPr wrap="square" rtlCol="0" anchor="ctr" anchorCtr="0">
            <a:spAutoFit/>
          </a:bodyPr>
          <a:lstStyle/>
          <a:p>
            <a:pPr algn="ctr"/>
            <a:r>
              <a:rPr kumimoji="1" lang="ja-JP" altLang="en-US" sz="1400" dirty="0">
                <a:latin typeface="+mn-ea"/>
              </a:rPr>
              <a:t>補助率</a:t>
            </a:r>
          </a:p>
        </p:txBody>
      </p:sp>
      <p:sp>
        <p:nvSpPr>
          <p:cNvPr id="95" name="正方形/長方形 94"/>
          <p:cNvSpPr/>
          <p:nvPr/>
        </p:nvSpPr>
        <p:spPr>
          <a:xfrm>
            <a:off x="349150" y="4627024"/>
            <a:ext cx="2028430" cy="583443"/>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96" name="テキスト ボックス 95"/>
          <p:cNvSpPr txBox="1"/>
          <p:nvPr/>
        </p:nvSpPr>
        <p:spPr>
          <a:xfrm>
            <a:off x="345982" y="4664234"/>
            <a:ext cx="2031598" cy="543290"/>
          </a:xfrm>
          <a:prstGeom prst="rect">
            <a:avLst/>
          </a:prstGeom>
          <a:noFill/>
          <a:ln>
            <a:noFill/>
          </a:ln>
        </p:spPr>
        <p:txBody>
          <a:bodyPr wrap="square" rtlCol="0" anchor="ctr" anchorCtr="0">
            <a:spAutoFit/>
          </a:bodyPr>
          <a:lstStyle/>
          <a:p>
            <a:pPr>
              <a:lnSpc>
                <a:spcPts val="1800"/>
              </a:lnSpc>
            </a:pPr>
            <a:r>
              <a:rPr kumimoji="1" lang="ja-JP" altLang="en-US" sz="1300" dirty="0">
                <a:latin typeface="+mn-ea"/>
              </a:rPr>
              <a:t>　市町村：</a:t>
            </a:r>
            <a:r>
              <a:rPr kumimoji="1" lang="en-US" altLang="ja-JP" sz="1300" dirty="0">
                <a:latin typeface="+mn-ea"/>
              </a:rPr>
              <a:t>3/4</a:t>
            </a:r>
            <a:r>
              <a:rPr kumimoji="1" lang="ja-JP" altLang="en-US" sz="1300" dirty="0">
                <a:latin typeface="+mn-ea"/>
              </a:rPr>
              <a:t>　</a:t>
            </a:r>
            <a:endParaRPr kumimoji="1" lang="en-US" altLang="ja-JP" sz="1300" dirty="0">
              <a:latin typeface="+mn-ea"/>
            </a:endParaRPr>
          </a:p>
          <a:p>
            <a:pPr>
              <a:lnSpc>
                <a:spcPts val="1800"/>
              </a:lnSpc>
            </a:pPr>
            <a:r>
              <a:rPr kumimoji="1" lang="ja-JP" altLang="en-US" sz="1300" dirty="0">
                <a:latin typeface="+mn-ea"/>
              </a:rPr>
              <a:t>　事業者等：</a:t>
            </a:r>
            <a:r>
              <a:rPr kumimoji="1" lang="en-US" altLang="ja-JP" sz="1300" dirty="0">
                <a:latin typeface="+mn-ea"/>
              </a:rPr>
              <a:t>10/10</a:t>
            </a:r>
            <a:endParaRPr kumimoji="1" lang="ja-JP" altLang="en-US" sz="1300" dirty="0">
              <a:latin typeface="+mn-ea"/>
            </a:endParaRPr>
          </a:p>
        </p:txBody>
      </p:sp>
      <p:sp>
        <p:nvSpPr>
          <p:cNvPr id="97" name="正方形/長方形 96"/>
          <p:cNvSpPr>
            <a:spLocks noChangeAspect="1"/>
          </p:cNvSpPr>
          <p:nvPr/>
        </p:nvSpPr>
        <p:spPr>
          <a:xfrm>
            <a:off x="361961" y="5469032"/>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p:cNvSpPr txBox="1"/>
          <p:nvPr/>
        </p:nvSpPr>
        <p:spPr>
          <a:xfrm>
            <a:off x="548367" y="5492216"/>
            <a:ext cx="1078146" cy="307777"/>
          </a:xfrm>
          <a:prstGeom prst="rect">
            <a:avLst/>
          </a:prstGeom>
          <a:noFill/>
          <a:ln>
            <a:noFill/>
          </a:ln>
        </p:spPr>
        <p:txBody>
          <a:bodyPr wrap="square" rtlCol="0" anchor="ctr" anchorCtr="0">
            <a:spAutoFit/>
          </a:bodyPr>
          <a:lstStyle/>
          <a:p>
            <a:pPr algn="ctr"/>
            <a:r>
              <a:rPr kumimoji="1" lang="ja-JP" altLang="en-US" sz="1400" dirty="0">
                <a:latin typeface="+mn-ea"/>
              </a:rPr>
              <a:t>対象経費</a:t>
            </a:r>
          </a:p>
        </p:txBody>
      </p:sp>
      <p:sp>
        <p:nvSpPr>
          <p:cNvPr id="99" name="正方形/長方形 98"/>
          <p:cNvSpPr/>
          <p:nvPr/>
        </p:nvSpPr>
        <p:spPr>
          <a:xfrm>
            <a:off x="363326" y="5786546"/>
            <a:ext cx="2028430" cy="919297"/>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100" name="テキスト ボックス 99"/>
          <p:cNvSpPr txBox="1"/>
          <p:nvPr/>
        </p:nvSpPr>
        <p:spPr>
          <a:xfrm>
            <a:off x="360158" y="5861102"/>
            <a:ext cx="2031598" cy="784830"/>
          </a:xfrm>
          <a:prstGeom prst="rect">
            <a:avLst/>
          </a:prstGeom>
          <a:noFill/>
          <a:ln>
            <a:noFill/>
          </a:ln>
        </p:spPr>
        <p:txBody>
          <a:bodyPr wrap="square" rtlCol="0" anchor="ctr" anchorCtr="0">
            <a:spAutoFit/>
          </a:bodyPr>
          <a:lstStyle/>
          <a:p>
            <a:pPr>
              <a:lnSpc>
                <a:spcPts val="1800"/>
              </a:lnSpc>
            </a:pPr>
            <a:r>
              <a:rPr kumimoji="1" lang="ja-JP" altLang="en-US" sz="1300" dirty="0">
                <a:latin typeface="+mn-ea"/>
              </a:rPr>
              <a:t>・会場使用料</a:t>
            </a:r>
            <a:endParaRPr kumimoji="1" lang="en-US" altLang="ja-JP" sz="1300" dirty="0">
              <a:latin typeface="+mn-ea"/>
            </a:endParaRPr>
          </a:p>
          <a:p>
            <a:pPr>
              <a:lnSpc>
                <a:spcPts val="1800"/>
              </a:lnSpc>
            </a:pPr>
            <a:r>
              <a:rPr kumimoji="1" lang="ja-JP" altLang="en-US" sz="1300" dirty="0">
                <a:latin typeface="+mn-ea"/>
              </a:rPr>
              <a:t>・講師等への報償費</a:t>
            </a:r>
            <a:endParaRPr kumimoji="1" lang="en-US" altLang="ja-JP" sz="1300" dirty="0">
              <a:latin typeface="+mn-ea"/>
            </a:endParaRPr>
          </a:p>
          <a:p>
            <a:pPr>
              <a:lnSpc>
                <a:spcPts val="1800"/>
              </a:lnSpc>
            </a:pPr>
            <a:r>
              <a:rPr kumimoji="1" lang="ja-JP" altLang="en-US" sz="1300" dirty="0">
                <a:latin typeface="+mn-ea"/>
              </a:rPr>
              <a:t>・委託料　等</a:t>
            </a:r>
          </a:p>
        </p:txBody>
      </p:sp>
      <p:grpSp>
        <p:nvGrpSpPr>
          <p:cNvPr id="150" name="グループ化 149"/>
          <p:cNvGrpSpPr>
            <a:grpSpLocks noChangeAspect="1"/>
          </p:cNvGrpSpPr>
          <p:nvPr/>
        </p:nvGrpSpPr>
        <p:grpSpPr>
          <a:xfrm>
            <a:off x="2896729" y="2646978"/>
            <a:ext cx="5512472" cy="2143607"/>
            <a:chOff x="583433" y="937186"/>
            <a:chExt cx="7753024" cy="3014875"/>
          </a:xfrm>
        </p:grpSpPr>
        <p:pic>
          <p:nvPicPr>
            <p:cNvPr id="151" name="図 15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5730" y="1122790"/>
              <a:ext cx="1175576" cy="1414463"/>
            </a:xfrm>
            <a:prstGeom prst="rect">
              <a:avLst/>
            </a:prstGeom>
          </p:spPr>
        </p:pic>
        <p:grpSp>
          <p:nvGrpSpPr>
            <p:cNvPr id="152" name="グループ化 151"/>
            <p:cNvGrpSpPr/>
            <p:nvPr/>
          </p:nvGrpSpPr>
          <p:grpSpPr>
            <a:xfrm>
              <a:off x="583433" y="937186"/>
              <a:ext cx="7753024" cy="3014875"/>
              <a:chOff x="583433" y="937186"/>
              <a:chExt cx="7753024" cy="3014875"/>
            </a:xfrm>
          </p:grpSpPr>
          <p:grpSp>
            <p:nvGrpSpPr>
              <p:cNvPr id="153" name="グループ化 152"/>
              <p:cNvGrpSpPr/>
              <p:nvPr/>
            </p:nvGrpSpPr>
            <p:grpSpPr>
              <a:xfrm>
                <a:off x="583433" y="937186"/>
                <a:ext cx="7753024" cy="3014875"/>
                <a:chOff x="583433" y="937186"/>
                <a:chExt cx="7753024" cy="3014875"/>
              </a:xfrm>
            </p:grpSpPr>
            <p:grpSp>
              <p:nvGrpSpPr>
                <p:cNvPr id="157" name="グループ化 156"/>
                <p:cNvGrpSpPr/>
                <p:nvPr/>
              </p:nvGrpSpPr>
              <p:grpSpPr>
                <a:xfrm>
                  <a:off x="583433" y="937186"/>
                  <a:ext cx="7753024" cy="3014875"/>
                  <a:chOff x="583433" y="937186"/>
                  <a:chExt cx="7753024" cy="3014875"/>
                </a:xfrm>
              </p:grpSpPr>
              <p:pic>
                <p:nvPicPr>
                  <p:cNvPr id="162" name="図 16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2590" y="2691858"/>
                    <a:ext cx="952500" cy="952500"/>
                  </a:xfrm>
                  <a:prstGeom prst="rect">
                    <a:avLst/>
                  </a:prstGeom>
                </p:spPr>
              </p:pic>
              <p:pic>
                <p:nvPicPr>
                  <p:cNvPr id="163" name="図 16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92261" y="2789867"/>
                    <a:ext cx="978789" cy="1066800"/>
                  </a:xfrm>
                  <a:prstGeom prst="rect">
                    <a:avLst/>
                  </a:prstGeom>
                </p:spPr>
              </p:pic>
              <p:grpSp>
                <p:nvGrpSpPr>
                  <p:cNvPr id="164" name="グループ化 163"/>
                  <p:cNvGrpSpPr/>
                  <p:nvPr/>
                </p:nvGrpSpPr>
                <p:grpSpPr>
                  <a:xfrm>
                    <a:off x="736470" y="1075918"/>
                    <a:ext cx="3730799" cy="1606570"/>
                    <a:chOff x="736470" y="1042816"/>
                    <a:chExt cx="3730799" cy="1606570"/>
                  </a:xfrm>
                </p:grpSpPr>
                <p:pic>
                  <p:nvPicPr>
                    <p:cNvPr id="213" name="図 2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6470" y="1042816"/>
                      <a:ext cx="990600" cy="908876"/>
                    </a:xfrm>
                    <a:prstGeom prst="rect">
                      <a:avLst/>
                    </a:prstGeom>
                  </p:spPr>
                </p:pic>
                <p:pic>
                  <p:nvPicPr>
                    <p:cNvPr id="214" name="図 2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92261" y="1122793"/>
                      <a:ext cx="978789" cy="1066800"/>
                    </a:xfrm>
                    <a:prstGeom prst="rect">
                      <a:avLst/>
                    </a:prstGeom>
                  </p:spPr>
                </p:pic>
                <p:sp>
                  <p:nvSpPr>
                    <p:cNvPr id="215" name="正方形/長方形 214"/>
                    <p:cNvSpPr/>
                    <p:nvPr/>
                  </p:nvSpPr>
                  <p:spPr>
                    <a:xfrm>
                      <a:off x="1636042" y="1927504"/>
                      <a:ext cx="2831227" cy="72188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65" name="グループ化 164"/>
                  <p:cNvGrpSpPr/>
                  <p:nvPr/>
                </p:nvGrpSpPr>
                <p:grpSpPr>
                  <a:xfrm>
                    <a:off x="4336936" y="937186"/>
                    <a:ext cx="1135195" cy="1047608"/>
                    <a:chOff x="4249504" y="904084"/>
                    <a:chExt cx="1135195" cy="1047608"/>
                  </a:xfrm>
                </p:grpSpPr>
                <p:pic>
                  <p:nvPicPr>
                    <p:cNvPr id="208" name="図 20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84599" y="1151592"/>
                      <a:ext cx="800100" cy="800100"/>
                    </a:xfrm>
                    <a:prstGeom prst="rect">
                      <a:avLst/>
                    </a:prstGeom>
                  </p:spPr>
                </p:pic>
                <p:sp>
                  <p:nvSpPr>
                    <p:cNvPr id="209" name="楕円 208"/>
                    <p:cNvSpPr>
                      <a:spLocks noChangeAspect="1"/>
                    </p:cNvSpPr>
                    <p:nvPr/>
                  </p:nvSpPr>
                  <p:spPr>
                    <a:xfrm>
                      <a:off x="4289027" y="925595"/>
                      <a:ext cx="416695" cy="437708"/>
                    </a:xfrm>
                    <a:prstGeom prst="ellipse">
                      <a:avLst/>
                    </a:prstGeom>
                    <a:noFill/>
                    <a:ln w="6350">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0" name="楕円 209"/>
                    <p:cNvSpPr>
                      <a:spLocks noChangeAspect="1"/>
                    </p:cNvSpPr>
                    <p:nvPr/>
                  </p:nvSpPr>
                  <p:spPr>
                    <a:xfrm>
                      <a:off x="4757961" y="1286147"/>
                      <a:ext cx="67834" cy="67834"/>
                    </a:xfrm>
                    <a:prstGeom prst="ellipse">
                      <a:avLst/>
                    </a:prstGeom>
                    <a:noFill/>
                    <a:ln w="6350">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1" name="楕円 210"/>
                    <p:cNvSpPr>
                      <a:spLocks noChangeAspect="1"/>
                    </p:cNvSpPr>
                    <p:nvPr/>
                  </p:nvSpPr>
                  <p:spPr>
                    <a:xfrm>
                      <a:off x="4859039" y="1360297"/>
                      <a:ext cx="52986" cy="52986"/>
                    </a:xfrm>
                    <a:prstGeom prst="ellipse">
                      <a:avLst/>
                    </a:prstGeom>
                    <a:noFill/>
                    <a:ln w="6350">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2" name="テキスト ボックス 211"/>
                    <p:cNvSpPr txBox="1">
                      <a:spLocks noChangeAspect="1"/>
                    </p:cNvSpPr>
                    <p:nvPr/>
                  </p:nvSpPr>
                  <p:spPr>
                    <a:xfrm>
                      <a:off x="4249504" y="904084"/>
                      <a:ext cx="496086" cy="519445"/>
                    </a:xfrm>
                    <a:prstGeom prst="rect">
                      <a:avLst/>
                    </a:prstGeom>
                    <a:noFill/>
                    <a:ln>
                      <a:noFill/>
                    </a:ln>
                  </p:spPr>
                  <p:txBody>
                    <a:bodyPr wrap="square" rtlCol="0" anchor="ctr" anchorCtr="0">
                      <a:spAutoFit/>
                    </a:bodyPr>
                    <a:lstStyle/>
                    <a:p>
                      <a:pPr algn="ctr"/>
                      <a:r>
                        <a:rPr kumimoji="1" lang="ja-JP" altLang="en-US" sz="900" dirty="0">
                          <a:latin typeface="+mn-ea"/>
                        </a:rPr>
                        <a:t>復</a:t>
                      </a:r>
                      <a:endParaRPr kumimoji="1" lang="en-US" altLang="ja-JP" sz="900" dirty="0">
                        <a:latin typeface="+mn-ea"/>
                      </a:endParaRPr>
                    </a:p>
                    <a:p>
                      <a:pPr algn="ctr"/>
                      <a:r>
                        <a:rPr kumimoji="1" lang="ja-JP" altLang="en-US" sz="900" dirty="0">
                          <a:latin typeface="+mn-ea"/>
                        </a:rPr>
                        <a:t>職</a:t>
                      </a:r>
                    </a:p>
                  </p:txBody>
                </p:sp>
              </p:grpSp>
              <p:cxnSp>
                <p:nvCxnSpPr>
                  <p:cNvPr id="166" name="直線矢印コネクタ 165"/>
                  <p:cNvCxnSpPr/>
                  <p:nvPr/>
                </p:nvCxnSpPr>
                <p:spPr>
                  <a:xfrm>
                    <a:off x="1701875" y="1579262"/>
                    <a:ext cx="360000" cy="0"/>
                  </a:xfrm>
                  <a:prstGeom prst="straightConnector1">
                    <a:avLst/>
                  </a:prstGeom>
                  <a:ln w="381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直線矢印コネクタ 166"/>
                  <p:cNvCxnSpPr/>
                  <p:nvPr/>
                </p:nvCxnSpPr>
                <p:spPr>
                  <a:xfrm>
                    <a:off x="3096337" y="1579262"/>
                    <a:ext cx="360000" cy="0"/>
                  </a:xfrm>
                  <a:prstGeom prst="straightConnector1">
                    <a:avLst/>
                  </a:prstGeom>
                  <a:ln w="381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直線矢印コネクタ 167"/>
                  <p:cNvCxnSpPr/>
                  <p:nvPr/>
                </p:nvCxnSpPr>
                <p:spPr>
                  <a:xfrm>
                    <a:off x="4336604" y="1579262"/>
                    <a:ext cx="360000" cy="0"/>
                  </a:xfrm>
                  <a:prstGeom prst="straightConnector1">
                    <a:avLst/>
                  </a:prstGeom>
                  <a:ln w="381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9" name="直線矢印コネクタ 168"/>
                  <p:cNvCxnSpPr/>
                  <p:nvPr/>
                </p:nvCxnSpPr>
                <p:spPr>
                  <a:xfrm>
                    <a:off x="5602692" y="1585655"/>
                    <a:ext cx="720000" cy="0"/>
                  </a:xfrm>
                  <a:prstGeom prst="straightConnector1">
                    <a:avLst/>
                  </a:prstGeom>
                  <a:ln w="381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直線矢印コネクタ 169"/>
                  <p:cNvCxnSpPr/>
                  <p:nvPr/>
                </p:nvCxnSpPr>
                <p:spPr>
                  <a:xfrm>
                    <a:off x="1696107" y="3187361"/>
                    <a:ext cx="360000" cy="0"/>
                  </a:xfrm>
                  <a:prstGeom prst="straightConnector1">
                    <a:avLst/>
                  </a:prstGeom>
                  <a:ln w="381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71" name="グループ化 170"/>
                  <p:cNvGrpSpPr/>
                  <p:nvPr/>
                </p:nvGrpSpPr>
                <p:grpSpPr>
                  <a:xfrm>
                    <a:off x="6443619" y="992230"/>
                    <a:ext cx="1892838" cy="2842237"/>
                    <a:chOff x="6227865" y="959128"/>
                    <a:chExt cx="1892838" cy="2842237"/>
                  </a:xfrm>
                </p:grpSpPr>
                <p:sp>
                  <p:nvSpPr>
                    <p:cNvPr id="194" name="正方形/長方形 193"/>
                    <p:cNvSpPr/>
                    <p:nvPr/>
                  </p:nvSpPr>
                  <p:spPr>
                    <a:xfrm>
                      <a:off x="6247311" y="2471182"/>
                      <a:ext cx="1873392" cy="1330183"/>
                    </a:xfrm>
                    <a:prstGeom prst="rect">
                      <a:avLst/>
                    </a:prstGeom>
                    <a:solidFill>
                      <a:schemeClr val="accent6">
                        <a:lumMod val="20000"/>
                        <a:lumOff val="80000"/>
                      </a:schemeClr>
                    </a:solidFill>
                    <a:ln w="6350">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95" name="グループ化 194"/>
                    <p:cNvGrpSpPr>
                      <a:grpSpLocks noChangeAspect="1"/>
                    </p:cNvGrpSpPr>
                    <p:nvPr/>
                  </p:nvGrpSpPr>
                  <p:grpSpPr>
                    <a:xfrm>
                      <a:off x="6943390" y="2763105"/>
                      <a:ext cx="805461" cy="938080"/>
                      <a:chOff x="1965524" y="2691622"/>
                      <a:chExt cx="999934" cy="1164581"/>
                    </a:xfrm>
                  </p:grpSpPr>
                  <p:pic>
                    <p:nvPicPr>
                      <p:cNvPr id="206" name="図 20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65524" y="2695874"/>
                        <a:ext cx="999934" cy="1104900"/>
                      </a:xfrm>
                      <a:prstGeom prst="rect">
                        <a:avLst/>
                      </a:prstGeom>
                    </p:spPr>
                  </p:pic>
                  <p:sp>
                    <p:nvSpPr>
                      <p:cNvPr id="207" name="正方形/長方形 206"/>
                      <p:cNvSpPr/>
                      <p:nvPr/>
                    </p:nvSpPr>
                    <p:spPr>
                      <a:xfrm>
                        <a:off x="2027782" y="2691622"/>
                        <a:ext cx="430416" cy="1164581"/>
                      </a:xfrm>
                      <a:prstGeom prst="rect">
                        <a:avLst/>
                      </a:prstGeom>
                      <a:solidFill>
                        <a:schemeClr val="accent6">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96" name="グループ化 195"/>
                    <p:cNvGrpSpPr/>
                    <p:nvPr/>
                  </p:nvGrpSpPr>
                  <p:grpSpPr>
                    <a:xfrm>
                      <a:off x="6227865" y="959128"/>
                      <a:ext cx="1873392" cy="1330183"/>
                      <a:chOff x="6227865" y="959128"/>
                      <a:chExt cx="1873392" cy="1330183"/>
                    </a:xfrm>
                  </p:grpSpPr>
                  <p:sp>
                    <p:nvSpPr>
                      <p:cNvPr id="198" name="正方形/長方形 197"/>
                      <p:cNvSpPr>
                        <a:spLocks/>
                      </p:cNvSpPr>
                      <p:nvPr/>
                    </p:nvSpPr>
                    <p:spPr>
                      <a:xfrm>
                        <a:off x="6227865" y="959128"/>
                        <a:ext cx="1873392" cy="1330183"/>
                      </a:xfrm>
                      <a:prstGeom prst="rect">
                        <a:avLst/>
                      </a:prstGeom>
                      <a:solidFill>
                        <a:schemeClr val="accent6">
                          <a:lumMod val="20000"/>
                          <a:lumOff val="80000"/>
                        </a:schemeClr>
                      </a:solidFill>
                      <a:ln w="6350">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99" name="グループ化 198"/>
                      <p:cNvGrpSpPr>
                        <a:grpSpLocks noChangeAspect="1"/>
                      </p:cNvGrpSpPr>
                      <p:nvPr/>
                    </p:nvGrpSpPr>
                    <p:grpSpPr>
                      <a:xfrm>
                        <a:off x="6980974" y="1082980"/>
                        <a:ext cx="982500" cy="1035995"/>
                        <a:chOff x="7214592" y="1212087"/>
                        <a:chExt cx="1312508" cy="1383965"/>
                      </a:xfrm>
                    </p:grpSpPr>
                    <p:grpSp>
                      <p:nvGrpSpPr>
                        <p:cNvPr id="201" name="グループ化 200"/>
                        <p:cNvGrpSpPr>
                          <a:grpSpLocks noChangeAspect="1"/>
                        </p:cNvGrpSpPr>
                        <p:nvPr/>
                      </p:nvGrpSpPr>
                      <p:grpSpPr>
                        <a:xfrm>
                          <a:off x="7214592" y="1212087"/>
                          <a:ext cx="1312508" cy="1374720"/>
                          <a:chOff x="1927695" y="2614603"/>
                          <a:chExt cx="1376854" cy="1442120"/>
                        </a:xfrm>
                        <a:solidFill>
                          <a:schemeClr val="bg1"/>
                        </a:solidFill>
                      </p:grpSpPr>
                      <p:pic>
                        <p:nvPicPr>
                          <p:cNvPr id="203" name="図 20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985880" y="2614603"/>
                            <a:ext cx="1318669" cy="1442120"/>
                          </a:xfrm>
                          <a:prstGeom prst="rect">
                            <a:avLst/>
                          </a:prstGeom>
                          <a:solidFill>
                            <a:schemeClr val="accent6">
                              <a:lumMod val="20000"/>
                              <a:lumOff val="80000"/>
                            </a:schemeClr>
                          </a:solidFill>
                        </p:spPr>
                      </p:pic>
                      <p:sp>
                        <p:nvSpPr>
                          <p:cNvPr id="204" name="正方形/長方形 203"/>
                          <p:cNvSpPr/>
                          <p:nvPr/>
                        </p:nvSpPr>
                        <p:spPr>
                          <a:xfrm>
                            <a:off x="1927695" y="2968760"/>
                            <a:ext cx="595881" cy="958388"/>
                          </a:xfrm>
                          <a:prstGeom prst="rect">
                            <a:avLst/>
                          </a:prstGeom>
                          <a:solidFill>
                            <a:schemeClr val="accent6">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5" name="正方形/長方形 204"/>
                          <p:cNvSpPr/>
                          <p:nvPr/>
                        </p:nvSpPr>
                        <p:spPr>
                          <a:xfrm>
                            <a:off x="2096203" y="3374861"/>
                            <a:ext cx="508718" cy="412014"/>
                          </a:xfrm>
                          <a:prstGeom prst="rect">
                            <a:avLst/>
                          </a:prstGeom>
                          <a:solidFill>
                            <a:schemeClr val="accent6">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02" name="正方形/長方形 201"/>
                        <p:cNvSpPr/>
                        <p:nvPr/>
                      </p:nvSpPr>
                      <p:spPr>
                        <a:xfrm>
                          <a:off x="7381272" y="2189920"/>
                          <a:ext cx="556441" cy="406132"/>
                        </a:xfrm>
                        <a:prstGeom prst="rect">
                          <a:avLst/>
                        </a:prstGeom>
                        <a:solidFill>
                          <a:schemeClr val="accent6">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200" name="図 19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58981" y="1105998"/>
                        <a:ext cx="991647" cy="1104899"/>
                      </a:xfrm>
                      <a:prstGeom prst="rect">
                        <a:avLst/>
                      </a:prstGeom>
                    </p:spPr>
                  </p:pic>
                </p:grpSp>
                <p:pic>
                  <p:nvPicPr>
                    <p:cNvPr id="197" name="図 19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579549" y="2649531"/>
                      <a:ext cx="821336" cy="1089850"/>
                    </a:xfrm>
                    <a:prstGeom prst="rect">
                      <a:avLst/>
                    </a:prstGeom>
                  </p:spPr>
                </p:pic>
              </p:grpSp>
              <p:sp>
                <p:nvSpPr>
                  <p:cNvPr id="172" name="テキスト ボックス 171"/>
                  <p:cNvSpPr txBox="1">
                    <a:spLocks noChangeAspect="1"/>
                  </p:cNvSpPr>
                  <p:nvPr/>
                </p:nvSpPr>
                <p:spPr>
                  <a:xfrm>
                    <a:off x="605409" y="2001566"/>
                    <a:ext cx="1251216" cy="357120"/>
                  </a:xfrm>
                  <a:prstGeom prst="rect">
                    <a:avLst/>
                  </a:prstGeom>
                  <a:noFill/>
                  <a:ln>
                    <a:noFill/>
                  </a:ln>
                </p:spPr>
                <p:txBody>
                  <a:bodyPr wrap="square" rtlCol="0" anchor="ctr" anchorCtr="0">
                    <a:spAutoFit/>
                  </a:bodyPr>
                  <a:lstStyle/>
                  <a:p>
                    <a:pPr algn="ctr"/>
                    <a:r>
                      <a:rPr kumimoji="1" lang="ja-JP" altLang="en-US" sz="1050" dirty="0">
                        <a:latin typeface="+mn-ea"/>
                      </a:rPr>
                      <a:t>介護福祉士</a:t>
                    </a:r>
                  </a:p>
                </p:txBody>
              </p:sp>
              <p:sp>
                <p:nvSpPr>
                  <p:cNvPr id="173" name="テキスト ボックス 172"/>
                  <p:cNvSpPr txBox="1">
                    <a:spLocks noChangeAspect="1"/>
                  </p:cNvSpPr>
                  <p:nvPr/>
                </p:nvSpPr>
                <p:spPr>
                  <a:xfrm>
                    <a:off x="2066445" y="2053244"/>
                    <a:ext cx="984816" cy="253916"/>
                  </a:xfrm>
                  <a:prstGeom prst="rect">
                    <a:avLst/>
                  </a:prstGeom>
                  <a:noFill/>
                  <a:ln>
                    <a:noFill/>
                  </a:ln>
                </p:spPr>
                <p:txBody>
                  <a:bodyPr wrap="square" rtlCol="0" anchor="ctr" anchorCtr="0">
                    <a:spAutoFit/>
                  </a:bodyPr>
                  <a:lstStyle/>
                  <a:p>
                    <a:pPr algn="ctr"/>
                    <a:r>
                      <a:rPr kumimoji="1" lang="ja-JP" altLang="en-US" sz="1050" dirty="0">
                        <a:latin typeface="+mn-ea"/>
                      </a:rPr>
                      <a:t>退職</a:t>
                    </a:r>
                  </a:p>
                </p:txBody>
              </p:sp>
              <p:sp>
                <p:nvSpPr>
                  <p:cNvPr id="174" name="テキスト ボックス 173"/>
                  <p:cNvSpPr txBox="1">
                    <a:spLocks noChangeAspect="1"/>
                  </p:cNvSpPr>
                  <p:nvPr/>
                </p:nvSpPr>
                <p:spPr>
                  <a:xfrm>
                    <a:off x="3252358" y="1994697"/>
                    <a:ext cx="1226897" cy="357120"/>
                  </a:xfrm>
                  <a:prstGeom prst="rect">
                    <a:avLst/>
                  </a:prstGeom>
                  <a:noFill/>
                  <a:ln>
                    <a:noFill/>
                  </a:ln>
                </p:spPr>
                <p:txBody>
                  <a:bodyPr wrap="square" rtlCol="0" anchor="ctr" anchorCtr="0">
                    <a:spAutoFit/>
                  </a:bodyPr>
                  <a:lstStyle/>
                  <a:p>
                    <a:pPr algn="ctr"/>
                    <a:r>
                      <a:rPr kumimoji="1" lang="ja-JP" altLang="en-US" sz="1050" dirty="0">
                        <a:latin typeface="+mn-ea"/>
                      </a:rPr>
                      <a:t>結婚・出産</a:t>
                    </a:r>
                  </a:p>
                </p:txBody>
              </p:sp>
              <p:sp>
                <p:nvSpPr>
                  <p:cNvPr id="175" name="テキスト ボックス 174"/>
                  <p:cNvSpPr txBox="1">
                    <a:spLocks noChangeAspect="1"/>
                  </p:cNvSpPr>
                  <p:nvPr/>
                </p:nvSpPr>
                <p:spPr>
                  <a:xfrm>
                    <a:off x="4620046" y="2048420"/>
                    <a:ext cx="984816" cy="253916"/>
                  </a:xfrm>
                  <a:prstGeom prst="rect">
                    <a:avLst/>
                  </a:prstGeom>
                  <a:noFill/>
                  <a:ln>
                    <a:noFill/>
                  </a:ln>
                </p:spPr>
                <p:txBody>
                  <a:bodyPr wrap="square" rtlCol="0" anchor="ctr" anchorCtr="0">
                    <a:spAutoFit/>
                  </a:bodyPr>
                  <a:lstStyle/>
                  <a:p>
                    <a:pPr algn="ctr"/>
                    <a:r>
                      <a:rPr kumimoji="1" lang="ja-JP" altLang="en-US" sz="1050" dirty="0">
                        <a:latin typeface="+mn-ea"/>
                      </a:rPr>
                      <a:t>復職</a:t>
                    </a:r>
                    <a:r>
                      <a:rPr kumimoji="1" lang="en-US" altLang="ja-JP" sz="1050" dirty="0">
                        <a:latin typeface="+mn-ea"/>
                      </a:rPr>
                      <a:t>…</a:t>
                    </a:r>
                    <a:endParaRPr kumimoji="1" lang="ja-JP" altLang="en-US" sz="1050" dirty="0">
                      <a:latin typeface="+mn-ea"/>
                    </a:endParaRPr>
                  </a:p>
                </p:txBody>
              </p:sp>
              <p:sp>
                <p:nvSpPr>
                  <p:cNvPr id="176" name="テキスト ボックス 175"/>
                  <p:cNvSpPr txBox="1">
                    <a:spLocks noChangeAspect="1"/>
                  </p:cNvSpPr>
                  <p:nvPr/>
                </p:nvSpPr>
                <p:spPr>
                  <a:xfrm>
                    <a:off x="5443302" y="1692418"/>
                    <a:ext cx="984816" cy="253916"/>
                  </a:xfrm>
                  <a:prstGeom prst="rect">
                    <a:avLst/>
                  </a:prstGeom>
                  <a:noFill/>
                  <a:ln>
                    <a:noFill/>
                  </a:ln>
                </p:spPr>
                <p:txBody>
                  <a:bodyPr wrap="square" rtlCol="0" anchor="ctr" anchorCtr="0">
                    <a:spAutoFit/>
                  </a:bodyPr>
                  <a:lstStyle/>
                  <a:p>
                    <a:pPr algn="ctr"/>
                    <a:r>
                      <a:rPr kumimoji="1" lang="ja-JP" altLang="en-US" sz="1050" dirty="0">
                        <a:latin typeface="+mn-ea"/>
                      </a:rPr>
                      <a:t>研修</a:t>
                    </a:r>
                  </a:p>
                </p:txBody>
              </p:sp>
              <p:sp>
                <p:nvSpPr>
                  <p:cNvPr id="177" name="テキスト ボックス 176"/>
                  <p:cNvSpPr txBox="1">
                    <a:spLocks noChangeAspect="1"/>
                  </p:cNvSpPr>
                  <p:nvPr/>
                </p:nvSpPr>
                <p:spPr>
                  <a:xfrm>
                    <a:off x="583433" y="3592502"/>
                    <a:ext cx="1602976" cy="357120"/>
                  </a:xfrm>
                  <a:prstGeom prst="rect">
                    <a:avLst/>
                  </a:prstGeom>
                  <a:noFill/>
                  <a:ln>
                    <a:noFill/>
                  </a:ln>
                </p:spPr>
                <p:txBody>
                  <a:bodyPr wrap="square" rtlCol="0" anchor="ctr" anchorCtr="0">
                    <a:spAutoFit/>
                  </a:bodyPr>
                  <a:lstStyle/>
                  <a:p>
                    <a:pPr algn="ctr"/>
                    <a:r>
                      <a:rPr kumimoji="1" lang="ja-JP" altLang="en-US" sz="1050" dirty="0">
                        <a:latin typeface="+mn-ea"/>
                      </a:rPr>
                      <a:t>他業種・転職</a:t>
                    </a:r>
                    <a:r>
                      <a:rPr kumimoji="1" lang="en-US" altLang="ja-JP" sz="1050" dirty="0">
                        <a:latin typeface="+mn-ea"/>
                      </a:rPr>
                      <a:t>…</a:t>
                    </a:r>
                    <a:endParaRPr kumimoji="1" lang="ja-JP" altLang="en-US" sz="1050" dirty="0">
                      <a:latin typeface="+mn-ea"/>
                    </a:endParaRPr>
                  </a:p>
                </p:txBody>
              </p:sp>
              <p:grpSp>
                <p:nvGrpSpPr>
                  <p:cNvPr id="179" name="グループ化 178"/>
                  <p:cNvGrpSpPr>
                    <a:grpSpLocks noChangeAspect="1"/>
                  </p:cNvGrpSpPr>
                  <p:nvPr/>
                </p:nvGrpSpPr>
                <p:grpSpPr>
                  <a:xfrm>
                    <a:off x="3461490" y="2633809"/>
                    <a:ext cx="1642112" cy="1236312"/>
                    <a:chOff x="3147331" y="2612096"/>
                    <a:chExt cx="1718476" cy="1293806"/>
                  </a:xfrm>
                </p:grpSpPr>
                <p:pic>
                  <p:nvPicPr>
                    <p:cNvPr id="187" name="図 18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147331" y="2657746"/>
                      <a:ext cx="1714500" cy="1248156"/>
                    </a:xfrm>
                    <a:prstGeom prst="rect">
                      <a:avLst/>
                    </a:prstGeom>
                  </p:spPr>
                </p:pic>
                <p:sp>
                  <p:nvSpPr>
                    <p:cNvPr id="188" name="正方形/長方形 187"/>
                    <p:cNvSpPr/>
                    <p:nvPr/>
                  </p:nvSpPr>
                  <p:spPr>
                    <a:xfrm>
                      <a:off x="4013267" y="2612096"/>
                      <a:ext cx="852540" cy="112887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9" name="正方形/長方形 188"/>
                    <p:cNvSpPr/>
                    <p:nvPr/>
                  </p:nvSpPr>
                  <p:spPr>
                    <a:xfrm>
                      <a:off x="3977320" y="2948911"/>
                      <a:ext cx="852540" cy="21688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0" name="正方形/長方形 189"/>
                    <p:cNvSpPr/>
                    <p:nvPr/>
                  </p:nvSpPr>
                  <p:spPr>
                    <a:xfrm>
                      <a:off x="3960279" y="3342667"/>
                      <a:ext cx="267219" cy="35452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1" name="正方形/長方形 190"/>
                    <p:cNvSpPr/>
                    <p:nvPr/>
                  </p:nvSpPr>
                  <p:spPr>
                    <a:xfrm rot="18117330">
                      <a:off x="4028469" y="3187354"/>
                      <a:ext cx="267219" cy="35452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2" name="正方形/長方形 191"/>
                    <p:cNvSpPr/>
                    <p:nvPr/>
                  </p:nvSpPr>
                  <p:spPr>
                    <a:xfrm rot="19335165">
                      <a:off x="3987843" y="3094328"/>
                      <a:ext cx="80323" cy="20788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3" name="楕円 192"/>
                    <p:cNvSpPr/>
                    <p:nvPr/>
                  </p:nvSpPr>
                  <p:spPr>
                    <a:xfrm>
                      <a:off x="4000086" y="3108521"/>
                      <a:ext cx="277430" cy="2269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0" name="正方形/長方形 179"/>
                  <p:cNvSpPr/>
                  <p:nvPr/>
                </p:nvSpPr>
                <p:spPr>
                  <a:xfrm>
                    <a:off x="3078880" y="3597832"/>
                    <a:ext cx="1649569" cy="28249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1" name="テキスト ボックス 180"/>
                  <p:cNvSpPr txBox="1">
                    <a:spLocks noChangeAspect="1"/>
                  </p:cNvSpPr>
                  <p:nvPr/>
                </p:nvSpPr>
                <p:spPr>
                  <a:xfrm>
                    <a:off x="3286748" y="3594941"/>
                    <a:ext cx="1140300" cy="357120"/>
                  </a:xfrm>
                  <a:prstGeom prst="rect">
                    <a:avLst/>
                  </a:prstGeom>
                  <a:noFill/>
                  <a:ln>
                    <a:noFill/>
                  </a:ln>
                </p:spPr>
                <p:txBody>
                  <a:bodyPr wrap="square" rtlCol="0" anchor="ctr" anchorCtr="0">
                    <a:spAutoFit/>
                  </a:bodyPr>
                  <a:lstStyle/>
                  <a:p>
                    <a:pPr algn="ctr"/>
                    <a:r>
                      <a:rPr kumimoji="1" lang="ja-JP" altLang="en-US" sz="1050" dirty="0">
                        <a:latin typeface="+mn-ea"/>
                      </a:rPr>
                      <a:t>転職活動</a:t>
                    </a:r>
                  </a:p>
                </p:txBody>
              </p:sp>
              <p:pic>
                <p:nvPicPr>
                  <p:cNvPr id="182" name="図 18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787537" y="2826866"/>
                    <a:ext cx="616077" cy="800100"/>
                  </a:xfrm>
                  <a:prstGeom prst="rect">
                    <a:avLst/>
                  </a:prstGeom>
                </p:spPr>
              </p:pic>
              <p:cxnSp>
                <p:nvCxnSpPr>
                  <p:cNvPr id="183" name="直線矢印コネクタ 182"/>
                  <p:cNvCxnSpPr/>
                  <p:nvPr/>
                </p:nvCxnSpPr>
                <p:spPr>
                  <a:xfrm>
                    <a:off x="3096337" y="3225088"/>
                    <a:ext cx="360000" cy="0"/>
                  </a:xfrm>
                  <a:prstGeom prst="straightConnector1">
                    <a:avLst/>
                  </a:prstGeom>
                  <a:ln w="381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直線矢印コネクタ 183"/>
                  <p:cNvCxnSpPr/>
                  <p:nvPr/>
                </p:nvCxnSpPr>
                <p:spPr>
                  <a:xfrm>
                    <a:off x="4368449" y="3258119"/>
                    <a:ext cx="360000" cy="0"/>
                  </a:xfrm>
                  <a:prstGeom prst="straightConnector1">
                    <a:avLst/>
                  </a:prstGeom>
                  <a:ln w="381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5" name="直線矢印コネクタ 184"/>
                  <p:cNvCxnSpPr/>
                  <p:nvPr/>
                </p:nvCxnSpPr>
                <p:spPr>
                  <a:xfrm>
                    <a:off x="5600982" y="3279176"/>
                    <a:ext cx="720000" cy="0"/>
                  </a:xfrm>
                  <a:prstGeom prst="straightConnector1">
                    <a:avLst/>
                  </a:prstGeom>
                  <a:ln w="381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6" name="テキスト ボックス 185"/>
                  <p:cNvSpPr txBox="1">
                    <a:spLocks noChangeAspect="1"/>
                  </p:cNvSpPr>
                  <p:nvPr/>
                </p:nvSpPr>
                <p:spPr>
                  <a:xfrm>
                    <a:off x="5390110" y="3326877"/>
                    <a:ext cx="1096869" cy="357120"/>
                  </a:xfrm>
                  <a:prstGeom prst="rect">
                    <a:avLst/>
                  </a:prstGeom>
                  <a:noFill/>
                  <a:ln>
                    <a:noFill/>
                  </a:ln>
                </p:spPr>
                <p:txBody>
                  <a:bodyPr wrap="square" rtlCol="0" anchor="ctr" anchorCtr="0">
                    <a:spAutoFit/>
                  </a:bodyPr>
                  <a:lstStyle/>
                  <a:p>
                    <a:pPr algn="ctr"/>
                    <a:r>
                      <a:rPr kumimoji="1" lang="ja-JP" altLang="en-US" sz="1050" dirty="0">
                        <a:latin typeface="+mn-ea"/>
                      </a:rPr>
                      <a:t>職場体験</a:t>
                    </a:r>
                  </a:p>
                </p:txBody>
              </p:sp>
            </p:grpSp>
            <p:grpSp>
              <p:nvGrpSpPr>
                <p:cNvPr id="158" name="グループ化 157"/>
                <p:cNvGrpSpPr/>
                <p:nvPr/>
              </p:nvGrpSpPr>
              <p:grpSpPr>
                <a:xfrm>
                  <a:off x="4353566" y="2327680"/>
                  <a:ext cx="463106" cy="589409"/>
                  <a:chOff x="5451292" y="2217470"/>
                  <a:chExt cx="463106" cy="589409"/>
                </a:xfrm>
              </p:grpSpPr>
              <p:pic>
                <p:nvPicPr>
                  <p:cNvPr id="160" name="図 15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451292" y="2217470"/>
                    <a:ext cx="463106" cy="557213"/>
                  </a:xfrm>
                  <a:prstGeom prst="rect">
                    <a:avLst/>
                  </a:prstGeom>
                </p:spPr>
              </p:pic>
              <p:sp>
                <p:nvSpPr>
                  <p:cNvPr id="161" name="正方形/長方形 160"/>
                  <p:cNvSpPr/>
                  <p:nvPr/>
                </p:nvSpPr>
                <p:spPr>
                  <a:xfrm>
                    <a:off x="5514375" y="2643315"/>
                    <a:ext cx="357059" cy="16356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59" name="テキスト ボックス 158"/>
                <p:cNvSpPr txBox="1">
                  <a:spLocks noChangeAspect="1"/>
                </p:cNvSpPr>
                <p:nvPr/>
              </p:nvSpPr>
              <p:spPr>
                <a:xfrm>
                  <a:off x="4767550" y="3636254"/>
                  <a:ext cx="870079" cy="253916"/>
                </a:xfrm>
                <a:prstGeom prst="rect">
                  <a:avLst/>
                </a:prstGeom>
                <a:noFill/>
                <a:ln>
                  <a:noFill/>
                </a:ln>
              </p:spPr>
              <p:txBody>
                <a:bodyPr wrap="square" rtlCol="0" anchor="ctr" anchorCtr="0">
                  <a:spAutoFit/>
                </a:bodyPr>
                <a:lstStyle/>
                <a:p>
                  <a:pPr algn="ctr"/>
                  <a:r>
                    <a:rPr kumimoji="1" lang="ja-JP" altLang="en-US" sz="1050" dirty="0">
                      <a:latin typeface="+mn-ea"/>
                    </a:rPr>
                    <a:t>介護！</a:t>
                  </a:r>
                </a:p>
              </p:txBody>
            </p:sp>
          </p:grpSp>
          <p:sp>
            <p:nvSpPr>
              <p:cNvPr id="154" name="楕円 153"/>
              <p:cNvSpPr/>
              <p:nvPr/>
            </p:nvSpPr>
            <p:spPr>
              <a:xfrm>
                <a:off x="4243850" y="2280436"/>
                <a:ext cx="661059" cy="540862"/>
              </a:xfrm>
              <a:prstGeom prst="ellipse">
                <a:avLst/>
              </a:prstGeom>
              <a:noFill/>
              <a:ln w="6350">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5" name="楕円 154"/>
              <p:cNvSpPr>
                <a:spLocks noChangeAspect="1"/>
              </p:cNvSpPr>
              <p:nvPr/>
            </p:nvSpPr>
            <p:spPr>
              <a:xfrm>
                <a:off x="4903365" y="2645243"/>
                <a:ext cx="70955" cy="70954"/>
              </a:xfrm>
              <a:prstGeom prst="ellipse">
                <a:avLst/>
              </a:prstGeom>
              <a:noFill/>
              <a:ln w="6350">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6" name="楕円 155"/>
              <p:cNvSpPr>
                <a:spLocks noChangeAspect="1"/>
              </p:cNvSpPr>
              <p:nvPr/>
            </p:nvSpPr>
            <p:spPr>
              <a:xfrm>
                <a:off x="4989301" y="2718286"/>
                <a:ext cx="55427" cy="55427"/>
              </a:xfrm>
              <a:prstGeom prst="ellipse">
                <a:avLst/>
              </a:prstGeom>
              <a:noFill/>
              <a:ln w="6350">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
        <p:nvSpPr>
          <p:cNvPr id="218" name="正方形/長方形 217"/>
          <p:cNvSpPr/>
          <p:nvPr/>
        </p:nvSpPr>
        <p:spPr>
          <a:xfrm>
            <a:off x="4020341" y="4554270"/>
            <a:ext cx="603142" cy="21207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7" name="テキスト ボックス 216"/>
          <p:cNvSpPr txBox="1">
            <a:spLocks noChangeAspect="1"/>
          </p:cNvSpPr>
          <p:nvPr/>
        </p:nvSpPr>
        <p:spPr>
          <a:xfrm>
            <a:off x="3939544" y="4594654"/>
            <a:ext cx="700213" cy="180537"/>
          </a:xfrm>
          <a:prstGeom prst="rect">
            <a:avLst/>
          </a:prstGeom>
          <a:noFill/>
          <a:ln>
            <a:noFill/>
          </a:ln>
        </p:spPr>
        <p:txBody>
          <a:bodyPr wrap="square" rtlCol="0" anchor="ctr" anchorCtr="0">
            <a:spAutoFit/>
          </a:bodyPr>
          <a:lstStyle/>
          <a:p>
            <a:pPr algn="ctr"/>
            <a:r>
              <a:rPr kumimoji="1" lang="ja-JP" altLang="en-US" sz="1050" dirty="0">
                <a:latin typeface="+mn-ea"/>
              </a:rPr>
              <a:t>退職</a:t>
            </a:r>
          </a:p>
        </p:txBody>
      </p:sp>
      <p:sp>
        <p:nvSpPr>
          <p:cNvPr id="219" name="テキスト ボックス 218"/>
          <p:cNvSpPr txBox="1"/>
          <p:nvPr/>
        </p:nvSpPr>
        <p:spPr>
          <a:xfrm>
            <a:off x="7144313" y="6370324"/>
            <a:ext cx="801606" cy="261610"/>
          </a:xfrm>
          <a:prstGeom prst="rect">
            <a:avLst/>
          </a:prstGeom>
          <a:noFill/>
          <a:ln>
            <a:noFill/>
          </a:ln>
        </p:spPr>
        <p:txBody>
          <a:bodyPr wrap="square" rtlCol="0" anchor="ctr" anchorCtr="0">
            <a:spAutoFit/>
          </a:bodyPr>
          <a:lstStyle/>
          <a:p>
            <a:pPr algn="ctr"/>
            <a:r>
              <a:rPr kumimoji="1" lang="ja-JP" altLang="en-US" sz="1100" dirty="0">
                <a:latin typeface="+mn-ea"/>
              </a:rPr>
              <a:t>千葉県</a:t>
            </a:r>
          </a:p>
        </p:txBody>
      </p:sp>
      <p:sp>
        <p:nvSpPr>
          <p:cNvPr id="220" name="テキスト ボックス 219"/>
          <p:cNvSpPr txBox="1"/>
          <p:nvPr/>
        </p:nvSpPr>
        <p:spPr>
          <a:xfrm>
            <a:off x="5085195" y="6368918"/>
            <a:ext cx="801606" cy="261610"/>
          </a:xfrm>
          <a:prstGeom prst="rect">
            <a:avLst/>
          </a:prstGeom>
          <a:noFill/>
          <a:ln>
            <a:noFill/>
          </a:ln>
        </p:spPr>
        <p:txBody>
          <a:bodyPr wrap="square" rtlCol="0" anchor="ctr" anchorCtr="0">
            <a:spAutoFit/>
          </a:bodyPr>
          <a:lstStyle/>
          <a:p>
            <a:pPr algn="ctr"/>
            <a:r>
              <a:rPr kumimoji="1" lang="ja-JP" altLang="en-US" sz="1100" dirty="0">
                <a:latin typeface="+mn-ea"/>
              </a:rPr>
              <a:t>市町村</a:t>
            </a:r>
          </a:p>
        </p:txBody>
      </p:sp>
      <p:sp>
        <p:nvSpPr>
          <p:cNvPr id="221" name="テキスト ボックス 220"/>
          <p:cNvSpPr txBox="1"/>
          <p:nvPr/>
        </p:nvSpPr>
        <p:spPr>
          <a:xfrm>
            <a:off x="3401644" y="6368554"/>
            <a:ext cx="1078146" cy="261610"/>
          </a:xfrm>
          <a:prstGeom prst="rect">
            <a:avLst/>
          </a:prstGeom>
          <a:noFill/>
          <a:ln>
            <a:noFill/>
          </a:ln>
        </p:spPr>
        <p:txBody>
          <a:bodyPr wrap="square" rtlCol="0" anchor="ctr" anchorCtr="0">
            <a:spAutoFit/>
          </a:bodyPr>
          <a:lstStyle/>
          <a:p>
            <a:pPr algn="ctr"/>
            <a:r>
              <a:rPr kumimoji="1" lang="ja-JP" altLang="en-US" sz="1100" dirty="0">
                <a:latin typeface="+mn-ea"/>
              </a:rPr>
              <a:t>事業者等</a:t>
            </a:r>
          </a:p>
        </p:txBody>
      </p:sp>
      <p:sp>
        <p:nvSpPr>
          <p:cNvPr id="111" name="テキスト ボックス 110"/>
          <p:cNvSpPr txBox="1"/>
          <p:nvPr/>
        </p:nvSpPr>
        <p:spPr>
          <a:xfrm>
            <a:off x="4300021" y="6040093"/>
            <a:ext cx="662956" cy="307777"/>
          </a:xfrm>
          <a:prstGeom prst="rect">
            <a:avLst/>
          </a:prstGeom>
          <a:noFill/>
          <a:ln>
            <a:noFill/>
          </a:ln>
        </p:spPr>
        <p:txBody>
          <a:bodyPr wrap="square" rtlCol="0" anchor="ctr" anchorCtr="0">
            <a:spAutoFit/>
          </a:bodyPr>
          <a:lstStyle/>
          <a:p>
            <a:pPr algn="ctr"/>
            <a:r>
              <a:rPr kumimoji="1" lang="en-US" altLang="ja-JP" sz="1400" dirty="0">
                <a:latin typeface="+mn-ea"/>
              </a:rPr>
              <a:t>or</a:t>
            </a:r>
            <a:endParaRPr kumimoji="1" lang="ja-JP" altLang="en-US" sz="1400" dirty="0">
              <a:latin typeface="+mn-ea"/>
            </a:endParaRPr>
          </a:p>
        </p:txBody>
      </p:sp>
    </p:spTree>
    <p:extLst>
      <p:ext uri="{BB962C8B-B14F-4D97-AF65-F5344CB8AC3E}">
        <p14:creationId xmlns:p14="http://schemas.microsoft.com/office/powerpoint/2010/main" val="3930390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377261" y="832968"/>
            <a:ext cx="8358112" cy="912849"/>
          </a:xfrm>
          <a:prstGeom prst="rect">
            <a:avLst/>
          </a:prstGeom>
          <a:noFill/>
          <a:ln w="19050">
            <a:solidFill>
              <a:schemeClr val="accent5">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8" name="直線コネクタ 7"/>
          <p:cNvCxnSpPr/>
          <p:nvPr/>
        </p:nvCxnSpPr>
        <p:spPr>
          <a:xfrm>
            <a:off x="245660" y="624303"/>
            <a:ext cx="8666328" cy="0"/>
          </a:xfrm>
          <a:prstGeom prst="line">
            <a:avLst/>
          </a:prstGeom>
          <a:ln w="444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45660" y="143974"/>
            <a:ext cx="8666328" cy="461665"/>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 </a:t>
            </a:r>
            <a:r>
              <a:rPr kumimoji="1" lang="ja-JP" altLang="en-US" sz="2000" dirty="0">
                <a:latin typeface="メイリオ" panose="020B0604030504040204" pitchFamily="50" charset="-128"/>
                <a:ea typeface="メイリオ" panose="020B0604030504040204" pitchFamily="50" charset="-128"/>
              </a:rPr>
              <a:t>４　介護人材マッチング機能強化事業</a:t>
            </a:r>
            <a:r>
              <a:rPr kumimoji="1" lang="ja-JP" altLang="en-US" sz="1600" dirty="0">
                <a:latin typeface="メイリオ" panose="020B0604030504040204" pitchFamily="50" charset="-128"/>
                <a:ea typeface="メイリオ" panose="020B0604030504040204" pitchFamily="50" charset="-128"/>
              </a:rPr>
              <a:t>　</a:t>
            </a:r>
          </a:p>
        </p:txBody>
      </p:sp>
      <p:sp>
        <p:nvSpPr>
          <p:cNvPr id="26" name="正方形/長方形 25"/>
          <p:cNvSpPr/>
          <p:nvPr/>
        </p:nvSpPr>
        <p:spPr>
          <a:xfrm>
            <a:off x="504200" y="757436"/>
            <a:ext cx="8129088" cy="1047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ts val="3000"/>
              </a:lnSpc>
            </a:pPr>
            <a:r>
              <a:rPr lang="ja-JP" altLang="en-US" sz="1600" dirty="0">
                <a:solidFill>
                  <a:schemeClr val="tx1">
                    <a:lumMod val="95000"/>
                    <a:lumOff val="5000"/>
                  </a:schemeClr>
                </a:solidFill>
                <a:latin typeface="+mn-ea"/>
              </a:rPr>
              <a:t>　介護分野への就業希望者や関心を持つ介護未経験者等を対象に、</a:t>
            </a:r>
            <a:r>
              <a:rPr lang="ja-JP" altLang="en-US" sz="1600" u="sng" dirty="0">
                <a:solidFill>
                  <a:schemeClr val="tx1">
                    <a:lumMod val="95000"/>
                    <a:lumOff val="5000"/>
                  </a:schemeClr>
                </a:solidFill>
                <a:latin typeface="+mn-ea"/>
              </a:rPr>
              <a:t>地域ごとに合同面接会等を実施する市町村、事業者等を支援</a:t>
            </a:r>
            <a:r>
              <a:rPr lang="ja-JP" altLang="en-US" sz="1600" dirty="0">
                <a:solidFill>
                  <a:schemeClr val="tx1">
                    <a:lumMod val="95000"/>
                    <a:lumOff val="5000"/>
                  </a:schemeClr>
                </a:solidFill>
                <a:latin typeface="+mn-ea"/>
              </a:rPr>
              <a:t>する</a:t>
            </a:r>
            <a:r>
              <a:rPr lang="ja-JP" altLang="en-US" sz="2000" dirty="0">
                <a:solidFill>
                  <a:schemeClr val="tx1">
                    <a:lumMod val="95000"/>
                    <a:lumOff val="5000"/>
                  </a:schemeClr>
                </a:solidFill>
                <a:latin typeface="+mn-ea"/>
              </a:rPr>
              <a:t>。</a:t>
            </a:r>
            <a:endParaRPr lang="en-US" altLang="ja-JP" sz="1600" dirty="0">
              <a:solidFill>
                <a:schemeClr val="tx1">
                  <a:lumMod val="95000"/>
                  <a:lumOff val="5000"/>
                </a:schemeClr>
              </a:solidFill>
              <a:latin typeface="+mn-ea"/>
            </a:endParaRPr>
          </a:p>
        </p:txBody>
      </p:sp>
      <p:grpSp>
        <p:nvGrpSpPr>
          <p:cNvPr id="46" name="グループ化 45"/>
          <p:cNvGrpSpPr/>
          <p:nvPr/>
        </p:nvGrpSpPr>
        <p:grpSpPr>
          <a:xfrm>
            <a:off x="250322" y="764930"/>
            <a:ext cx="8636844" cy="1134290"/>
            <a:chOff x="394015" y="-940637"/>
            <a:chExt cx="8636844" cy="1134290"/>
          </a:xfrm>
        </p:grpSpPr>
        <p:sp>
          <p:nvSpPr>
            <p:cNvPr id="49" name="正方形/長方形 48"/>
            <p:cNvSpPr>
              <a:spLocks noChangeAspect="1"/>
            </p:cNvSpPr>
            <p:nvPr/>
          </p:nvSpPr>
          <p:spPr>
            <a:xfrm>
              <a:off x="8776981" y="-60225"/>
              <a:ext cx="253878" cy="25387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a:spLocks noChangeAspect="1"/>
            </p:cNvSpPr>
            <p:nvPr/>
          </p:nvSpPr>
          <p:spPr>
            <a:xfrm>
              <a:off x="394015" y="-940637"/>
              <a:ext cx="253878" cy="25387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5" name="正方形/長方形 44"/>
          <p:cNvSpPr>
            <a:spLocks noChangeAspect="1"/>
          </p:cNvSpPr>
          <p:nvPr/>
        </p:nvSpPr>
        <p:spPr>
          <a:xfrm>
            <a:off x="2662518" y="2001776"/>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2848924" y="2024960"/>
            <a:ext cx="1078146" cy="307777"/>
          </a:xfrm>
          <a:prstGeom prst="rect">
            <a:avLst/>
          </a:prstGeom>
          <a:noFill/>
          <a:ln>
            <a:noFill/>
          </a:ln>
        </p:spPr>
        <p:txBody>
          <a:bodyPr wrap="square" rtlCol="0" anchor="ctr" anchorCtr="0">
            <a:spAutoFit/>
          </a:bodyPr>
          <a:lstStyle/>
          <a:p>
            <a:pPr algn="ctr"/>
            <a:r>
              <a:rPr kumimoji="1" lang="ja-JP" altLang="en-US" sz="1400" dirty="0">
                <a:latin typeface="+mn-ea"/>
              </a:rPr>
              <a:t>イメージ図</a:t>
            </a:r>
          </a:p>
        </p:txBody>
      </p:sp>
      <p:sp>
        <p:nvSpPr>
          <p:cNvPr id="48" name="正方形/長方形 47"/>
          <p:cNvSpPr>
            <a:spLocks noChangeAspect="1"/>
          </p:cNvSpPr>
          <p:nvPr/>
        </p:nvSpPr>
        <p:spPr>
          <a:xfrm>
            <a:off x="374093" y="2003667"/>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p:cNvSpPr txBox="1"/>
          <p:nvPr/>
        </p:nvSpPr>
        <p:spPr>
          <a:xfrm>
            <a:off x="560499" y="2026851"/>
            <a:ext cx="1078146" cy="307777"/>
          </a:xfrm>
          <a:prstGeom prst="rect">
            <a:avLst/>
          </a:prstGeom>
          <a:noFill/>
          <a:ln>
            <a:noFill/>
          </a:ln>
        </p:spPr>
        <p:txBody>
          <a:bodyPr wrap="square" rtlCol="0" anchor="ctr" anchorCtr="0">
            <a:spAutoFit/>
          </a:bodyPr>
          <a:lstStyle/>
          <a:p>
            <a:pPr algn="ctr"/>
            <a:r>
              <a:rPr kumimoji="1" lang="ja-JP" altLang="en-US" sz="1400" dirty="0">
                <a:latin typeface="+mn-ea"/>
              </a:rPr>
              <a:t>補助対象者</a:t>
            </a:r>
          </a:p>
        </p:txBody>
      </p:sp>
      <p:sp>
        <p:nvSpPr>
          <p:cNvPr id="81" name="正方形/長方形 80"/>
          <p:cNvSpPr/>
          <p:nvPr/>
        </p:nvSpPr>
        <p:spPr>
          <a:xfrm>
            <a:off x="377261" y="2321427"/>
            <a:ext cx="2028430" cy="583443"/>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82" name="テキスト ボックス 81"/>
          <p:cNvSpPr txBox="1"/>
          <p:nvPr/>
        </p:nvSpPr>
        <p:spPr>
          <a:xfrm>
            <a:off x="374093" y="2466679"/>
            <a:ext cx="2031598" cy="292388"/>
          </a:xfrm>
          <a:prstGeom prst="rect">
            <a:avLst/>
          </a:prstGeom>
          <a:noFill/>
          <a:ln>
            <a:noFill/>
          </a:ln>
        </p:spPr>
        <p:txBody>
          <a:bodyPr wrap="square" rtlCol="0" anchor="ctr" anchorCtr="0">
            <a:spAutoFit/>
          </a:bodyPr>
          <a:lstStyle/>
          <a:p>
            <a:r>
              <a:rPr kumimoji="1" lang="ja-JP" altLang="en-US" sz="1300" dirty="0">
                <a:latin typeface="+mn-ea"/>
              </a:rPr>
              <a:t>　市町村・事業者等</a:t>
            </a:r>
          </a:p>
        </p:txBody>
      </p:sp>
      <p:sp>
        <p:nvSpPr>
          <p:cNvPr id="83" name="正方形/長方形 82"/>
          <p:cNvSpPr>
            <a:spLocks noChangeAspect="1"/>
          </p:cNvSpPr>
          <p:nvPr/>
        </p:nvSpPr>
        <p:spPr>
          <a:xfrm>
            <a:off x="347785" y="3149988"/>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テキスト ボックス 83"/>
          <p:cNvSpPr txBox="1"/>
          <p:nvPr/>
        </p:nvSpPr>
        <p:spPr>
          <a:xfrm>
            <a:off x="534191" y="3173172"/>
            <a:ext cx="1078146" cy="307777"/>
          </a:xfrm>
          <a:prstGeom prst="rect">
            <a:avLst/>
          </a:prstGeom>
          <a:noFill/>
          <a:ln>
            <a:noFill/>
          </a:ln>
        </p:spPr>
        <p:txBody>
          <a:bodyPr wrap="square" rtlCol="0" anchor="ctr" anchorCtr="0">
            <a:spAutoFit/>
          </a:bodyPr>
          <a:lstStyle/>
          <a:p>
            <a:pPr algn="ctr"/>
            <a:r>
              <a:rPr kumimoji="1" lang="ja-JP" altLang="en-US" sz="1400" dirty="0">
                <a:latin typeface="+mn-ea"/>
              </a:rPr>
              <a:t>基準額</a:t>
            </a:r>
          </a:p>
        </p:txBody>
      </p:sp>
      <p:sp>
        <p:nvSpPr>
          <p:cNvPr id="91" name="正方形/長方形 90"/>
          <p:cNvSpPr/>
          <p:nvPr/>
        </p:nvSpPr>
        <p:spPr>
          <a:xfrm>
            <a:off x="349150" y="3467502"/>
            <a:ext cx="2028430" cy="583443"/>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92" name="テキスト ボックス 91"/>
          <p:cNvSpPr txBox="1"/>
          <p:nvPr/>
        </p:nvSpPr>
        <p:spPr>
          <a:xfrm>
            <a:off x="345982" y="3626201"/>
            <a:ext cx="2031598" cy="292388"/>
          </a:xfrm>
          <a:prstGeom prst="rect">
            <a:avLst/>
          </a:prstGeom>
          <a:noFill/>
          <a:ln>
            <a:noFill/>
          </a:ln>
        </p:spPr>
        <p:txBody>
          <a:bodyPr wrap="square" rtlCol="0" anchor="ctr" anchorCtr="0">
            <a:spAutoFit/>
          </a:bodyPr>
          <a:lstStyle/>
          <a:p>
            <a:r>
              <a:rPr kumimoji="1" lang="ja-JP" altLang="en-US" sz="1300" dirty="0">
                <a:latin typeface="+mn-ea"/>
              </a:rPr>
              <a:t>　</a:t>
            </a:r>
            <a:r>
              <a:rPr kumimoji="1" lang="en-US" altLang="ja-JP" sz="1300" dirty="0">
                <a:latin typeface="+mn-ea"/>
              </a:rPr>
              <a:t>1,000</a:t>
            </a:r>
            <a:r>
              <a:rPr kumimoji="1" lang="ja-JP" altLang="en-US" sz="1300" dirty="0">
                <a:latin typeface="+mn-ea"/>
              </a:rPr>
              <a:t>千円</a:t>
            </a:r>
          </a:p>
        </p:txBody>
      </p:sp>
      <p:sp>
        <p:nvSpPr>
          <p:cNvPr id="93" name="正方形/長方形 92"/>
          <p:cNvSpPr>
            <a:spLocks noChangeAspect="1"/>
          </p:cNvSpPr>
          <p:nvPr/>
        </p:nvSpPr>
        <p:spPr>
          <a:xfrm>
            <a:off x="347785" y="4309510"/>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テキスト ボックス 93"/>
          <p:cNvSpPr txBox="1"/>
          <p:nvPr/>
        </p:nvSpPr>
        <p:spPr>
          <a:xfrm>
            <a:off x="534191" y="4332694"/>
            <a:ext cx="1078146" cy="307777"/>
          </a:xfrm>
          <a:prstGeom prst="rect">
            <a:avLst/>
          </a:prstGeom>
          <a:noFill/>
          <a:ln>
            <a:noFill/>
          </a:ln>
        </p:spPr>
        <p:txBody>
          <a:bodyPr wrap="square" rtlCol="0" anchor="ctr" anchorCtr="0">
            <a:spAutoFit/>
          </a:bodyPr>
          <a:lstStyle/>
          <a:p>
            <a:pPr algn="ctr"/>
            <a:r>
              <a:rPr kumimoji="1" lang="ja-JP" altLang="en-US" sz="1400" dirty="0">
                <a:latin typeface="+mn-ea"/>
              </a:rPr>
              <a:t>補助率</a:t>
            </a:r>
          </a:p>
        </p:txBody>
      </p:sp>
      <p:sp>
        <p:nvSpPr>
          <p:cNvPr id="95" name="正方形/長方形 94"/>
          <p:cNvSpPr/>
          <p:nvPr/>
        </p:nvSpPr>
        <p:spPr>
          <a:xfrm>
            <a:off x="349150" y="4627024"/>
            <a:ext cx="2028430" cy="583443"/>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96" name="テキスト ボックス 95"/>
          <p:cNvSpPr txBox="1"/>
          <p:nvPr/>
        </p:nvSpPr>
        <p:spPr>
          <a:xfrm>
            <a:off x="345982" y="4664234"/>
            <a:ext cx="2031598" cy="543290"/>
          </a:xfrm>
          <a:prstGeom prst="rect">
            <a:avLst/>
          </a:prstGeom>
          <a:noFill/>
          <a:ln>
            <a:noFill/>
          </a:ln>
        </p:spPr>
        <p:txBody>
          <a:bodyPr wrap="square" rtlCol="0" anchor="ctr" anchorCtr="0">
            <a:spAutoFit/>
          </a:bodyPr>
          <a:lstStyle/>
          <a:p>
            <a:pPr>
              <a:lnSpc>
                <a:spcPts val="1800"/>
              </a:lnSpc>
            </a:pPr>
            <a:r>
              <a:rPr kumimoji="1" lang="ja-JP" altLang="en-US" sz="1300" dirty="0">
                <a:latin typeface="+mn-ea"/>
              </a:rPr>
              <a:t>　市町村：</a:t>
            </a:r>
            <a:r>
              <a:rPr kumimoji="1" lang="en-US" altLang="ja-JP" sz="1300" dirty="0">
                <a:latin typeface="+mn-ea"/>
              </a:rPr>
              <a:t>3/4</a:t>
            </a:r>
            <a:r>
              <a:rPr kumimoji="1" lang="ja-JP" altLang="en-US" sz="1300" dirty="0">
                <a:latin typeface="+mn-ea"/>
              </a:rPr>
              <a:t>　</a:t>
            </a:r>
            <a:endParaRPr kumimoji="1" lang="en-US" altLang="ja-JP" sz="1300" dirty="0">
              <a:latin typeface="+mn-ea"/>
            </a:endParaRPr>
          </a:p>
          <a:p>
            <a:pPr>
              <a:lnSpc>
                <a:spcPts val="1800"/>
              </a:lnSpc>
            </a:pPr>
            <a:r>
              <a:rPr kumimoji="1" lang="ja-JP" altLang="en-US" sz="1300" dirty="0">
                <a:latin typeface="+mn-ea"/>
              </a:rPr>
              <a:t>　事業者等：</a:t>
            </a:r>
            <a:r>
              <a:rPr kumimoji="1" lang="en-US" altLang="ja-JP" sz="1300" dirty="0">
                <a:latin typeface="+mn-ea"/>
              </a:rPr>
              <a:t>10/10</a:t>
            </a:r>
            <a:endParaRPr kumimoji="1" lang="ja-JP" altLang="en-US" sz="1300" dirty="0">
              <a:latin typeface="+mn-ea"/>
            </a:endParaRPr>
          </a:p>
        </p:txBody>
      </p:sp>
      <p:sp>
        <p:nvSpPr>
          <p:cNvPr id="97" name="正方形/長方形 96"/>
          <p:cNvSpPr>
            <a:spLocks noChangeAspect="1"/>
          </p:cNvSpPr>
          <p:nvPr/>
        </p:nvSpPr>
        <p:spPr>
          <a:xfrm>
            <a:off x="361961" y="5469032"/>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p:cNvSpPr txBox="1"/>
          <p:nvPr/>
        </p:nvSpPr>
        <p:spPr>
          <a:xfrm>
            <a:off x="548367" y="5492216"/>
            <a:ext cx="1078146" cy="307777"/>
          </a:xfrm>
          <a:prstGeom prst="rect">
            <a:avLst/>
          </a:prstGeom>
          <a:noFill/>
          <a:ln>
            <a:noFill/>
          </a:ln>
        </p:spPr>
        <p:txBody>
          <a:bodyPr wrap="square" rtlCol="0" anchor="ctr" anchorCtr="0">
            <a:spAutoFit/>
          </a:bodyPr>
          <a:lstStyle/>
          <a:p>
            <a:pPr algn="ctr"/>
            <a:r>
              <a:rPr kumimoji="1" lang="ja-JP" altLang="en-US" sz="1400" dirty="0">
                <a:latin typeface="+mn-ea"/>
              </a:rPr>
              <a:t>対象経費</a:t>
            </a:r>
          </a:p>
        </p:txBody>
      </p:sp>
      <p:sp>
        <p:nvSpPr>
          <p:cNvPr id="99" name="正方形/長方形 98"/>
          <p:cNvSpPr/>
          <p:nvPr/>
        </p:nvSpPr>
        <p:spPr>
          <a:xfrm>
            <a:off x="363326" y="5786546"/>
            <a:ext cx="2028430" cy="919297"/>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100" name="テキスト ボックス 99"/>
          <p:cNvSpPr txBox="1"/>
          <p:nvPr/>
        </p:nvSpPr>
        <p:spPr>
          <a:xfrm>
            <a:off x="360158" y="5861102"/>
            <a:ext cx="2031598" cy="784830"/>
          </a:xfrm>
          <a:prstGeom prst="rect">
            <a:avLst/>
          </a:prstGeom>
          <a:noFill/>
          <a:ln>
            <a:noFill/>
          </a:ln>
        </p:spPr>
        <p:txBody>
          <a:bodyPr wrap="square" rtlCol="0" anchor="ctr" anchorCtr="0">
            <a:spAutoFit/>
          </a:bodyPr>
          <a:lstStyle/>
          <a:p>
            <a:pPr>
              <a:lnSpc>
                <a:spcPts val="1800"/>
              </a:lnSpc>
            </a:pPr>
            <a:r>
              <a:rPr kumimoji="1" lang="ja-JP" altLang="en-US" sz="1300" dirty="0">
                <a:latin typeface="+mn-ea"/>
              </a:rPr>
              <a:t>・会場使用料</a:t>
            </a:r>
            <a:endParaRPr kumimoji="1" lang="en-US" altLang="ja-JP" sz="1300" dirty="0">
              <a:latin typeface="+mn-ea"/>
            </a:endParaRPr>
          </a:p>
          <a:p>
            <a:pPr>
              <a:lnSpc>
                <a:spcPts val="1800"/>
              </a:lnSpc>
            </a:pPr>
            <a:r>
              <a:rPr kumimoji="1" lang="ja-JP" altLang="en-US" sz="1300" dirty="0">
                <a:latin typeface="+mn-ea"/>
              </a:rPr>
              <a:t>・チラシ等作成費</a:t>
            </a:r>
            <a:endParaRPr kumimoji="1" lang="en-US" altLang="ja-JP" sz="1300" dirty="0">
              <a:latin typeface="+mn-ea"/>
            </a:endParaRPr>
          </a:p>
          <a:p>
            <a:pPr>
              <a:lnSpc>
                <a:spcPts val="1800"/>
              </a:lnSpc>
            </a:pPr>
            <a:r>
              <a:rPr kumimoji="1" lang="ja-JP" altLang="en-US" sz="1300" dirty="0">
                <a:latin typeface="+mn-ea"/>
              </a:rPr>
              <a:t>・委託料　等</a:t>
            </a:r>
          </a:p>
        </p:txBody>
      </p:sp>
      <p:grpSp>
        <p:nvGrpSpPr>
          <p:cNvPr id="85" name="グループ化 84"/>
          <p:cNvGrpSpPr>
            <a:grpSpLocks noChangeAspect="1"/>
          </p:cNvGrpSpPr>
          <p:nvPr/>
        </p:nvGrpSpPr>
        <p:grpSpPr>
          <a:xfrm>
            <a:off x="3113417" y="3126199"/>
            <a:ext cx="5182949" cy="1649338"/>
            <a:chOff x="650654" y="1243614"/>
            <a:chExt cx="7775098" cy="2474223"/>
          </a:xfrm>
        </p:grpSpPr>
        <p:pic>
          <p:nvPicPr>
            <p:cNvPr id="86" name="図 8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654" y="1243614"/>
              <a:ext cx="1732788" cy="1828800"/>
            </a:xfrm>
            <a:prstGeom prst="rect">
              <a:avLst/>
            </a:prstGeom>
          </p:spPr>
        </p:pic>
        <p:pic>
          <p:nvPicPr>
            <p:cNvPr id="87" name="図 8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6586" y="1440321"/>
              <a:ext cx="1812798" cy="1981200"/>
            </a:xfrm>
            <a:prstGeom prst="rect">
              <a:avLst/>
            </a:prstGeom>
          </p:spPr>
        </p:pic>
        <p:pic>
          <p:nvPicPr>
            <p:cNvPr id="88" name="図 8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4951" y="1582961"/>
              <a:ext cx="1920240" cy="1920240"/>
            </a:xfrm>
            <a:prstGeom prst="rect">
              <a:avLst/>
            </a:prstGeom>
          </p:spPr>
        </p:pic>
        <p:pic>
          <p:nvPicPr>
            <p:cNvPr id="89" name="図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7192" y="1653686"/>
              <a:ext cx="1812798" cy="1981200"/>
            </a:xfrm>
            <a:prstGeom prst="rect">
              <a:avLst/>
            </a:prstGeom>
          </p:spPr>
        </p:pic>
        <p:pic>
          <p:nvPicPr>
            <p:cNvPr id="90" name="図 8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5146" y="1774737"/>
              <a:ext cx="1800606" cy="1943100"/>
            </a:xfrm>
            <a:prstGeom prst="rect">
              <a:avLst/>
            </a:prstGeom>
          </p:spPr>
        </p:pic>
      </p:grpSp>
      <p:sp>
        <p:nvSpPr>
          <p:cNvPr id="101" name="テキスト ボックス 100"/>
          <p:cNvSpPr txBox="1">
            <a:spLocks noChangeAspect="1"/>
          </p:cNvSpPr>
          <p:nvPr/>
        </p:nvSpPr>
        <p:spPr>
          <a:xfrm>
            <a:off x="4567566" y="2755655"/>
            <a:ext cx="2304000" cy="264007"/>
          </a:xfrm>
          <a:prstGeom prst="rect">
            <a:avLst/>
          </a:prstGeom>
          <a:noFill/>
        </p:spPr>
        <p:txBody>
          <a:bodyPr wrap="square" rtlCol="0">
            <a:spAutoFit/>
          </a:bodyPr>
          <a:lstStyle/>
          <a:p>
            <a:pPr algn="ctr"/>
            <a:r>
              <a:rPr lang="ja-JP" altLang="en-US" sz="1200" dirty="0">
                <a:solidFill>
                  <a:schemeClr val="tx1">
                    <a:lumMod val="75000"/>
                    <a:lumOff val="25000"/>
                  </a:schemeClr>
                </a:solidFill>
              </a:rPr>
              <a:t>介護のしごと 合同面接会</a:t>
            </a:r>
            <a:endParaRPr kumimoji="1" lang="ja-JP" altLang="en-US" sz="1200" dirty="0">
              <a:solidFill>
                <a:schemeClr val="tx1">
                  <a:lumMod val="75000"/>
                  <a:lumOff val="25000"/>
                </a:schemeClr>
              </a:solidFill>
            </a:endParaRPr>
          </a:p>
        </p:txBody>
      </p:sp>
      <p:sp>
        <p:nvSpPr>
          <p:cNvPr id="102" name="正方形/長方形 101"/>
          <p:cNvSpPr>
            <a:spLocks noChangeAspect="1"/>
          </p:cNvSpPr>
          <p:nvPr/>
        </p:nvSpPr>
        <p:spPr>
          <a:xfrm>
            <a:off x="4543397" y="2705652"/>
            <a:ext cx="2322990" cy="341214"/>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 name="グループ化 2"/>
          <p:cNvGrpSpPr/>
          <p:nvPr/>
        </p:nvGrpSpPr>
        <p:grpSpPr>
          <a:xfrm>
            <a:off x="2662518" y="2329027"/>
            <a:ext cx="6059036" cy="4376816"/>
            <a:chOff x="2662518" y="2329027"/>
            <a:chExt cx="6059036" cy="4376816"/>
          </a:xfrm>
        </p:grpSpPr>
        <p:grpSp>
          <p:nvGrpSpPr>
            <p:cNvPr id="30" name="グループ化 29"/>
            <p:cNvGrpSpPr>
              <a:grpSpLocks noChangeAspect="1"/>
            </p:cNvGrpSpPr>
            <p:nvPr/>
          </p:nvGrpSpPr>
          <p:grpSpPr>
            <a:xfrm>
              <a:off x="2662518" y="2329027"/>
              <a:ext cx="6059036" cy="4376816"/>
              <a:chOff x="394516" y="822604"/>
              <a:chExt cx="8655766" cy="6252586"/>
            </a:xfrm>
          </p:grpSpPr>
          <p:sp>
            <p:nvSpPr>
              <p:cNvPr id="31" name="直角三角形 30"/>
              <p:cNvSpPr>
                <a:spLocks noChangeAspect="1"/>
              </p:cNvSpPr>
              <p:nvPr/>
            </p:nvSpPr>
            <p:spPr>
              <a:xfrm flipV="1">
                <a:off x="3029921" y="4477826"/>
                <a:ext cx="435157" cy="435158"/>
              </a:xfrm>
              <a:prstGeom prst="rtTriangle">
                <a:avLst/>
              </a:prstGeom>
              <a:solidFill>
                <a:srgbClr val="D0D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8" name="グループ化 37"/>
              <p:cNvGrpSpPr/>
              <p:nvPr/>
            </p:nvGrpSpPr>
            <p:grpSpPr>
              <a:xfrm>
                <a:off x="394516" y="822604"/>
                <a:ext cx="8655766" cy="6252586"/>
                <a:chOff x="394516" y="822604"/>
                <a:chExt cx="8655766" cy="6252586"/>
              </a:xfrm>
            </p:grpSpPr>
            <p:pic>
              <p:nvPicPr>
                <p:cNvPr id="52" name="図 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03252" y="5078081"/>
                  <a:ext cx="1512059" cy="1491809"/>
                </a:xfrm>
                <a:prstGeom prst="rect">
                  <a:avLst/>
                </a:prstGeom>
              </p:spPr>
            </p:pic>
            <p:sp>
              <p:nvSpPr>
                <p:cNvPr id="53" name="正方形/長方形 52"/>
                <p:cNvSpPr/>
                <p:nvPr/>
              </p:nvSpPr>
              <p:spPr>
                <a:xfrm>
                  <a:off x="394516" y="822604"/>
                  <a:ext cx="8655766" cy="6252586"/>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5" name="グループ化 74"/>
                <p:cNvGrpSpPr>
                  <a:grpSpLocks noChangeAspect="1"/>
                </p:cNvGrpSpPr>
                <p:nvPr/>
              </p:nvGrpSpPr>
              <p:grpSpPr>
                <a:xfrm>
                  <a:off x="3637963" y="4997763"/>
                  <a:ext cx="1572476" cy="1578953"/>
                  <a:chOff x="2255364" y="4998311"/>
                  <a:chExt cx="1333493" cy="1338990"/>
                </a:xfrm>
              </p:grpSpPr>
              <p:pic>
                <p:nvPicPr>
                  <p:cNvPr id="77" name="図 7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55364" y="5003810"/>
                    <a:ext cx="1333493" cy="1333491"/>
                  </a:xfrm>
                  <a:prstGeom prst="rect">
                    <a:avLst/>
                  </a:prstGeom>
                </p:spPr>
              </p:pic>
              <p:sp>
                <p:nvSpPr>
                  <p:cNvPr id="78" name="正方形/長方形 77"/>
                  <p:cNvSpPr/>
                  <p:nvPr/>
                </p:nvSpPr>
                <p:spPr>
                  <a:xfrm>
                    <a:off x="2263639" y="4998311"/>
                    <a:ext cx="1240784" cy="32873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55" name="直線矢印コネクタ 54"/>
                <p:cNvCxnSpPr>
                  <a:cxnSpLocks noChangeAspect="1"/>
                </p:cNvCxnSpPr>
                <p:nvPr/>
              </p:nvCxnSpPr>
              <p:spPr>
                <a:xfrm rot="12960000" flipV="1">
                  <a:off x="5516280" y="5746852"/>
                  <a:ext cx="1040551" cy="752322"/>
                </a:xfrm>
                <a:prstGeom prst="straightConnector1">
                  <a:avLst/>
                </a:prstGeom>
                <a:ln w="88900">
                  <a:solidFill>
                    <a:schemeClr val="accent2">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a:cxnSpLocks noChangeAspect="1"/>
                </p:cNvCxnSpPr>
                <p:nvPr/>
              </p:nvCxnSpPr>
              <p:spPr>
                <a:xfrm rot="2160000" flipV="1">
                  <a:off x="5549008" y="5309215"/>
                  <a:ext cx="1040551" cy="752322"/>
                </a:xfrm>
                <a:prstGeom prst="straightConnector1">
                  <a:avLst/>
                </a:prstGeom>
                <a:ln w="88900">
                  <a:solidFill>
                    <a:schemeClr val="accent5">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5405973" y="5219161"/>
                  <a:ext cx="1290660" cy="372885"/>
                </a:xfrm>
                <a:prstGeom prst="rect">
                  <a:avLst/>
                </a:prstGeom>
                <a:noFill/>
              </p:spPr>
              <p:txBody>
                <a:bodyPr wrap="square" rtlCol="0">
                  <a:spAutoFit/>
                </a:bodyPr>
                <a:lstStyle/>
                <a:p>
                  <a:pPr algn="ctr"/>
                  <a:r>
                    <a:rPr lang="ja-JP" altLang="en-US" sz="1100" dirty="0"/>
                    <a:t>申請</a:t>
                  </a:r>
                  <a:endParaRPr kumimoji="1" lang="ja-JP" altLang="en-US" sz="1100" dirty="0"/>
                </a:p>
              </p:txBody>
            </p:sp>
            <p:sp>
              <p:nvSpPr>
                <p:cNvPr id="58" name="テキスト ボックス 57"/>
                <p:cNvSpPr txBox="1"/>
                <p:nvPr/>
              </p:nvSpPr>
              <p:spPr>
                <a:xfrm>
                  <a:off x="5376480" y="6228170"/>
                  <a:ext cx="1402849" cy="373728"/>
                </a:xfrm>
                <a:prstGeom prst="rect">
                  <a:avLst/>
                </a:prstGeom>
                <a:noFill/>
              </p:spPr>
              <p:txBody>
                <a:bodyPr wrap="square" rtlCol="0">
                  <a:spAutoFit/>
                </a:bodyPr>
                <a:lstStyle/>
                <a:p>
                  <a:pPr algn="ctr"/>
                  <a:r>
                    <a:rPr kumimoji="1" lang="ja-JP" altLang="en-US" sz="1100" dirty="0"/>
                    <a:t>交付</a:t>
                  </a:r>
                </a:p>
              </p:txBody>
            </p:sp>
            <p:sp>
              <p:nvSpPr>
                <p:cNvPr id="59" name="正方形/長方形 58"/>
                <p:cNvSpPr/>
                <p:nvPr/>
              </p:nvSpPr>
              <p:spPr>
                <a:xfrm>
                  <a:off x="682667" y="1124879"/>
                  <a:ext cx="8139157" cy="3344931"/>
                </a:xfrm>
                <a:prstGeom prst="rect">
                  <a:avLst/>
                </a:prstGeom>
                <a:noFill/>
                <a:ln w="15875">
                  <a:solidFill>
                    <a:srgbClr val="D0DB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0" name="グループ化 59"/>
                <p:cNvGrpSpPr>
                  <a:grpSpLocks noChangeAspect="1"/>
                </p:cNvGrpSpPr>
                <p:nvPr/>
              </p:nvGrpSpPr>
              <p:grpSpPr>
                <a:xfrm>
                  <a:off x="1603804" y="5176781"/>
                  <a:ext cx="1692218" cy="1445720"/>
                  <a:chOff x="1526264" y="5056193"/>
                  <a:chExt cx="1956655" cy="1671637"/>
                </a:xfrm>
              </p:grpSpPr>
              <p:pic>
                <p:nvPicPr>
                  <p:cNvPr id="73" name="図 7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26264" y="5056193"/>
                    <a:ext cx="1905000" cy="1671637"/>
                  </a:xfrm>
                  <a:prstGeom prst="rect">
                    <a:avLst/>
                  </a:prstGeom>
                </p:spPr>
              </p:pic>
              <p:sp>
                <p:nvSpPr>
                  <p:cNvPr id="74" name="正方形/長方形 73"/>
                  <p:cNvSpPr/>
                  <p:nvPr/>
                </p:nvSpPr>
                <p:spPr>
                  <a:xfrm>
                    <a:off x="2875342" y="5083746"/>
                    <a:ext cx="607577" cy="156166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62" name="テキスト ボックス 61"/>
                <p:cNvSpPr txBox="1"/>
                <p:nvPr/>
              </p:nvSpPr>
              <p:spPr>
                <a:xfrm>
                  <a:off x="2776622" y="6102438"/>
                  <a:ext cx="947080" cy="439681"/>
                </a:xfrm>
                <a:prstGeom prst="rect">
                  <a:avLst/>
                </a:prstGeom>
                <a:noFill/>
                <a:ln>
                  <a:noFill/>
                </a:ln>
              </p:spPr>
              <p:txBody>
                <a:bodyPr wrap="square" rtlCol="0" anchor="ctr" anchorCtr="0">
                  <a:spAutoFit/>
                </a:bodyPr>
                <a:lstStyle/>
                <a:p>
                  <a:pPr algn="ctr"/>
                  <a:r>
                    <a:rPr kumimoji="1" lang="en-US" altLang="ja-JP" sz="1400" dirty="0">
                      <a:latin typeface="+mn-ea"/>
                    </a:rPr>
                    <a:t>or</a:t>
                  </a:r>
                  <a:endParaRPr kumimoji="1" lang="ja-JP" altLang="en-US" sz="1400" dirty="0">
                    <a:latin typeface="+mn-ea"/>
                  </a:endParaRPr>
                </a:p>
              </p:txBody>
            </p:sp>
          </p:grpSp>
        </p:grpSp>
        <p:grpSp>
          <p:nvGrpSpPr>
            <p:cNvPr id="2" name="グループ化 1"/>
            <p:cNvGrpSpPr/>
            <p:nvPr/>
          </p:nvGrpSpPr>
          <p:grpSpPr>
            <a:xfrm>
              <a:off x="3401644" y="6341692"/>
              <a:ext cx="4544275" cy="263380"/>
              <a:chOff x="3401644" y="6341692"/>
              <a:chExt cx="4544275" cy="263380"/>
            </a:xfrm>
          </p:grpSpPr>
          <p:sp>
            <p:nvSpPr>
              <p:cNvPr id="104" name="テキスト ボックス 103"/>
              <p:cNvSpPr txBox="1"/>
              <p:nvPr/>
            </p:nvSpPr>
            <p:spPr>
              <a:xfrm>
                <a:off x="7144313" y="6343462"/>
                <a:ext cx="801606" cy="261610"/>
              </a:xfrm>
              <a:prstGeom prst="rect">
                <a:avLst/>
              </a:prstGeom>
              <a:noFill/>
              <a:ln>
                <a:noFill/>
              </a:ln>
            </p:spPr>
            <p:txBody>
              <a:bodyPr wrap="square" rtlCol="0" anchor="ctr" anchorCtr="0">
                <a:spAutoFit/>
              </a:bodyPr>
              <a:lstStyle/>
              <a:p>
                <a:pPr algn="ctr"/>
                <a:r>
                  <a:rPr kumimoji="1" lang="ja-JP" altLang="en-US" sz="1100" dirty="0">
                    <a:latin typeface="+mn-ea"/>
                  </a:rPr>
                  <a:t>千葉県</a:t>
                </a:r>
              </a:p>
            </p:txBody>
          </p:sp>
          <p:sp>
            <p:nvSpPr>
              <p:cNvPr id="105" name="テキスト ボックス 104"/>
              <p:cNvSpPr txBox="1"/>
              <p:nvPr/>
            </p:nvSpPr>
            <p:spPr>
              <a:xfrm>
                <a:off x="5085195" y="6342056"/>
                <a:ext cx="801606" cy="261610"/>
              </a:xfrm>
              <a:prstGeom prst="rect">
                <a:avLst/>
              </a:prstGeom>
              <a:noFill/>
              <a:ln>
                <a:noFill/>
              </a:ln>
            </p:spPr>
            <p:txBody>
              <a:bodyPr wrap="square" rtlCol="0" anchor="ctr" anchorCtr="0">
                <a:spAutoFit/>
              </a:bodyPr>
              <a:lstStyle/>
              <a:p>
                <a:pPr algn="ctr"/>
                <a:r>
                  <a:rPr kumimoji="1" lang="ja-JP" altLang="en-US" sz="1100" dirty="0">
                    <a:latin typeface="+mn-ea"/>
                  </a:rPr>
                  <a:t>市町村</a:t>
                </a:r>
              </a:p>
            </p:txBody>
          </p:sp>
          <p:sp>
            <p:nvSpPr>
              <p:cNvPr id="106" name="テキスト ボックス 105"/>
              <p:cNvSpPr txBox="1"/>
              <p:nvPr/>
            </p:nvSpPr>
            <p:spPr>
              <a:xfrm>
                <a:off x="3401644" y="6341692"/>
                <a:ext cx="1078146" cy="261610"/>
              </a:xfrm>
              <a:prstGeom prst="rect">
                <a:avLst/>
              </a:prstGeom>
              <a:noFill/>
              <a:ln>
                <a:noFill/>
              </a:ln>
            </p:spPr>
            <p:txBody>
              <a:bodyPr wrap="square" rtlCol="0" anchor="ctr" anchorCtr="0">
                <a:spAutoFit/>
              </a:bodyPr>
              <a:lstStyle/>
              <a:p>
                <a:pPr algn="ctr"/>
                <a:r>
                  <a:rPr kumimoji="1" lang="ja-JP" altLang="en-US" sz="1100" dirty="0">
                    <a:latin typeface="+mn-ea"/>
                  </a:rPr>
                  <a:t>事業者等</a:t>
                </a:r>
              </a:p>
            </p:txBody>
          </p:sp>
        </p:grpSp>
      </p:grpSp>
    </p:spTree>
    <p:extLst>
      <p:ext uri="{BB962C8B-B14F-4D97-AF65-F5344CB8AC3E}">
        <p14:creationId xmlns:p14="http://schemas.microsoft.com/office/powerpoint/2010/main" val="2031618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377261" y="832968"/>
            <a:ext cx="8358112" cy="912849"/>
          </a:xfrm>
          <a:prstGeom prst="rect">
            <a:avLst/>
          </a:prstGeom>
          <a:noFill/>
          <a:ln w="19050">
            <a:solidFill>
              <a:schemeClr val="accent5">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8" name="直線コネクタ 7"/>
          <p:cNvCxnSpPr/>
          <p:nvPr/>
        </p:nvCxnSpPr>
        <p:spPr>
          <a:xfrm>
            <a:off x="245660" y="624303"/>
            <a:ext cx="8666328" cy="0"/>
          </a:xfrm>
          <a:prstGeom prst="line">
            <a:avLst/>
          </a:prstGeom>
          <a:ln w="444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45660" y="143974"/>
            <a:ext cx="8666328" cy="461665"/>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 </a:t>
            </a:r>
            <a:r>
              <a:rPr kumimoji="1" lang="ja-JP" altLang="en-US" sz="2000" dirty="0">
                <a:latin typeface="メイリオ" panose="020B0604030504040204" pitchFamily="50" charset="-128"/>
                <a:ea typeface="メイリオ" panose="020B0604030504040204" pitchFamily="50" charset="-128"/>
              </a:rPr>
              <a:t>５　介護人材バンク事業</a:t>
            </a:r>
            <a:r>
              <a:rPr kumimoji="1" lang="ja-JP" altLang="en-US" sz="1600" dirty="0">
                <a:latin typeface="メイリオ" panose="020B0604030504040204" pitchFamily="50" charset="-128"/>
                <a:ea typeface="メイリオ" panose="020B0604030504040204" pitchFamily="50" charset="-128"/>
              </a:rPr>
              <a:t>　</a:t>
            </a:r>
          </a:p>
        </p:txBody>
      </p:sp>
      <p:sp>
        <p:nvSpPr>
          <p:cNvPr id="26" name="正方形/長方形 25"/>
          <p:cNvSpPr/>
          <p:nvPr/>
        </p:nvSpPr>
        <p:spPr>
          <a:xfrm>
            <a:off x="504199" y="757436"/>
            <a:ext cx="8129089" cy="1047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nchorCtr="0"/>
          <a:lstStyle/>
          <a:p>
            <a:pPr algn="dist">
              <a:lnSpc>
                <a:spcPts val="3000"/>
              </a:lnSpc>
            </a:pPr>
            <a:r>
              <a:rPr lang="ja-JP" altLang="en-US" sz="1600" dirty="0">
                <a:solidFill>
                  <a:schemeClr val="tx1">
                    <a:lumMod val="95000"/>
                    <a:lumOff val="5000"/>
                  </a:schemeClr>
                </a:solidFill>
                <a:latin typeface="+mn-ea"/>
              </a:rPr>
              <a:t>　職業安定法第</a:t>
            </a:r>
            <a:r>
              <a:rPr lang="en-US" altLang="ja-JP" sz="1600" dirty="0">
                <a:solidFill>
                  <a:schemeClr val="tx1">
                    <a:lumMod val="95000"/>
                    <a:lumOff val="5000"/>
                  </a:schemeClr>
                </a:solidFill>
                <a:latin typeface="+mn-ea"/>
              </a:rPr>
              <a:t>29</a:t>
            </a:r>
            <a:r>
              <a:rPr lang="ja-JP" altLang="en-US" sz="1600" dirty="0">
                <a:solidFill>
                  <a:schemeClr val="tx1">
                    <a:lumMod val="95000"/>
                    <a:lumOff val="5000"/>
                  </a:schemeClr>
                </a:solidFill>
                <a:latin typeface="+mn-ea"/>
              </a:rPr>
              <a:t>条に基づく</a:t>
            </a:r>
            <a:r>
              <a:rPr lang="ja-JP" altLang="en-US" sz="1600" u="sng" dirty="0">
                <a:solidFill>
                  <a:schemeClr val="tx1">
                    <a:lumMod val="95000"/>
                    <a:lumOff val="5000"/>
                  </a:schemeClr>
                </a:solidFill>
                <a:latin typeface="+mn-ea"/>
              </a:rPr>
              <a:t>無料職業紹介事業を介護分野において実施する市町村を</a:t>
            </a:r>
            <a:endParaRPr lang="en-US" altLang="ja-JP" sz="1600" u="sng" dirty="0">
              <a:solidFill>
                <a:schemeClr val="tx1">
                  <a:lumMod val="95000"/>
                  <a:lumOff val="5000"/>
                </a:schemeClr>
              </a:solidFill>
              <a:latin typeface="+mn-ea"/>
            </a:endParaRPr>
          </a:p>
          <a:p>
            <a:pPr>
              <a:lnSpc>
                <a:spcPts val="3000"/>
              </a:lnSpc>
            </a:pPr>
            <a:r>
              <a:rPr lang="ja-JP" altLang="en-US" sz="1600" u="sng" dirty="0">
                <a:solidFill>
                  <a:schemeClr val="tx1">
                    <a:lumMod val="95000"/>
                    <a:lumOff val="5000"/>
                  </a:schemeClr>
                </a:solidFill>
                <a:latin typeface="+mn-ea"/>
              </a:rPr>
              <a:t>支援</a:t>
            </a:r>
            <a:r>
              <a:rPr lang="ja-JP" altLang="en-US" sz="1600" dirty="0">
                <a:solidFill>
                  <a:schemeClr val="tx1">
                    <a:lumMod val="95000"/>
                    <a:lumOff val="5000"/>
                  </a:schemeClr>
                </a:solidFill>
                <a:latin typeface="+mn-ea"/>
              </a:rPr>
              <a:t>する。</a:t>
            </a:r>
            <a:endParaRPr lang="en-US" altLang="ja-JP" sz="1600" dirty="0">
              <a:solidFill>
                <a:schemeClr val="tx1">
                  <a:lumMod val="95000"/>
                  <a:lumOff val="5000"/>
                </a:schemeClr>
              </a:solidFill>
              <a:latin typeface="+mn-ea"/>
            </a:endParaRPr>
          </a:p>
        </p:txBody>
      </p:sp>
      <p:grpSp>
        <p:nvGrpSpPr>
          <p:cNvPr id="46" name="グループ化 45"/>
          <p:cNvGrpSpPr/>
          <p:nvPr/>
        </p:nvGrpSpPr>
        <p:grpSpPr>
          <a:xfrm>
            <a:off x="250322" y="764930"/>
            <a:ext cx="8636844" cy="1134290"/>
            <a:chOff x="394015" y="-940637"/>
            <a:chExt cx="8636844" cy="1134290"/>
          </a:xfrm>
        </p:grpSpPr>
        <p:sp>
          <p:nvSpPr>
            <p:cNvPr id="49" name="正方形/長方形 48"/>
            <p:cNvSpPr>
              <a:spLocks noChangeAspect="1"/>
            </p:cNvSpPr>
            <p:nvPr/>
          </p:nvSpPr>
          <p:spPr>
            <a:xfrm>
              <a:off x="8776981" y="-60225"/>
              <a:ext cx="253878" cy="25387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a:spLocks noChangeAspect="1"/>
            </p:cNvSpPr>
            <p:nvPr/>
          </p:nvSpPr>
          <p:spPr>
            <a:xfrm>
              <a:off x="394015" y="-940637"/>
              <a:ext cx="253878" cy="25387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5" name="正方形/長方形 44"/>
          <p:cNvSpPr>
            <a:spLocks noChangeAspect="1"/>
          </p:cNvSpPr>
          <p:nvPr/>
        </p:nvSpPr>
        <p:spPr>
          <a:xfrm>
            <a:off x="2662518" y="2001776"/>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2848924" y="2024960"/>
            <a:ext cx="1078146" cy="307777"/>
          </a:xfrm>
          <a:prstGeom prst="rect">
            <a:avLst/>
          </a:prstGeom>
          <a:noFill/>
          <a:ln>
            <a:noFill/>
          </a:ln>
        </p:spPr>
        <p:txBody>
          <a:bodyPr wrap="square" rtlCol="0" anchor="ctr" anchorCtr="0">
            <a:spAutoFit/>
          </a:bodyPr>
          <a:lstStyle/>
          <a:p>
            <a:pPr algn="ctr"/>
            <a:r>
              <a:rPr kumimoji="1" lang="ja-JP" altLang="en-US" sz="1400" dirty="0">
                <a:latin typeface="+mn-ea"/>
              </a:rPr>
              <a:t>イメージ図</a:t>
            </a:r>
          </a:p>
        </p:txBody>
      </p:sp>
      <p:sp>
        <p:nvSpPr>
          <p:cNvPr id="48" name="正方形/長方形 47"/>
          <p:cNvSpPr>
            <a:spLocks noChangeAspect="1"/>
          </p:cNvSpPr>
          <p:nvPr/>
        </p:nvSpPr>
        <p:spPr>
          <a:xfrm>
            <a:off x="374093" y="2003667"/>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p:cNvSpPr txBox="1"/>
          <p:nvPr/>
        </p:nvSpPr>
        <p:spPr>
          <a:xfrm>
            <a:off x="560499" y="2026851"/>
            <a:ext cx="1078146" cy="307777"/>
          </a:xfrm>
          <a:prstGeom prst="rect">
            <a:avLst/>
          </a:prstGeom>
          <a:noFill/>
          <a:ln>
            <a:noFill/>
          </a:ln>
        </p:spPr>
        <p:txBody>
          <a:bodyPr wrap="square" rtlCol="0" anchor="ctr" anchorCtr="0">
            <a:spAutoFit/>
          </a:bodyPr>
          <a:lstStyle/>
          <a:p>
            <a:pPr algn="ctr"/>
            <a:r>
              <a:rPr kumimoji="1" lang="ja-JP" altLang="en-US" sz="1400" dirty="0">
                <a:latin typeface="+mn-ea"/>
              </a:rPr>
              <a:t>補助対象者</a:t>
            </a:r>
          </a:p>
        </p:txBody>
      </p:sp>
      <p:sp>
        <p:nvSpPr>
          <p:cNvPr id="81" name="正方形/長方形 80"/>
          <p:cNvSpPr/>
          <p:nvPr/>
        </p:nvSpPr>
        <p:spPr>
          <a:xfrm>
            <a:off x="377261" y="2321427"/>
            <a:ext cx="2028430" cy="583443"/>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82" name="テキスト ボックス 81"/>
          <p:cNvSpPr txBox="1"/>
          <p:nvPr/>
        </p:nvSpPr>
        <p:spPr>
          <a:xfrm>
            <a:off x="374093" y="2466679"/>
            <a:ext cx="2031598" cy="292388"/>
          </a:xfrm>
          <a:prstGeom prst="rect">
            <a:avLst/>
          </a:prstGeom>
          <a:noFill/>
          <a:ln>
            <a:noFill/>
          </a:ln>
        </p:spPr>
        <p:txBody>
          <a:bodyPr wrap="square" rtlCol="0" anchor="ctr" anchorCtr="0">
            <a:spAutoFit/>
          </a:bodyPr>
          <a:lstStyle/>
          <a:p>
            <a:r>
              <a:rPr kumimoji="1" lang="ja-JP" altLang="en-US" sz="1300" dirty="0">
                <a:latin typeface="+mn-ea"/>
              </a:rPr>
              <a:t>　市町村</a:t>
            </a:r>
          </a:p>
        </p:txBody>
      </p:sp>
      <p:sp>
        <p:nvSpPr>
          <p:cNvPr id="83" name="正方形/長方形 82"/>
          <p:cNvSpPr>
            <a:spLocks noChangeAspect="1"/>
          </p:cNvSpPr>
          <p:nvPr/>
        </p:nvSpPr>
        <p:spPr>
          <a:xfrm>
            <a:off x="347785" y="3149988"/>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テキスト ボックス 83"/>
          <p:cNvSpPr txBox="1"/>
          <p:nvPr/>
        </p:nvSpPr>
        <p:spPr>
          <a:xfrm>
            <a:off x="534191" y="3173172"/>
            <a:ext cx="1078146" cy="307777"/>
          </a:xfrm>
          <a:prstGeom prst="rect">
            <a:avLst/>
          </a:prstGeom>
          <a:noFill/>
          <a:ln>
            <a:noFill/>
          </a:ln>
        </p:spPr>
        <p:txBody>
          <a:bodyPr wrap="square" rtlCol="0" anchor="ctr" anchorCtr="0">
            <a:spAutoFit/>
          </a:bodyPr>
          <a:lstStyle/>
          <a:p>
            <a:pPr algn="ctr"/>
            <a:r>
              <a:rPr kumimoji="1" lang="ja-JP" altLang="en-US" sz="1400" dirty="0">
                <a:latin typeface="+mn-ea"/>
              </a:rPr>
              <a:t>基準額</a:t>
            </a:r>
          </a:p>
        </p:txBody>
      </p:sp>
      <p:sp>
        <p:nvSpPr>
          <p:cNvPr id="91" name="正方形/長方形 90"/>
          <p:cNvSpPr/>
          <p:nvPr/>
        </p:nvSpPr>
        <p:spPr>
          <a:xfrm>
            <a:off x="349150" y="3467502"/>
            <a:ext cx="2028430" cy="583443"/>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92" name="テキスト ボックス 91"/>
          <p:cNvSpPr txBox="1"/>
          <p:nvPr/>
        </p:nvSpPr>
        <p:spPr>
          <a:xfrm>
            <a:off x="345982" y="3626201"/>
            <a:ext cx="2031598" cy="292388"/>
          </a:xfrm>
          <a:prstGeom prst="rect">
            <a:avLst/>
          </a:prstGeom>
          <a:noFill/>
          <a:ln>
            <a:noFill/>
          </a:ln>
        </p:spPr>
        <p:txBody>
          <a:bodyPr wrap="square" rtlCol="0" anchor="ctr" anchorCtr="0">
            <a:spAutoFit/>
          </a:bodyPr>
          <a:lstStyle/>
          <a:p>
            <a:r>
              <a:rPr kumimoji="1" lang="ja-JP" altLang="en-US" sz="1300" dirty="0">
                <a:latin typeface="+mn-ea"/>
              </a:rPr>
              <a:t>　</a:t>
            </a:r>
            <a:r>
              <a:rPr kumimoji="1" lang="en-US" altLang="ja-JP" sz="1300" dirty="0">
                <a:latin typeface="+mn-ea"/>
              </a:rPr>
              <a:t>5,000</a:t>
            </a:r>
            <a:r>
              <a:rPr kumimoji="1" lang="ja-JP" altLang="en-US" sz="1300" dirty="0">
                <a:latin typeface="+mn-ea"/>
              </a:rPr>
              <a:t>千円</a:t>
            </a:r>
          </a:p>
        </p:txBody>
      </p:sp>
      <p:sp>
        <p:nvSpPr>
          <p:cNvPr id="93" name="正方形/長方形 92"/>
          <p:cNvSpPr>
            <a:spLocks noChangeAspect="1"/>
          </p:cNvSpPr>
          <p:nvPr/>
        </p:nvSpPr>
        <p:spPr>
          <a:xfrm>
            <a:off x="347785" y="4309510"/>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テキスト ボックス 93"/>
          <p:cNvSpPr txBox="1"/>
          <p:nvPr/>
        </p:nvSpPr>
        <p:spPr>
          <a:xfrm>
            <a:off x="534191" y="4332694"/>
            <a:ext cx="1078146" cy="307777"/>
          </a:xfrm>
          <a:prstGeom prst="rect">
            <a:avLst/>
          </a:prstGeom>
          <a:noFill/>
          <a:ln>
            <a:noFill/>
          </a:ln>
        </p:spPr>
        <p:txBody>
          <a:bodyPr wrap="square" rtlCol="0" anchor="ctr" anchorCtr="0">
            <a:spAutoFit/>
          </a:bodyPr>
          <a:lstStyle/>
          <a:p>
            <a:pPr algn="ctr"/>
            <a:r>
              <a:rPr kumimoji="1" lang="ja-JP" altLang="en-US" sz="1400" dirty="0">
                <a:latin typeface="+mn-ea"/>
              </a:rPr>
              <a:t>補助率</a:t>
            </a:r>
          </a:p>
        </p:txBody>
      </p:sp>
      <p:sp>
        <p:nvSpPr>
          <p:cNvPr id="95" name="正方形/長方形 94"/>
          <p:cNvSpPr/>
          <p:nvPr/>
        </p:nvSpPr>
        <p:spPr>
          <a:xfrm>
            <a:off x="349150" y="4627024"/>
            <a:ext cx="2028430" cy="583443"/>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96" name="テキスト ボックス 95"/>
          <p:cNvSpPr txBox="1"/>
          <p:nvPr/>
        </p:nvSpPr>
        <p:spPr>
          <a:xfrm>
            <a:off x="345982" y="4774297"/>
            <a:ext cx="2031598" cy="323165"/>
          </a:xfrm>
          <a:prstGeom prst="rect">
            <a:avLst/>
          </a:prstGeom>
          <a:noFill/>
          <a:ln>
            <a:noFill/>
          </a:ln>
        </p:spPr>
        <p:txBody>
          <a:bodyPr wrap="square" rtlCol="0" anchor="ctr" anchorCtr="0">
            <a:spAutoFit/>
          </a:bodyPr>
          <a:lstStyle/>
          <a:p>
            <a:pPr>
              <a:lnSpc>
                <a:spcPts val="1800"/>
              </a:lnSpc>
            </a:pPr>
            <a:r>
              <a:rPr kumimoji="1" lang="ja-JP" altLang="en-US" sz="1300" dirty="0">
                <a:latin typeface="+mn-ea"/>
              </a:rPr>
              <a:t>　</a:t>
            </a:r>
            <a:r>
              <a:rPr kumimoji="1" lang="en-US" altLang="ja-JP" sz="1300" dirty="0">
                <a:latin typeface="+mn-ea"/>
              </a:rPr>
              <a:t>3/4</a:t>
            </a:r>
            <a:endParaRPr kumimoji="1" lang="ja-JP" altLang="en-US" sz="1300" dirty="0">
              <a:latin typeface="+mn-ea"/>
            </a:endParaRPr>
          </a:p>
        </p:txBody>
      </p:sp>
      <p:sp>
        <p:nvSpPr>
          <p:cNvPr id="97" name="正方形/長方形 96"/>
          <p:cNvSpPr>
            <a:spLocks noChangeAspect="1"/>
          </p:cNvSpPr>
          <p:nvPr/>
        </p:nvSpPr>
        <p:spPr>
          <a:xfrm>
            <a:off x="361961" y="5469032"/>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p:cNvSpPr txBox="1"/>
          <p:nvPr/>
        </p:nvSpPr>
        <p:spPr>
          <a:xfrm>
            <a:off x="548367" y="5492216"/>
            <a:ext cx="1078146" cy="307777"/>
          </a:xfrm>
          <a:prstGeom prst="rect">
            <a:avLst/>
          </a:prstGeom>
          <a:noFill/>
          <a:ln>
            <a:noFill/>
          </a:ln>
        </p:spPr>
        <p:txBody>
          <a:bodyPr wrap="square" rtlCol="0" anchor="ctr" anchorCtr="0">
            <a:spAutoFit/>
          </a:bodyPr>
          <a:lstStyle/>
          <a:p>
            <a:pPr algn="ctr"/>
            <a:r>
              <a:rPr kumimoji="1" lang="ja-JP" altLang="en-US" sz="1400" dirty="0">
                <a:latin typeface="+mn-ea"/>
              </a:rPr>
              <a:t>対象経費</a:t>
            </a:r>
          </a:p>
        </p:txBody>
      </p:sp>
      <p:sp>
        <p:nvSpPr>
          <p:cNvPr id="99" name="正方形/長方形 98"/>
          <p:cNvSpPr/>
          <p:nvPr/>
        </p:nvSpPr>
        <p:spPr>
          <a:xfrm>
            <a:off x="363326" y="5786546"/>
            <a:ext cx="2028430" cy="919297"/>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100" name="テキスト ボックス 99"/>
          <p:cNvSpPr txBox="1"/>
          <p:nvPr/>
        </p:nvSpPr>
        <p:spPr>
          <a:xfrm>
            <a:off x="360158" y="5861102"/>
            <a:ext cx="2031598" cy="784830"/>
          </a:xfrm>
          <a:prstGeom prst="rect">
            <a:avLst/>
          </a:prstGeom>
          <a:noFill/>
          <a:ln>
            <a:noFill/>
          </a:ln>
        </p:spPr>
        <p:txBody>
          <a:bodyPr wrap="square" rtlCol="0" anchor="ctr" anchorCtr="0">
            <a:spAutoFit/>
          </a:bodyPr>
          <a:lstStyle/>
          <a:p>
            <a:pPr>
              <a:lnSpc>
                <a:spcPts val="1800"/>
              </a:lnSpc>
            </a:pPr>
            <a:r>
              <a:rPr kumimoji="1" lang="ja-JP" altLang="en-US" sz="1300" dirty="0">
                <a:latin typeface="+mn-ea"/>
              </a:rPr>
              <a:t>・委託料</a:t>
            </a:r>
            <a:endParaRPr kumimoji="1" lang="en-US" altLang="ja-JP" sz="1300" dirty="0">
              <a:latin typeface="+mn-ea"/>
            </a:endParaRPr>
          </a:p>
          <a:p>
            <a:pPr>
              <a:lnSpc>
                <a:spcPts val="1800"/>
              </a:lnSpc>
            </a:pPr>
            <a:r>
              <a:rPr kumimoji="1" lang="ja-JP" altLang="en-US" sz="1300" dirty="0">
                <a:latin typeface="+mn-ea"/>
              </a:rPr>
              <a:t>・賃借料</a:t>
            </a:r>
            <a:endParaRPr kumimoji="1" lang="en-US" altLang="ja-JP" sz="1300" dirty="0">
              <a:latin typeface="+mn-ea"/>
            </a:endParaRPr>
          </a:p>
          <a:p>
            <a:pPr>
              <a:lnSpc>
                <a:spcPts val="1800"/>
              </a:lnSpc>
            </a:pPr>
            <a:r>
              <a:rPr kumimoji="1" lang="ja-JP" altLang="en-US" sz="1300" dirty="0">
                <a:latin typeface="+mn-ea"/>
              </a:rPr>
              <a:t>・備品購入費　等</a:t>
            </a:r>
          </a:p>
        </p:txBody>
      </p:sp>
      <p:grpSp>
        <p:nvGrpSpPr>
          <p:cNvPr id="3" name="グループ化 2"/>
          <p:cNvGrpSpPr/>
          <p:nvPr/>
        </p:nvGrpSpPr>
        <p:grpSpPr>
          <a:xfrm>
            <a:off x="2662518" y="2329027"/>
            <a:ext cx="6059036" cy="4376816"/>
            <a:chOff x="2662518" y="2329027"/>
            <a:chExt cx="6059036" cy="4376816"/>
          </a:xfrm>
        </p:grpSpPr>
        <p:grpSp>
          <p:nvGrpSpPr>
            <p:cNvPr id="2" name="グループ化 1"/>
            <p:cNvGrpSpPr/>
            <p:nvPr/>
          </p:nvGrpSpPr>
          <p:grpSpPr>
            <a:xfrm>
              <a:off x="2662518" y="2329027"/>
              <a:ext cx="6059036" cy="4376816"/>
              <a:chOff x="2662518" y="2449347"/>
              <a:chExt cx="6059036" cy="4376816"/>
            </a:xfrm>
          </p:grpSpPr>
          <p:grpSp>
            <p:nvGrpSpPr>
              <p:cNvPr id="38" name="グループ化 37"/>
              <p:cNvGrpSpPr/>
              <p:nvPr/>
            </p:nvGrpSpPr>
            <p:grpSpPr>
              <a:xfrm>
                <a:off x="2662518" y="2449347"/>
                <a:ext cx="6059036" cy="4376816"/>
                <a:chOff x="394515" y="994494"/>
                <a:chExt cx="8655766" cy="6252585"/>
              </a:xfrm>
            </p:grpSpPr>
            <p:pic>
              <p:nvPicPr>
                <p:cNvPr id="52" name="図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5136" y="5267155"/>
                  <a:ext cx="1512059" cy="1491809"/>
                </a:xfrm>
                <a:prstGeom prst="rect">
                  <a:avLst/>
                </a:prstGeom>
              </p:spPr>
            </p:pic>
            <p:sp>
              <p:nvSpPr>
                <p:cNvPr id="53" name="正方形/長方形 52"/>
                <p:cNvSpPr/>
                <p:nvPr/>
              </p:nvSpPr>
              <p:spPr>
                <a:xfrm>
                  <a:off x="394515" y="994494"/>
                  <a:ext cx="8655766" cy="6252585"/>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4" name="グループ化 53"/>
                <p:cNvGrpSpPr/>
                <p:nvPr/>
              </p:nvGrpSpPr>
              <p:grpSpPr>
                <a:xfrm>
                  <a:off x="1455094" y="5186838"/>
                  <a:ext cx="1572477" cy="1912090"/>
                  <a:chOff x="-17238" y="5186838"/>
                  <a:chExt cx="1572477" cy="1912090"/>
                </a:xfrm>
              </p:grpSpPr>
              <p:grpSp>
                <p:nvGrpSpPr>
                  <p:cNvPr id="75" name="グループ化 74"/>
                  <p:cNvGrpSpPr>
                    <a:grpSpLocks noChangeAspect="1"/>
                  </p:cNvGrpSpPr>
                  <p:nvPr/>
                </p:nvGrpSpPr>
                <p:grpSpPr>
                  <a:xfrm>
                    <a:off x="-17238" y="5186838"/>
                    <a:ext cx="1572477" cy="1578950"/>
                    <a:chOff x="404252" y="5158651"/>
                    <a:chExt cx="1333494" cy="1338986"/>
                  </a:xfrm>
                </p:grpSpPr>
                <p:pic>
                  <p:nvPicPr>
                    <p:cNvPr id="77" name="図 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252" y="5164146"/>
                      <a:ext cx="1333494" cy="1333491"/>
                    </a:xfrm>
                    <a:prstGeom prst="rect">
                      <a:avLst/>
                    </a:prstGeom>
                  </p:spPr>
                </p:pic>
                <p:sp>
                  <p:nvSpPr>
                    <p:cNvPr id="78" name="正方形/長方形 77"/>
                    <p:cNvSpPr/>
                    <p:nvPr/>
                  </p:nvSpPr>
                  <p:spPr>
                    <a:xfrm>
                      <a:off x="456256" y="5158651"/>
                      <a:ext cx="1240787" cy="32873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76" name="テキスト ボックス 75"/>
                  <p:cNvSpPr txBox="1"/>
                  <p:nvPr/>
                </p:nvSpPr>
                <p:spPr>
                  <a:xfrm>
                    <a:off x="181778" y="6725200"/>
                    <a:ext cx="1145150" cy="373728"/>
                  </a:xfrm>
                  <a:prstGeom prst="rect">
                    <a:avLst/>
                  </a:prstGeom>
                  <a:noFill/>
                  <a:ln>
                    <a:noFill/>
                  </a:ln>
                </p:spPr>
                <p:txBody>
                  <a:bodyPr wrap="square" rtlCol="0" anchor="ctr" anchorCtr="0">
                    <a:spAutoFit/>
                  </a:bodyPr>
                  <a:lstStyle/>
                  <a:p>
                    <a:pPr algn="ctr"/>
                    <a:r>
                      <a:rPr kumimoji="1" lang="ja-JP" altLang="en-US" sz="1100" dirty="0">
                        <a:latin typeface="+mn-ea"/>
                      </a:rPr>
                      <a:t>市町村</a:t>
                    </a:r>
                  </a:p>
                </p:txBody>
              </p:sp>
            </p:grpSp>
            <p:cxnSp>
              <p:nvCxnSpPr>
                <p:cNvPr id="55" name="直線矢印コネクタ 54"/>
                <p:cNvCxnSpPr>
                  <a:cxnSpLocks noChangeAspect="1"/>
                </p:cNvCxnSpPr>
                <p:nvPr/>
              </p:nvCxnSpPr>
              <p:spPr>
                <a:xfrm rot="12960000" flipV="1">
                  <a:off x="6013444" y="5953703"/>
                  <a:ext cx="771429" cy="557746"/>
                </a:xfrm>
                <a:prstGeom prst="straightConnector1">
                  <a:avLst/>
                </a:prstGeom>
                <a:ln w="88900">
                  <a:solidFill>
                    <a:schemeClr val="accent2">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a:cxnSpLocks noChangeAspect="1"/>
                </p:cNvCxnSpPr>
                <p:nvPr/>
              </p:nvCxnSpPr>
              <p:spPr>
                <a:xfrm rot="2160000" flipV="1">
                  <a:off x="6078990" y="5540346"/>
                  <a:ext cx="771429" cy="557746"/>
                </a:xfrm>
                <a:prstGeom prst="straightConnector1">
                  <a:avLst/>
                </a:prstGeom>
                <a:ln w="88900">
                  <a:solidFill>
                    <a:schemeClr val="accent5">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5786966" y="5318981"/>
                  <a:ext cx="1290660" cy="372885"/>
                </a:xfrm>
                <a:prstGeom prst="rect">
                  <a:avLst/>
                </a:prstGeom>
                <a:noFill/>
              </p:spPr>
              <p:txBody>
                <a:bodyPr wrap="square" rtlCol="0">
                  <a:spAutoFit/>
                </a:bodyPr>
                <a:lstStyle/>
                <a:p>
                  <a:pPr algn="ctr"/>
                  <a:r>
                    <a:rPr lang="ja-JP" altLang="en-US" sz="1100" dirty="0"/>
                    <a:t>申請</a:t>
                  </a:r>
                  <a:endParaRPr kumimoji="1" lang="ja-JP" altLang="en-US" sz="1100" dirty="0"/>
                </a:p>
              </p:txBody>
            </p:sp>
            <p:sp>
              <p:nvSpPr>
                <p:cNvPr id="58" name="テキスト ボックス 57"/>
                <p:cNvSpPr txBox="1"/>
                <p:nvPr/>
              </p:nvSpPr>
              <p:spPr>
                <a:xfrm>
                  <a:off x="5730811" y="6382369"/>
                  <a:ext cx="1402849" cy="373728"/>
                </a:xfrm>
                <a:prstGeom prst="rect">
                  <a:avLst/>
                </a:prstGeom>
                <a:noFill/>
              </p:spPr>
              <p:txBody>
                <a:bodyPr wrap="square" rtlCol="0">
                  <a:spAutoFit/>
                </a:bodyPr>
                <a:lstStyle/>
                <a:p>
                  <a:pPr algn="ctr"/>
                  <a:r>
                    <a:rPr kumimoji="1" lang="ja-JP" altLang="en-US" sz="1100" dirty="0"/>
                    <a:t>交付</a:t>
                  </a:r>
                </a:p>
              </p:txBody>
            </p:sp>
          </p:grpSp>
          <p:grpSp>
            <p:nvGrpSpPr>
              <p:cNvPr id="63" name="グループ化 62"/>
              <p:cNvGrpSpPr>
                <a:grpSpLocks noChangeAspect="1"/>
              </p:cNvGrpSpPr>
              <p:nvPr/>
            </p:nvGrpSpPr>
            <p:grpSpPr>
              <a:xfrm>
                <a:off x="2921116" y="2762544"/>
                <a:ext cx="5290318" cy="3714698"/>
                <a:chOff x="770403" y="1095802"/>
                <a:chExt cx="7240598" cy="5084123"/>
              </a:xfrm>
            </p:grpSpPr>
            <p:grpSp>
              <p:nvGrpSpPr>
                <p:cNvPr id="64" name="グループ化 63"/>
                <p:cNvGrpSpPr/>
                <p:nvPr/>
              </p:nvGrpSpPr>
              <p:grpSpPr>
                <a:xfrm>
                  <a:off x="770403" y="1095802"/>
                  <a:ext cx="7240598" cy="5084123"/>
                  <a:chOff x="770403" y="1368762"/>
                  <a:chExt cx="7240598" cy="5084123"/>
                </a:xfrm>
              </p:grpSpPr>
              <p:grpSp>
                <p:nvGrpSpPr>
                  <p:cNvPr id="69" name="グループ化 68"/>
                  <p:cNvGrpSpPr/>
                  <p:nvPr/>
                </p:nvGrpSpPr>
                <p:grpSpPr>
                  <a:xfrm>
                    <a:off x="770403" y="1368762"/>
                    <a:ext cx="7240598" cy="5084123"/>
                    <a:chOff x="907953" y="1545074"/>
                    <a:chExt cx="7240598" cy="5084123"/>
                  </a:xfrm>
                </p:grpSpPr>
                <p:grpSp>
                  <p:nvGrpSpPr>
                    <p:cNvPr id="71" name="グループ化 70"/>
                    <p:cNvGrpSpPr/>
                    <p:nvPr/>
                  </p:nvGrpSpPr>
                  <p:grpSpPr>
                    <a:xfrm>
                      <a:off x="6561990" y="1896904"/>
                      <a:ext cx="1586561" cy="1423937"/>
                      <a:chOff x="6997715" y="-255699"/>
                      <a:chExt cx="1670063" cy="1498882"/>
                    </a:xfrm>
                  </p:grpSpPr>
                  <p:pic>
                    <p:nvPicPr>
                      <p:cNvPr id="141" name="図 1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7715" y="78470"/>
                        <a:ext cx="1670063" cy="1164713"/>
                      </a:xfrm>
                      <a:prstGeom prst="rect">
                        <a:avLst/>
                      </a:prstGeom>
                    </p:spPr>
                  </p:pic>
                  <p:sp>
                    <p:nvSpPr>
                      <p:cNvPr id="143" name="テキスト ボックス 142"/>
                      <p:cNvSpPr txBox="1"/>
                      <p:nvPr/>
                    </p:nvSpPr>
                    <p:spPr>
                      <a:xfrm>
                        <a:off x="7091347" y="-255699"/>
                        <a:ext cx="1420840" cy="376898"/>
                      </a:xfrm>
                      <a:prstGeom prst="rect">
                        <a:avLst/>
                      </a:prstGeom>
                      <a:noFill/>
                      <a:ln>
                        <a:noFill/>
                      </a:ln>
                    </p:spPr>
                    <p:txBody>
                      <a:bodyPr wrap="square" rtlCol="0" anchor="ctr" anchorCtr="0">
                        <a:spAutoFit/>
                      </a:bodyPr>
                      <a:lstStyle/>
                      <a:p>
                        <a:pPr algn="ctr"/>
                        <a:r>
                          <a:rPr kumimoji="1" lang="ja-JP" altLang="en-US" sz="1100" dirty="0">
                            <a:latin typeface="+mn-ea"/>
                          </a:rPr>
                          <a:t>介護施設等</a:t>
                        </a:r>
                      </a:p>
                    </p:txBody>
                  </p:sp>
                </p:grpSp>
                <p:cxnSp>
                  <p:nvCxnSpPr>
                    <p:cNvPr id="72" name="直線矢印コネクタ 71"/>
                    <p:cNvCxnSpPr>
                      <a:cxnSpLocks noChangeAspect="1"/>
                    </p:cNvCxnSpPr>
                    <p:nvPr/>
                  </p:nvCxnSpPr>
                  <p:spPr>
                    <a:xfrm>
                      <a:off x="2893367" y="3292490"/>
                      <a:ext cx="1139538" cy="936000"/>
                    </a:xfrm>
                    <a:prstGeom prst="straightConnector1">
                      <a:avLst/>
                    </a:prstGeom>
                    <a:ln w="88900">
                      <a:solidFill>
                        <a:schemeClr val="accent4">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grpSp>
                  <p:nvGrpSpPr>
                    <p:cNvPr id="103" name="グループ化 102"/>
                    <p:cNvGrpSpPr/>
                    <p:nvPr/>
                  </p:nvGrpSpPr>
                  <p:grpSpPr>
                    <a:xfrm>
                      <a:off x="907953" y="1545074"/>
                      <a:ext cx="1991378" cy="1674265"/>
                      <a:chOff x="1209337" y="-667809"/>
                      <a:chExt cx="2096188" cy="1762384"/>
                    </a:xfrm>
                  </p:grpSpPr>
                  <p:grpSp>
                    <p:nvGrpSpPr>
                      <p:cNvPr id="131" name="グループ化 130"/>
                      <p:cNvGrpSpPr/>
                      <p:nvPr/>
                    </p:nvGrpSpPr>
                    <p:grpSpPr>
                      <a:xfrm>
                        <a:off x="1209337" y="-667809"/>
                        <a:ext cx="1838050" cy="1762384"/>
                        <a:chOff x="309293" y="-806353"/>
                        <a:chExt cx="1838050" cy="1762384"/>
                      </a:xfrm>
                    </p:grpSpPr>
                    <p:grpSp>
                      <p:nvGrpSpPr>
                        <p:cNvPr id="133" name="グループ化 132"/>
                        <p:cNvGrpSpPr>
                          <a:grpSpLocks noChangeAspect="1"/>
                        </p:cNvGrpSpPr>
                        <p:nvPr/>
                      </p:nvGrpSpPr>
                      <p:grpSpPr>
                        <a:xfrm>
                          <a:off x="1022998" y="-193344"/>
                          <a:ext cx="1124345" cy="1149375"/>
                          <a:chOff x="1688502" y="-103023"/>
                          <a:chExt cx="1195344" cy="1221954"/>
                        </a:xfrm>
                      </p:grpSpPr>
                      <p:pic>
                        <p:nvPicPr>
                          <p:cNvPr id="139" name="図 1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83721" y="-23240"/>
                            <a:ext cx="1000125" cy="1066798"/>
                          </a:xfrm>
                          <a:prstGeom prst="rect">
                            <a:avLst/>
                          </a:prstGeom>
                        </p:spPr>
                      </p:pic>
                      <p:sp>
                        <p:nvSpPr>
                          <p:cNvPr id="140" name="正方形/長方形 139"/>
                          <p:cNvSpPr/>
                          <p:nvPr/>
                        </p:nvSpPr>
                        <p:spPr>
                          <a:xfrm>
                            <a:off x="1688502" y="-103023"/>
                            <a:ext cx="674153" cy="12219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34" name="グループ化 133"/>
                        <p:cNvGrpSpPr/>
                        <p:nvPr/>
                      </p:nvGrpSpPr>
                      <p:grpSpPr>
                        <a:xfrm>
                          <a:off x="309293" y="-806353"/>
                          <a:ext cx="1170561" cy="892277"/>
                          <a:chOff x="577772" y="-680185"/>
                          <a:chExt cx="1170561" cy="892277"/>
                        </a:xfrm>
                      </p:grpSpPr>
                      <p:pic>
                        <p:nvPicPr>
                          <p:cNvPr id="137" name="図 1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3897" y="-536127"/>
                            <a:ext cx="680845" cy="602286"/>
                          </a:xfrm>
                          <a:prstGeom prst="rect">
                            <a:avLst/>
                          </a:prstGeom>
                        </p:spPr>
                      </p:pic>
                      <p:sp>
                        <p:nvSpPr>
                          <p:cNvPr id="138" name="楕円 137"/>
                          <p:cNvSpPr/>
                          <p:nvPr/>
                        </p:nvSpPr>
                        <p:spPr>
                          <a:xfrm>
                            <a:off x="577772" y="-680185"/>
                            <a:ext cx="1170561" cy="892277"/>
                          </a:xfrm>
                          <a:prstGeom prst="ellipse">
                            <a:avLst/>
                          </a:prstGeom>
                          <a:noFill/>
                          <a:ln w="6350">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35" name="楕円 134"/>
                        <p:cNvSpPr>
                          <a:spLocks noChangeAspect="1"/>
                        </p:cNvSpPr>
                        <p:nvPr/>
                      </p:nvSpPr>
                      <p:spPr>
                        <a:xfrm>
                          <a:off x="1477305" y="-204520"/>
                          <a:ext cx="117056" cy="117056"/>
                        </a:xfrm>
                        <a:prstGeom prst="ellipse">
                          <a:avLst/>
                        </a:prstGeom>
                        <a:noFill/>
                        <a:ln w="6350">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6" name="楕円 135"/>
                        <p:cNvSpPr>
                          <a:spLocks noChangeAspect="1"/>
                        </p:cNvSpPr>
                        <p:nvPr/>
                      </p:nvSpPr>
                      <p:spPr>
                        <a:xfrm>
                          <a:off x="1619076" y="-84018"/>
                          <a:ext cx="91440" cy="91440"/>
                        </a:xfrm>
                        <a:prstGeom prst="ellipse">
                          <a:avLst/>
                        </a:prstGeom>
                        <a:noFill/>
                        <a:ln w="6350">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32" name="テキスト ボックス 131"/>
                      <p:cNvSpPr txBox="1"/>
                      <p:nvPr/>
                    </p:nvSpPr>
                    <p:spPr>
                      <a:xfrm>
                        <a:off x="2389268" y="-344681"/>
                        <a:ext cx="916257" cy="376898"/>
                      </a:xfrm>
                      <a:prstGeom prst="rect">
                        <a:avLst/>
                      </a:prstGeom>
                      <a:noFill/>
                      <a:ln>
                        <a:noFill/>
                      </a:ln>
                    </p:spPr>
                    <p:txBody>
                      <a:bodyPr wrap="square" rtlCol="0" anchor="ctr" anchorCtr="0">
                        <a:spAutoFit/>
                      </a:bodyPr>
                      <a:lstStyle/>
                      <a:p>
                        <a:pPr algn="ctr"/>
                        <a:r>
                          <a:rPr kumimoji="1" lang="ja-JP" altLang="en-US" sz="1100" dirty="0">
                            <a:latin typeface="+mn-ea"/>
                          </a:rPr>
                          <a:t>求職者</a:t>
                        </a:r>
                      </a:p>
                    </p:txBody>
                  </p:sp>
                </p:grpSp>
                <p:sp>
                  <p:nvSpPr>
                    <p:cNvPr id="104" name="テキスト ボックス 103"/>
                    <p:cNvSpPr txBox="1"/>
                    <p:nvPr/>
                  </p:nvSpPr>
                  <p:spPr>
                    <a:xfrm>
                      <a:off x="2379875" y="3824386"/>
                      <a:ext cx="870445" cy="358053"/>
                    </a:xfrm>
                    <a:prstGeom prst="rect">
                      <a:avLst/>
                    </a:prstGeom>
                    <a:noFill/>
                    <a:ln>
                      <a:noFill/>
                    </a:ln>
                  </p:spPr>
                  <p:txBody>
                    <a:bodyPr wrap="square" rtlCol="0" anchor="ctr" anchorCtr="0">
                      <a:spAutoFit/>
                    </a:bodyPr>
                    <a:lstStyle/>
                    <a:p>
                      <a:pPr algn="ctr"/>
                      <a:r>
                        <a:rPr kumimoji="1" lang="ja-JP" altLang="en-US" sz="1100" dirty="0">
                          <a:latin typeface="+mn-ea"/>
                        </a:rPr>
                        <a:t>求職</a:t>
                      </a:r>
                    </a:p>
                  </p:txBody>
                </p:sp>
                <p:sp>
                  <p:nvSpPr>
                    <p:cNvPr id="105" name="テキスト ボックス 104"/>
                    <p:cNvSpPr txBox="1"/>
                    <p:nvPr/>
                  </p:nvSpPr>
                  <p:spPr>
                    <a:xfrm>
                      <a:off x="6138266" y="3827694"/>
                      <a:ext cx="745854" cy="358053"/>
                    </a:xfrm>
                    <a:prstGeom prst="rect">
                      <a:avLst/>
                    </a:prstGeom>
                    <a:noFill/>
                    <a:ln>
                      <a:noFill/>
                    </a:ln>
                  </p:spPr>
                  <p:txBody>
                    <a:bodyPr wrap="square" rtlCol="0" anchor="ctr" anchorCtr="0">
                      <a:spAutoFit/>
                    </a:bodyPr>
                    <a:lstStyle/>
                    <a:p>
                      <a:pPr algn="ctr"/>
                      <a:r>
                        <a:rPr kumimoji="1" lang="ja-JP" altLang="en-US" sz="1100" dirty="0">
                          <a:latin typeface="+mn-ea"/>
                        </a:rPr>
                        <a:t>求人</a:t>
                      </a:r>
                    </a:p>
                  </p:txBody>
                </p:sp>
                <p:sp>
                  <p:nvSpPr>
                    <p:cNvPr id="106" name="正方形/長方形 105"/>
                    <p:cNvSpPr/>
                    <p:nvPr/>
                  </p:nvSpPr>
                  <p:spPr>
                    <a:xfrm>
                      <a:off x="6204836" y="3833379"/>
                      <a:ext cx="616945" cy="328736"/>
                    </a:xfrm>
                    <a:prstGeom prst="rect">
                      <a:avLst/>
                    </a:prstGeom>
                    <a:noFill/>
                    <a:ln w="952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07" name="直線矢印コネクタ 106"/>
                    <p:cNvCxnSpPr>
                      <a:cxnSpLocks noChangeAspect="1"/>
                    </p:cNvCxnSpPr>
                    <p:nvPr/>
                  </p:nvCxnSpPr>
                  <p:spPr>
                    <a:xfrm rot="5400000" flipH="1">
                      <a:off x="4692263" y="1504289"/>
                      <a:ext cx="1" cy="2340000"/>
                    </a:xfrm>
                    <a:prstGeom prst="straightConnector1">
                      <a:avLst/>
                    </a:prstGeom>
                    <a:ln w="88900">
                      <a:solidFill>
                        <a:schemeClr val="accent5">
                          <a:lumMod val="40000"/>
                          <a:lumOff val="60000"/>
                        </a:schemeClr>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nvGrpSpPr>
                    <p:cNvPr id="108" name="グループ化 107"/>
                    <p:cNvGrpSpPr/>
                    <p:nvPr/>
                  </p:nvGrpSpPr>
                  <p:grpSpPr>
                    <a:xfrm>
                      <a:off x="3836795" y="4870248"/>
                      <a:ext cx="1748283" cy="1758949"/>
                      <a:chOff x="4026240" y="2181885"/>
                      <a:chExt cx="1840298" cy="1851525"/>
                    </a:xfrm>
                  </p:grpSpPr>
                  <p:grpSp>
                    <p:nvGrpSpPr>
                      <p:cNvPr id="118" name="グループ化 117"/>
                      <p:cNvGrpSpPr/>
                      <p:nvPr/>
                    </p:nvGrpSpPr>
                    <p:grpSpPr>
                      <a:xfrm>
                        <a:off x="4026240" y="2181885"/>
                        <a:ext cx="1840298" cy="1851525"/>
                        <a:chOff x="4559398" y="2246882"/>
                        <a:chExt cx="1840298" cy="1851525"/>
                      </a:xfrm>
                    </p:grpSpPr>
                    <p:sp>
                      <p:nvSpPr>
                        <p:cNvPr id="120" name="正方形/長方形 119"/>
                        <p:cNvSpPr/>
                        <p:nvPr/>
                      </p:nvSpPr>
                      <p:spPr>
                        <a:xfrm>
                          <a:off x="4559398" y="2246882"/>
                          <a:ext cx="1840298" cy="1851525"/>
                        </a:xfrm>
                        <a:prstGeom prst="rect">
                          <a:avLst/>
                        </a:prstGeom>
                        <a:noFill/>
                        <a:ln w="34925" cmpd="dbl">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21" name="グループ化 120"/>
                        <p:cNvGrpSpPr/>
                        <p:nvPr/>
                      </p:nvGrpSpPr>
                      <p:grpSpPr>
                        <a:xfrm>
                          <a:off x="4837097" y="2684406"/>
                          <a:ext cx="1214769" cy="1318951"/>
                          <a:chOff x="4837097" y="2684406"/>
                          <a:chExt cx="1214769" cy="1318951"/>
                        </a:xfrm>
                      </p:grpSpPr>
                      <p:sp>
                        <p:nvSpPr>
                          <p:cNvPr id="122" name="正方形/長方形 121"/>
                          <p:cNvSpPr/>
                          <p:nvPr/>
                        </p:nvSpPr>
                        <p:spPr>
                          <a:xfrm>
                            <a:off x="4837097" y="2684406"/>
                            <a:ext cx="1214769" cy="839290"/>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23" name="図 1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054815">
                            <a:off x="5668481" y="2709844"/>
                            <a:ext cx="352425" cy="381000"/>
                          </a:xfrm>
                          <a:prstGeom prst="rect">
                            <a:avLst/>
                          </a:prstGeom>
                        </p:spPr>
                      </p:pic>
                      <p:pic>
                        <p:nvPicPr>
                          <p:cNvPr id="124" name="図 1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046092">
                            <a:off x="5295317" y="2708582"/>
                            <a:ext cx="350520" cy="381000"/>
                          </a:xfrm>
                          <a:prstGeom prst="rect">
                            <a:avLst/>
                          </a:prstGeom>
                        </p:spPr>
                      </p:pic>
                      <p:pic>
                        <p:nvPicPr>
                          <p:cNvPr id="125" name="図 1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1064147">
                            <a:off x="4930581" y="2707833"/>
                            <a:ext cx="350520" cy="381000"/>
                          </a:xfrm>
                          <a:prstGeom prst="rect">
                            <a:avLst/>
                          </a:prstGeom>
                        </p:spPr>
                      </p:pic>
                      <p:pic>
                        <p:nvPicPr>
                          <p:cNvPr id="126" name="図 1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054815">
                            <a:off x="5283681" y="3087744"/>
                            <a:ext cx="352425" cy="381000"/>
                          </a:xfrm>
                          <a:prstGeom prst="rect">
                            <a:avLst/>
                          </a:prstGeom>
                        </p:spPr>
                      </p:pic>
                      <p:pic>
                        <p:nvPicPr>
                          <p:cNvPr id="127" name="図 1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046092">
                            <a:off x="5642617" y="3081712"/>
                            <a:ext cx="370422" cy="402634"/>
                          </a:xfrm>
                          <a:prstGeom prst="rect">
                            <a:avLst/>
                          </a:prstGeom>
                        </p:spPr>
                      </p:pic>
                      <p:pic>
                        <p:nvPicPr>
                          <p:cNvPr id="128" name="図 1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054815">
                            <a:off x="4920029" y="3084612"/>
                            <a:ext cx="352425" cy="381000"/>
                          </a:xfrm>
                          <a:prstGeom prst="rect">
                            <a:avLst/>
                          </a:prstGeom>
                        </p:spPr>
                      </p:pic>
                      <p:pic>
                        <p:nvPicPr>
                          <p:cNvPr id="129" name="図 12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0800000">
                            <a:off x="5223146" y="3669741"/>
                            <a:ext cx="205740" cy="205740"/>
                          </a:xfrm>
                          <a:prstGeom prst="rect">
                            <a:avLst/>
                          </a:prstGeom>
                        </p:spPr>
                      </p:pic>
                      <p:pic>
                        <p:nvPicPr>
                          <p:cNvPr id="130" name="図 12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62772" y="3003231"/>
                            <a:ext cx="950119" cy="1000126"/>
                          </a:xfrm>
                          <a:prstGeom prst="rect">
                            <a:avLst/>
                          </a:prstGeom>
                        </p:spPr>
                      </p:pic>
                    </p:grpSp>
                  </p:grpSp>
                  <p:sp>
                    <p:nvSpPr>
                      <p:cNvPr id="119" name="テキスト ボックス 118"/>
                      <p:cNvSpPr txBox="1"/>
                      <p:nvPr/>
                    </p:nvSpPr>
                    <p:spPr>
                      <a:xfrm>
                        <a:off x="4072261" y="2249420"/>
                        <a:ext cx="1794275" cy="376898"/>
                      </a:xfrm>
                      <a:prstGeom prst="rect">
                        <a:avLst/>
                      </a:prstGeom>
                      <a:noFill/>
                      <a:ln>
                        <a:noFill/>
                      </a:ln>
                    </p:spPr>
                    <p:txBody>
                      <a:bodyPr wrap="square" rtlCol="0" anchor="ctr" anchorCtr="0">
                        <a:spAutoFit/>
                      </a:bodyPr>
                      <a:lstStyle/>
                      <a:p>
                        <a:pPr algn="ctr"/>
                        <a:r>
                          <a:rPr kumimoji="1" lang="ja-JP" altLang="en-US" sz="1100" dirty="0">
                            <a:latin typeface="+mn-ea"/>
                          </a:rPr>
                          <a:t>介護人材バンク</a:t>
                        </a:r>
                      </a:p>
                    </p:txBody>
                  </p:sp>
                </p:grpSp>
                <p:sp>
                  <p:nvSpPr>
                    <p:cNvPr id="109" name="正方形/長方形 108"/>
                    <p:cNvSpPr/>
                    <p:nvPr/>
                  </p:nvSpPr>
                  <p:spPr>
                    <a:xfrm>
                      <a:off x="2506252" y="3830827"/>
                      <a:ext cx="616945" cy="328736"/>
                    </a:xfrm>
                    <a:prstGeom prst="rect">
                      <a:avLst/>
                    </a:prstGeom>
                    <a:noFill/>
                    <a:ln w="952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0" name="テキスト ボックス 109"/>
                    <p:cNvSpPr txBox="1"/>
                    <p:nvPr/>
                  </p:nvSpPr>
                  <p:spPr>
                    <a:xfrm>
                      <a:off x="3939896" y="2058318"/>
                      <a:ext cx="1555191" cy="358053"/>
                    </a:xfrm>
                    <a:prstGeom prst="rect">
                      <a:avLst/>
                    </a:prstGeom>
                    <a:noFill/>
                    <a:ln>
                      <a:noFill/>
                    </a:ln>
                  </p:spPr>
                  <p:txBody>
                    <a:bodyPr wrap="square" rtlCol="0" anchor="ctr" anchorCtr="0">
                      <a:spAutoFit/>
                    </a:bodyPr>
                    <a:lstStyle/>
                    <a:p>
                      <a:pPr algn="ctr"/>
                      <a:r>
                        <a:rPr kumimoji="1" lang="ja-JP" altLang="en-US" sz="1100" dirty="0">
                          <a:latin typeface="+mn-ea"/>
                        </a:rPr>
                        <a:t>マッチング</a:t>
                      </a:r>
                    </a:p>
                  </p:txBody>
                </p:sp>
                <p:sp>
                  <p:nvSpPr>
                    <p:cNvPr id="111" name="正方形/長方形 110"/>
                    <p:cNvSpPr/>
                    <p:nvPr/>
                  </p:nvSpPr>
                  <p:spPr>
                    <a:xfrm>
                      <a:off x="4160964" y="2069586"/>
                      <a:ext cx="1133243" cy="328736"/>
                    </a:xfrm>
                    <a:prstGeom prst="rect">
                      <a:avLst/>
                    </a:prstGeom>
                    <a:noFill/>
                    <a:ln w="95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5" name="テキスト ボックス 114"/>
                    <p:cNvSpPr txBox="1"/>
                    <p:nvPr/>
                  </p:nvSpPr>
                  <p:spPr>
                    <a:xfrm>
                      <a:off x="3887677" y="4387086"/>
                      <a:ext cx="1760496" cy="358053"/>
                    </a:xfrm>
                    <a:prstGeom prst="rect">
                      <a:avLst/>
                    </a:prstGeom>
                    <a:noFill/>
                    <a:ln>
                      <a:noFill/>
                    </a:ln>
                  </p:spPr>
                  <p:txBody>
                    <a:bodyPr wrap="square" rtlCol="0" anchor="ctr" anchorCtr="0">
                      <a:spAutoFit/>
                    </a:bodyPr>
                    <a:lstStyle/>
                    <a:p>
                      <a:pPr algn="ctr"/>
                      <a:r>
                        <a:rPr kumimoji="1" lang="ja-JP" altLang="en-US" sz="1100" dirty="0">
                          <a:latin typeface="+mn-ea"/>
                        </a:rPr>
                        <a:t>市町村（委託）</a:t>
                      </a:r>
                    </a:p>
                  </p:txBody>
                </p:sp>
              </p:grpSp>
              <p:cxnSp>
                <p:nvCxnSpPr>
                  <p:cNvPr id="67" name="直線矢印コネクタ 66"/>
                  <p:cNvCxnSpPr>
                    <a:cxnSpLocks noChangeAspect="1"/>
                  </p:cNvCxnSpPr>
                  <p:nvPr/>
                </p:nvCxnSpPr>
                <p:spPr>
                  <a:xfrm rot="6120000">
                    <a:off x="5169931" y="3115638"/>
                    <a:ext cx="1139538" cy="936000"/>
                  </a:xfrm>
                  <a:prstGeom prst="straightConnector1">
                    <a:avLst/>
                  </a:prstGeom>
                  <a:ln w="88900">
                    <a:solidFill>
                      <a:schemeClr val="accent6">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grpSp>
            <p:sp>
              <p:nvSpPr>
                <p:cNvPr id="65" name="直角三角形 64"/>
                <p:cNvSpPr>
                  <a:spLocks noChangeAspect="1"/>
                </p:cNvSpPr>
                <p:nvPr/>
              </p:nvSpPr>
              <p:spPr>
                <a:xfrm rot="16200000">
                  <a:off x="3222562" y="5101995"/>
                  <a:ext cx="389372" cy="531480"/>
                </a:xfrm>
                <a:prstGeom prst="r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51" name="テキスト ボックス 150"/>
            <p:cNvSpPr txBox="1"/>
            <p:nvPr/>
          </p:nvSpPr>
          <p:spPr>
            <a:xfrm>
              <a:off x="7252600" y="6358387"/>
              <a:ext cx="801606" cy="261610"/>
            </a:xfrm>
            <a:prstGeom prst="rect">
              <a:avLst/>
            </a:prstGeom>
            <a:noFill/>
            <a:ln>
              <a:noFill/>
            </a:ln>
          </p:spPr>
          <p:txBody>
            <a:bodyPr wrap="square" rtlCol="0" anchor="ctr" anchorCtr="0">
              <a:spAutoFit/>
            </a:bodyPr>
            <a:lstStyle/>
            <a:p>
              <a:pPr algn="ctr"/>
              <a:r>
                <a:rPr kumimoji="1" lang="ja-JP" altLang="en-US" sz="1100" dirty="0">
                  <a:latin typeface="+mn-ea"/>
                </a:rPr>
                <a:t>千葉県</a:t>
              </a:r>
            </a:p>
          </p:txBody>
        </p:sp>
      </p:grpSp>
    </p:spTree>
    <p:extLst>
      <p:ext uri="{BB962C8B-B14F-4D97-AF65-F5344CB8AC3E}">
        <p14:creationId xmlns:p14="http://schemas.microsoft.com/office/powerpoint/2010/main" val="2965507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377261" y="832968"/>
            <a:ext cx="8358112" cy="912849"/>
          </a:xfrm>
          <a:prstGeom prst="rect">
            <a:avLst/>
          </a:prstGeom>
          <a:noFill/>
          <a:ln w="19050">
            <a:solidFill>
              <a:schemeClr val="accent5">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8" name="直線コネクタ 7"/>
          <p:cNvCxnSpPr/>
          <p:nvPr/>
        </p:nvCxnSpPr>
        <p:spPr>
          <a:xfrm>
            <a:off x="245660" y="624303"/>
            <a:ext cx="8666328" cy="0"/>
          </a:xfrm>
          <a:prstGeom prst="line">
            <a:avLst/>
          </a:prstGeom>
          <a:ln w="444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45660" y="143974"/>
            <a:ext cx="8666328" cy="461665"/>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 </a:t>
            </a:r>
            <a:r>
              <a:rPr kumimoji="1" lang="ja-JP" altLang="en-US" sz="2000" dirty="0">
                <a:latin typeface="メイリオ" panose="020B0604030504040204" pitchFamily="50" charset="-128"/>
                <a:ea typeface="メイリオ" panose="020B0604030504040204" pitchFamily="50" charset="-128"/>
              </a:rPr>
              <a:t>６　介護人材キャリアアップ研修支援事業</a:t>
            </a:r>
            <a:r>
              <a:rPr kumimoji="1" lang="ja-JP" altLang="en-US" sz="1600" dirty="0">
                <a:latin typeface="メイリオ" panose="020B0604030504040204" pitchFamily="50" charset="-128"/>
                <a:ea typeface="メイリオ" panose="020B0604030504040204" pitchFamily="50" charset="-128"/>
              </a:rPr>
              <a:t>　</a:t>
            </a:r>
          </a:p>
        </p:txBody>
      </p:sp>
      <p:sp>
        <p:nvSpPr>
          <p:cNvPr id="26" name="正方形/長方形 25"/>
          <p:cNvSpPr/>
          <p:nvPr/>
        </p:nvSpPr>
        <p:spPr>
          <a:xfrm>
            <a:off x="504200" y="757436"/>
            <a:ext cx="8129088" cy="1047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ts val="3000"/>
              </a:lnSpc>
            </a:pPr>
            <a:r>
              <a:rPr lang="ja-JP" altLang="en-US" sz="1600" dirty="0">
                <a:solidFill>
                  <a:schemeClr val="tx1">
                    <a:lumMod val="95000"/>
                    <a:lumOff val="5000"/>
                  </a:schemeClr>
                </a:solidFill>
                <a:latin typeface="+mn-ea"/>
              </a:rPr>
              <a:t>　</a:t>
            </a:r>
            <a:r>
              <a:rPr lang="ja-JP" altLang="en-US" sz="1600" u="sng" dirty="0">
                <a:solidFill>
                  <a:schemeClr val="tx1">
                    <a:lumMod val="95000"/>
                    <a:lumOff val="5000"/>
                  </a:schemeClr>
                </a:solidFill>
                <a:latin typeface="+mn-ea"/>
              </a:rPr>
              <a:t>介護職員の知識・技術の向上やキャリアアップ、キャリアパスの構築等を図るための研修等を実施する市町村、事業者等を支援</a:t>
            </a:r>
            <a:r>
              <a:rPr lang="ja-JP" altLang="en-US" sz="1600" dirty="0">
                <a:solidFill>
                  <a:schemeClr val="tx1">
                    <a:lumMod val="95000"/>
                    <a:lumOff val="5000"/>
                  </a:schemeClr>
                </a:solidFill>
                <a:latin typeface="+mn-ea"/>
              </a:rPr>
              <a:t>する。</a:t>
            </a:r>
            <a:endParaRPr lang="en-US" altLang="ja-JP" sz="1600" dirty="0">
              <a:solidFill>
                <a:schemeClr val="tx1">
                  <a:lumMod val="95000"/>
                  <a:lumOff val="5000"/>
                </a:schemeClr>
              </a:solidFill>
              <a:latin typeface="+mn-ea"/>
            </a:endParaRPr>
          </a:p>
        </p:txBody>
      </p:sp>
      <p:grpSp>
        <p:nvGrpSpPr>
          <p:cNvPr id="46" name="グループ化 45"/>
          <p:cNvGrpSpPr/>
          <p:nvPr/>
        </p:nvGrpSpPr>
        <p:grpSpPr>
          <a:xfrm>
            <a:off x="250322" y="764930"/>
            <a:ext cx="8636844" cy="1134290"/>
            <a:chOff x="394015" y="-940637"/>
            <a:chExt cx="8636844" cy="1134290"/>
          </a:xfrm>
        </p:grpSpPr>
        <p:sp>
          <p:nvSpPr>
            <p:cNvPr id="49" name="正方形/長方形 48"/>
            <p:cNvSpPr>
              <a:spLocks noChangeAspect="1"/>
            </p:cNvSpPr>
            <p:nvPr/>
          </p:nvSpPr>
          <p:spPr>
            <a:xfrm>
              <a:off x="8776981" y="-60225"/>
              <a:ext cx="253878" cy="25387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a:spLocks noChangeAspect="1"/>
            </p:cNvSpPr>
            <p:nvPr/>
          </p:nvSpPr>
          <p:spPr>
            <a:xfrm>
              <a:off x="394015" y="-940637"/>
              <a:ext cx="253878" cy="25387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5" name="正方形/長方形 44"/>
          <p:cNvSpPr>
            <a:spLocks noChangeAspect="1"/>
          </p:cNvSpPr>
          <p:nvPr/>
        </p:nvSpPr>
        <p:spPr>
          <a:xfrm>
            <a:off x="2662518" y="2001776"/>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2848924" y="2024960"/>
            <a:ext cx="1078146" cy="307777"/>
          </a:xfrm>
          <a:prstGeom prst="rect">
            <a:avLst/>
          </a:prstGeom>
          <a:noFill/>
          <a:ln>
            <a:noFill/>
          </a:ln>
        </p:spPr>
        <p:txBody>
          <a:bodyPr wrap="square" rtlCol="0" anchor="ctr" anchorCtr="0">
            <a:spAutoFit/>
          </a:bodyPr>
          <a:lstStyle/>
          <a:p>
            <a:pPr algn="ctr"/>
            <a:r>
              <a:rPr kumimoji="1" lang="ja-JP" altLang="en-US" sz="1400" dirty="0">
                <a:latin typeface="+mn-ea"/>
              </a:rPr>
              <a:t>イメージ図</a:t>
            </a:r>
          </a:p>
        </p:txBody>
      </p:sp>
      <p:sp>
        <p:nvSpPr>
          <p:cNvPr id="48" name="正方形/長方形 47"/>
          <p:cNvSpPr>
            <a:spLocks noChangeAspect="1"/>
          </p:cNvSpPr>
          <p:nvPr/>
        </p:nvSpPr>
        <p:spPr>
          <a:xfrm>
            <a:off x="374093" y="2003667"/>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p:cNvSpPr txBox="1"/>
          <p:nvPr/>
        </p:nvSpPr>
        <p:spPr>
          <a:xfrm>
            <a:off x="560499" y="2026851"/>
            <a:ext cx="1078146" cy="307777"/>
          </a:xfrm>
          <a:prstGeom prst="rect">
            <a:avLst/>
          </a:prstGeom>
          <a:noFill/>
          <a:ln>
            <a:noFill/>
          </a:ln>
        </p:spPr>
        <p:txBody>
          <a:bodyPr wrap="square" rtlCol="0" anchor="ctr" anchorCtr="0">
            <a:spAutoFit/>
          </a:bodyPr>
          <a:lstStyle/>
          <a:p>
            <a:pPr algn="ctr"/>
            <a:r>
              <a:rPr kumimoji="1" lang="ja-JP" altLang="en-US" sz="1400" dirty="0">
                <a:latin typeface="+mn-ea"/>
              </a:rPr>
              <a:t>補助対象者</a:t>
            </a:r>
          </a:p>
        </p:txBody>
      </p:sp>
      <p:sp>
        <p:nvSpPr>
          <p:cNvPr id="81" name="正方形/長方形 80"/>
          <p:cNvSpPr/>
          <p:nvPr/>
        </p:nvSpPr>
        <p:spPr>
          <a:xfrm>
            <a:off x="377261" y="2321427"/>
            <a:ext cx="2028430" cy="583443"/>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82" name="テキスト ボックス 81"/>
          <p:cNvSpPr txBox="1"/>
          <p:nvPr/>
        </p:nvSpPr>
        <p:spPr>
          <a:xfrm>
            <a:off x="374093" y="2466679"/>
            <a:ext cx="2031598" cy="292388"/>
          </a:xfrm>
          <a:prstGeom prst="rect">
            <a:avLst/>
          </a:prstGeom>
          <a:noFill/>
          <a:ln>
            <a:noFill/>
          </a:ln>
        </p:spPr>
        <p:txBody>
          <a:bodyPr wrap="square" rtlCol="0" anchor="ctr" anchorCtr="0">
            <a:spAutoFit/>
          </a:bodyPr>
          <a:lstStyle/>
          <a:p>
            <a:r>
              <a:rPr kumimoji="1" lang="ja-JP" altLang="en-US" sz="1300" dirty="0">
                <a:latin typeface="+mn-ea"/>
              </a:rPr>
              <a:t>　市町村・事業者等</a:t>
            </a:r>
          </a:p>
        </p:txBody>
      </p:sp>
      <p:sp>
        <p:nvSpPr>
          <p:cNvPr id="83" name="正方形/長方形 82"/>
          <p:cNvSpPr>
            <a:spLocks noChangeAspect="1"/>
          </p:cNvSpPr>
          <p:nvPr/>
        </p:nvSpPr>
        <p:spPr>
          <a:xfrm>
            <a:off x="347785" y="3149988"/>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テキスト ボックス 83"/>
          <p:cNvSpPr txBox="1"/>
          <p:nvPr/>
        </p:nvSpPr>
        <p:spPr>
          <a:xfrm>
            <a:off x="534191" y="3173172"/>
            <a:ext cx="1078146" cy="307777"/>
          </a:xfrm>
          <a:prstGeom prst="rect">
            <a:avLst/>
          </a:prstGeom>
          <a:noFill/>
          <a:ln>
            <a:noFill/>
          </a:ln>
        </p:spPr>
        <p:txBody>
          <a:bodyPr wrap="square" rtlCol="0" anchor="ctr" anchorCtr="0">
            <a:spAutoFit/>
          </a:bodyPr>
          <a:lstStyle/>
          <a:p>
            <a:pPr algn="ctr"/>
            <a:r>
              <a:rPr kumimoji="1" lang="ja-JP" altLang="en-US" sz="1400" dirty="0">
                <a:latin typeface="+mn-ea"/>
              </a:rPr>
              <a:t>基準額</a:t>
            </a:r>
          </a:p>
        </p:txBody>
      </p:sp>
      <p:sp>
        <p:nvSpPr>
          <p:cNvPr id="91" name="正方形/長方形 90"/>
          <p:cNvSpPr/>
          <p:nvPr/>
        </p:nvSpPr>
        <p:spPr>
          <a:xfrm>
            <a:off x="349150" y="3467502"/>
            <a:ext cx="2028430" cy="583443"/>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92" name="テキスト ボックス 91"/>
          <p:cNvSpPr txBox="1"/>
          <p:nvPr/>
        </p:nvSpPr>
        <p:spPr>
          <a:xfrm>
            <a:off x="345982" y="3626201"/>
            <a:ext cx="2031598" cy="292388"/>
          </a:xfrm>
          <a:prstGeom prst="rect">
            <a:avLst/>
          </a:prstGeom>
          <a:noFill/>
          <a:ln>
            <a:noFill/>
          </a:ln>
        </p:spPr>
        <p:txBody>
          <a:bodyPr wrap="square" rtlCol="0" anchor="ctr" anchorCtr="0">
            <a:spAutoFit/>
          </a:bodyPr>
          <a:lstStyle/>
          <a:p>
            <a:r>
              <a:rPr kumimoji="1" lang="ja-JP" altLang="en-US" sz="1300" dirty="0">
                <a:latin typeface="+mn-ea"/>
              </a:rPr>
              <a:t>　</a:t>
            </a:r>
            <a:r>
              <a:rPr kumimoji="1" lang="en-US" altLang="ja-JP" sz="1300" dirty="0">
                <a:latin typeface="+mn-ea"/>
              </a:rPr>
              <a:t>1,000</a:t>
            </a:r>
            <a:r>
              <a:rPr kumimoji="1" lang="ja-JP" altLang="en-US" sz="1300" dirty="0">
                <a:latin typeface="+mn-ea"/>
              </a:rPr>
              <a:t>千円</a:t>
            </a:r>
          </a:p>
        </p:txBody>
      </p:sp>
      <p:sp>
        <p:nvSpPr>
          <p:cNvPr id="93" name="正方形/長方形 92"/>
          <p:cNvSpPr>
            <a:spLocks noChangeAspect="1"/>
          </p:cNvSpPr>
          <p:nvPr/>
        </p:nvSpPr>
        <p:spPr>
          <a:xfrm>
            <a:off x="347785" y="4309510"/>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テキスト ボックス 93"/>
          <p:cNvSpPr txBox="1"/>
          <p:nvPr/>
        </p:nvSpPr>
        <p:spPr>
          <a:xfrm>
            <a:off x="534191" y="4332694"/>
            <a:ext cx="1078146" cy="307777"/>
          </a:xfrm>
          <a:prstGeom prst="rect">
            <a:avLst/>
          </a:prstGeom>
          <a:noFill/>
          <a:ln>
            <a:noFill/>
          </a:ln>
        </p:spPr>
        <p:txBody>
          <a:bodyPr wrap="square" rtlCol="0" anchor="ctr" anchorCtr="0">
            <a:spAutoFit/>
          </a:bodyPr>
          <a:lstStyle/>
          <a:p>
            <a:pPr algn="ctr"/>
            <a:r>
              <a:rPr kumimoji="1" lang="ja-JP" altLang="en-US" sz="1400" dirty="0">
                <a:latin typeface="+mn-ea"/>
              </a:rPr>
              <a:t>補助率</a:t>
            </a:r>
          </a:p>
        </p:txBody>
      </p:sp>
      <p:sp>
        <p:nvSpPr>
          <p:cNvPr id="95" name="正方形/長方形 94"/>
          <p:cNvSpPr/>
          <p:nvPr/>
        </p:nvSpPr>
        <p:spPr>
          <a:xfrm>
            <a:off x="349150" y="4627024"/>
            <a:ext cx="2028430" cy="583443"/>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96" name="テキスト ボックス 95"/>
          <p:cNvSpPr txBox="1"/>
          <p:nvPr/>
        </p:nvSpPr>
        <p:spPr>
          <a:xfrm>
            <a:off x="345982" y="4664234"/>
            <a:ext cx="2031598" cy="543290"/>
          </a:xfrm>
          <a:prstGeom prst="rect">
            <a:avLst/>
          </a:prstGeom>
          <a:noFill/>
          <a:ln>
            <a:noFill/>
          </a:ln>
        </p:spPr>
        <p:txBody>
          <a:bodyPr wrap="square" rtlCol="0" anchor="ctr" anchorCtr="0">
            <a:spAutoFit/>
          </a:bodyPr>
          <a:lstStyle/>
          <a:p>
            <a:pPr>
              <a:lnSpc>
                <a:spcPts val="1800"/>
              </a:lnSpc>
            </a:pPr>
            <a:r>
              <a:rPr kumimoji="1" lang="ja-JP" altLang="en-US" sz="1300" dirty="0">
                <a:latin typeface="+mn-ea"/>
              </a:rPr>
              <a:t>　市町村：</a:t>
            </a:r>
            <a:r>
              <a:rPr kumimoji="1" lang="en-US" altLang="ja-JP" sz="1300" dirty="0">
                <a:latin typeface="+mn-ea"/>
              </a:rPr>
              <a:t>3/4</a:t>
            </a:r>
            <a:r>
              <a:rPr kumimoji="1" lang="ja-JP" altLang="en-US" sz="1300" dirty="0">
                <a:latin typeface="+mn-ea"/>
              </a:rPr>
              <a:t>　</a:t>
            </a:r>
            <a:endParaRPr kumimoji="1" lang="en-US" altLang="ja-JP" sz="1300" dirty="0">
              <a:latin typeface="+mn-ea"/>
            </a:endParaRPr>
          </a:p>
          <a:p>
            <a:pPr>
              <a:lnSpc>
                <a:spcPts val="1800"/>
              </a:lnSpc>
            </a:pPr>
            <a:r>
              <a:rPr kumimoji="1" lang="ja-JP" altLang="en-US" sz="1300" dirty="0">
                <a:latin typeface="+mn-ea"/>
              </a:rPr>
              <a:t>　事業者等：</a:t>
            </a:r>
            <a:r>
              <a:rPr kumimoji="1" lang="en-US" altLang="ja-JP" sz="1300" dirty="0">
                <a:latin typeface="+mn-ea"/>
              </a:rPr>
              <a:t>10/10</a:t>
            </a:r>
            <a:endParaRPr kumimoji="1" lang="ja-JP" altLang="en-US" sz="1300" dirty="0">
              <a:latin typeface="+mn-ea"/>
            </a:endParaRPr>
          </a:p>
        </p:txBody>
      </p:sp>
      <p:sp>
        <p:nvSpPr>
          <p:cNvPr id="97" name="正方形/長方形 96"/>
          <p:cNvSpPr>
            <a:spLocks noChangeAspect="1"/>
          </p:cNvSpPr>
          <p:nvPr/>
        </p:nvSpPr>
        <p:spPr>
          <a:xfrm>
            <a:off x="361961" y="5469032"/>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p:cNvSpPr txBox="1"/>
          <p:nvPr/>
        </p:nvSpPr>
        <p:spPr>
          <a:xfrm>
            <a:off x="548367" y="5492216"/>
            <a:ext cx="1078146" cy="307777"/>
          </a:xfrm>
          <a:prstGeom prst="rect">
            <a:avLst/>
          </a:prstGeom>
          <a:noFill/>
          <a:ln>
            <a:noFill/>
          </a:ln>
        </p:spPr>
        <p:txBody>
          <a:bodyPr wrap="square" rtlCol="0" anchor="ctr" anchorCtr="0">
            <a:spAutoFit/>
          </a:bodyPr>
          <a:lstStyle/>
          <a:p>
            <a:pPr algn="ctr"/>
            <a:r>
              <a:rPr kumimoji="1" lang="ja-JP" altLang="en-US" sz="1400" dirty="0">
                <a:latin typeface="+mn-ea"/>
              </a:rPr>
              <a:t>対象経費</a:t>
            </a:r>
          </a:p>
        </p:txBody>
      </p:sp>
      <p:sp>
        <p:nvSpPr>
          <p:cNvPr id="99" name="正方形/長方形 98"/>
          <p:cNvSpPr/>
          <p:nvPr/>
        </p:nvSpPr>
        <p:spPr>
          <a:xfrm>
            <a:off x="363326" y="5786546"/>
            <a:ext cx="2028430" cy="919297"/>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100" name="テキスト ボックス 99"/>
          <p:cNvSpPr txBox="1"/>
          <p:nvPr/>
        </p:nvSpPr>
        <p:spPr>
          <a:xfrm>
            <a:off x="360158" y="5861102"/>
            <a:ext cx="2031598" cy="784830"/>
          </a:xfrm>
          <a:prstGeom prst="rect">
            <a:avLst/>
          </a:prstGeom>
          <a:noFill/>
          <a:ln>
            <a:noFill/>
          </a:ln>
        </p:spPr>
        <p:txBody>
          <a:bodyPr wrap="square" rtlCol="0" anchor="ctr" anchorCtr="0">
            <a:spAutoFit/>
          </a:bodyPr>
          <a:lstStyle/>
          <a:p>
            <a:pPr>
              <a:lnSpc>
                <a:spcPts val="1800"/>
              </a:lnSpc>
            </a:pPr>
            <a:r>
              <a:rPr kumimoji="1" lang="ja-JP" altLang="en-US" sz="1300" dirty="0">
                <a:latin typeface="+mn-ea"/>
              </a:rPr>
              <a:t>・会場使用料</a:t>
            </a:r>
            <a:endParaRPr kumimoji="1" lang="en-US" altLang="ja-JP" sz="1300" dirty="0">
              <a:latin typeface="+mn-ea"/>
            </a:endParaRPr>
          </a:p>
          <a:p>
            <a:pPr>
              <a:lnSpc>
                <a:spcPts val="1800"/>
              </a:lnSpc>
            </a:pPr>
            <a:r>
              <a:rPr kumimoji="1" lang="ja-JP" altLang="en-US" sz="1300" dirty="0">
                <a:latin typeface="+mn-ea"/>
              </a:rPr>
              <a:t>・講師への報償費</a:t>
            </a:r>
            <a:endParaRPr kumimoji="1" lang="en-US" altLang="ja-JP" sz="1300" dirty="0">
              <a:latin typeface="+mn-ea"/>
            </a:endParaRPr>
          </a:p>
          <a:p>
            <a:pPr>
              <a:lnSpc>
                <a:spcPts val="1800"/>
              </a:lnSpc>
            </a:pPr>
            <a:r>
              <a:rPr kumimoji="1" lang="ja-JP" altLang="en-US" sz="1300" dirty="0">
                <a:latin typeface="+mn-ea"/>
              </a:rPr>
              <a:t>・旅費　等</a:t>
            </a:r>
          </a:p>
        </p:txBody>
      </p:sp>
      <p:grpSp>
        <p:nvGrpSpPr>
          <p:cNvPr id="3" name="グループ化 2"/>
          <p:cNvGrpSpPr/>
          <p:nvPr/>
        </p:nvGrpSpPr>
        <p:grpSpPr>
          <a:xfrm>
            <a:off x="2662518" y="2329027"/>
            <a:ext cx="6059036" cy="4376816"/>
            <a:chOff x="2662518" y="2329027"/>
            <a:chExt cx="6059036" cy="4376816"/>
          </a:xfrm>
        </p:grpSpPr>
        <p:grpSp>
          <p:nvGrpSpPr>
            <p:cNvPr id="30" name="グループ化 29"/>
            <p:cNvGrpSpPr>
              <a:grpSpLocks noChangeAspect="1"/>
            </p:cNvGrpSpPr>
            <p:nvPr/>
          </p:nvGrpSpPr>
          <p:grpSpPr>
            <a:xfrm>
              <a:off x="2662518" y="2329027"/>
              <a:ext cx="6059036" cy="4376816"/>
              <a:chOff x="394516" y="822604"/>
              <a:chExt cx="8655766" cy="6252586"/>
            </a:xfrm>
          </p:grpSpPr>
          <p:sp>
            <p:nvSpPr>
              <p:cNvPr id="31" name="直角三角形 30"/>
              <p:cNvSpPr>
                <a:spLocks noChangeAspect="1"/>
              </p:cNvSpPr>
              <p:nvPr/>
            </p:nvSpPr>
            <p:spPr>
              <a:xfrm flipV="1">
                <a:off x="3029921" y="4477826"/>
                <a:ext cx="435157" cy="435158"/>
              </a:xfrm>
              <a:prstGeom prst="rtTriangle">
                <a:avLst/>
              </a:prstGeom>
              <a:solidFill>
                <a:srgbClr val="D0D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8" name="グループ化 37"/>
              <p:cNvGrpSpPr/>
              <p:nvPr/>
            </p:nvGrpSpPr>
            <p:grpSpPr>
              <a:xfrm>
                <a:off x="394516" y="822604"/>
                <a:ext cx="8655766" cy="6252586"/>
                <a:chOff x="394516" y="822604"/>
                <a:chExt cx="8655766" cy="6252586"/>
              </a:xfrm>
            </p:grpSpPr>
            <p:pic>
              <p:nvPicPr>
                <p:cNvPr id="52" name="図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3252" y="5078081"/>
                  <a:ext cx="1512059" cy="1491809"/>
                </a:xfrm>
                <a:prstGeom prst="rect">
                  <a:avLst/>
                </a:prstGeom>
              </p:spPr>
            </p:pic>
            <p:sp>
              <p:nvSpPr>
                <p:cNvPr id="53" name="正方形/長方形 52"/>
                <p:cNvSpPr/>
                <p:nvPr/>
              </p:nvSpPr>
              <p:spPr>
                <a:xfrm>
                  <a:off x="394516" y="822604"/>
                  <a:ext cx="8655766" cy="6252586"/>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5" name="グループ化 74"/>
                <p:cNvGrpSpPr>
                  <a:grpSpLocks noChangeAspect="1"/>
                </p:cNvGrpSpPr>
                <p:nvPr/>
              </p:nvGrpSpPr>
              <p:grpSpPr>
                <a:xfrm>
                  <a:off x="3637963" y="4997763"/>
                  <a:ext cx="1572476" cy="1578953"/>
                  <a:chOff x="2255364" y="4998311"/>
                  <a:chExt cx="1333493" cy="1338990"/>
                </a:xfrm>
              </p:grpSpPr>
              <p:pic>
                <p:nvPicPr>
                  <p:cNvPr id="77" name="図 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5364" y="5003810"/>
                    <a:ext cx="1333493" cy="1333491"/>
                  </a:xfrm>
                  <a:prstGeom prst="rect">
                    <a:avLst/>
                  </a:prstGeom>
                </p:spPr>
              </p:pic>
              <p:sp>
                <p:nvSpPr>
                  <p:cNvPr id="78" name="正方形/長方形 77"/>
                  <p:cNvSpPr/>
                  <p:nvPr/>
                </p:nvSpPr>
                <p:spPr>
                  <a:xfrm>
                    <a:off x="2263639" y="4998311"/>
                    <a:ext cx="1240784" cy="32873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55" name="直線矢印コネクタ 54"/>
                <p:cNvCxnSpPr>
                  <a:cxnSpLocks noChangeAspect="1"/>
                </p:cNvCxnSpPr>
                <p:nvPr/>
              </p:nvCxnSpPr>
              <p:spPr>
                <a:xfrm rot="12960000" flipV="1">
                  <a:off x="5516280" y="5746852"/>
                  <a:ext cx="1040551" cy="752322"/>
                </a:xfrm>
                <a:prstGeom prst="straightConnector1">
                  <a:avLst/>
                </a:prstGeom>
                <a:ln w="88900">
                  <a:solidFill>
                    <a:schemeClr val="accent2">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a:cxnSpLocks noChangeAspect="1"/>
                </p:cNvCxnSpPr>
                <p:nvPr/>
              </p:nvCxnSpPr>
              <p:spPr>
                <a:xfrm rot="2160000" flipV="1">
                  <a:off x="5549008" y="5309215"/>
                  <a:ext cx="1040551" cy="752322"/>
                </a:xfrm>
                <a:prstGeom prst="straightConnector1">
                  <a:avLst/>
                </a:prstGeom>
                <a:ln w="88900">
                  <a:solidFill>
                    <a:schemeClr val="accent5">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5405973" y="5219161"/>
                  <a:ext cx="1290660" cy="372885"/>
                </a:xfrm>
                <a:prstGeom prst="rect">
                  <a:avLst/>
                </a:prstGeom>
                <a:noFill/>
              </p:spPr>
              <p:txBody>
                <a:bodyPr wrap="square" rtlCol="0">
                  <a:spAutoFit/>
                </a:bodyPr>
                <a:lstStyle/>
                <a:p>
                  <a:pPr algn="ctr"/>
                  <a:r>
                    <a:rPr lang="ja-JP" altLang="en-US" sz="1100" dirty="0"/>
                    <a:t>申請</a:t>
                  </a:r>
                  <a:endParaRPr kumimoji="1" lang="ja-JP" altLang="en-US" sz="1100" dirty="0"/>
                </a:p>
              </p:txBody>
            </p:sp>
            <p:sp>
              <p:nvSpPr>
                <p:cNvPr id="58" name="テキスト ボックス 57"/>
                <p:cNvSpPr txBox="1"/>
                <p:nvPr/>
              </p:nvSpPr>
              <p:spPr>
                <a:xfrm>
                  <a:off x="5376480" y="6228170"/>
                  <a:ext cx="1402849" cy="373728"/>
                </a:xfrm>
                <a:prstGeom prst="rect">
                  <a:avLst/>
                </a:prstGeom>
                <a:noFill/>
              </p:spPr>
              <p:txBody>
                <a:bodyPr wrap="square" rtlCol="0">
                  <a:spAutoFit/>
                </a:bodyPr>
                <a:lstStyle/>
                <a:p>
                  <a:pPr algn="ctr"/>
                  <a:r>
                    <a:rPr kumimoji="1" lang="ja-JP" altLang="en-US" sz="1100" dirty="0"/>
                    <a:t>交付</a:t>
                  </a:r>
                </a:p>
              </p:txBody>
            </p:sp>
            <p:sp>
              <p:nvSpPr>
                <p:cNvPr id="59" name="正方形/長方形 58"/>
                <p:cNvSpPr/>
                <p:nvPr/>
              </p:nvSpPr>
              <p:spPr>
                <a:xfrm>
                  <a:off x="682667" y="1124879"/>
                  <a:ext cx="8139157" cy="3344931"/>
                </a:xfrm>
                <a:prstGeom prst="rect">
                  <a:avLst/>
                </a:prstGeom>
                <a:noFill/>
                <a:ln w="15875">
                  <a:solidFill>
                    <a:srgbClr val="D0DB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0" name="グループ化 59"/>
                <p:cNvGrpSpPr>
                  <a:grpSpLocks noChangeAspect="1"/>
                </p:cNvGrpSpPr>
                <p:nvPr/>
              </p:nvGrpSpPr>
              <p:grpSpPr>
                <a:xfrm>
                  <a:off x="1603804" y="5176781"/>
                  <a:ext cx="1692218" cy="1445720"/>
                  <a:chOff x="1526264" y="5056194"/>
                  <a:chExt cx="1956655" cy="1671637"/>
                </a:xfrm>
              </p:grpSpPr>
              <p:pic>
                <p:nvPicPr>
                  <p:cNvPr id="73" name="図 7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6264" y="5056194"/>
                    <a:ext cx="1905000" cy="1671637"/>
                  </a:xfrm>
                  <a:prstGeom prst="rect">
                    <a:avLst/>
                  </a:prstGeom>
                </p:spPr>
              </p:pic>
              <p:sp>
                <p:nvSpPr>
                  <p:cNvPr id="74" name="正方形/長方形 73"/>
                  <p:cNvSpPr/>
                  <p:nvPr/>
                </p:nvSpPr>
                <p:spPr>
                  <a:xfrm>
                    <a:off x="2875342" y="5083746"/>
                    <a:ext cx="607577" cy="156166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62" name="テキスト ボックス 61"/>
                <p:cNvSpPr txBox="1"/>
                <p:nvPr/>
              </p:nvSpPr>
              <p:spPr>
                <a:xfrm>
                  <a:off x="2776622" y="6102438"/>
                  <a:ext cx="947080" cy="439681"/>
                </a:xfrm>
                <a:prstGeom prst="rect">
                  <a:avLst/>
                </a:prstGeom>
                <a:noFill/>
                <a:ln>
                  <a:noFill/>
                </a:ln>
              </p:spPr>
              <p:txBody>
                <a:bodyPr wrap="square" rtlCol="0" anchor="ctr" anchorCtr="0">
                  <a:spAutoFit/>
                </a:bodyPr>
                <a:lstStyle/>
                <a:p>
                  <a:pPr algn="ctr"/>
                  <a:r>
                    <a:rPr kumimoji="1" lang="en-US" altLang="ja-JP" sz="1400" dirty="0">
                      <a:latin typeface="+mn-ea"/>
                    </a:rPr>
                    <a:t>or</a:t>
                  </a:r>
                  <a:endParaRPr kumimoji="1" lang="ja-JP" altLang="en-US" sz="1400" dirty="0">
                    <a:latin typeface="+mn-ea"/>
                  </a:endParaRPr>
                </a:p>
              </p:txBody>
            </p:sp>
          </p:grpSp>
        </p:grpSp>
        <p:grpSp>
          <p:nvGrpSpPr>
            <p:cNvPr id="2" name="グループ化 1"/>
            <p:cNvGrpSpPr/>
            <p:nvPr/>
          </p:nvGrpSpPr>
          <p:grpSpPr>
            <a:xfrm>
              <a:off x="3401644" y="6341692"/>
              <a:ext cx="4544275" cy="263380"/>
              <a:chOff x="3401644" y="6341692"/>
              <a:chExt cx="4544275" cy="263380"/>
            </a:xfrm>
          </p:grpSpPr>
          <p:sp>
            <p:nvSpPr>
              <p:cNvPr id="104" name="テキスト ボックス 103"/>
              <p:cNvSpPr txBox="1"/>
              <p:nvPr/>
            </p:nvSpPr>
            <p:spPr>
              <a:xfrm>
                <a:off x="7144313" y="6343462"/>
                <a:ext cx="801606" cy="261610"/>
              </a:xfrm>
              <a:prstGeom prst="rect">
                <a:avLst/>
              </a:prstGeom>
              <a:noFill/>
              <a:ln>
                <a:noFill/>
              </a:ln>
            </p:spPr>
            <p:txBody>
              <a:bodyPr wrap="square" rtlCol="0" anchor="ctr" anchorCtr="0">
                <a:spAutoFit/>
              </a:bodyPr>
              <a:lstStyle/>
              <a:p>
                <a:pPr algn="ctr"/>
                <a:r>
                  <a:rPr kumimoji="1" lang="ja-JP" altLang="en-US" sz="1100" dirty="0">
                    <a:latin typeface="+mn-ea"/>
                  </a:rPr>
                  <a:t>千葉県</a:t>
                </a:r>
              </a:p>
            </p:txBody>
          </p:sp>
          <p:sp>
            <p:nvSpPr>
              <p:cNvPr id="105" name="テキスト ボックス 104"/>
              <p:cNvSpPr txBox="1"/>
              <p:nvPr/>
            </p:nvSpPr>
            <p:spPr>
              <a:xfrm>
                <a:off x="5085195" y="6342056"/>
                <a:ext cx="801606" cy="261610"/>
              </a:xfrm>
              <a:prstGeom prst="rect">
                <a:avLst/>
              </a:prstGeom>
              <a:noFill/>
              <a:ln>
                <a:noFill/>
              </a:ln>
            </p:spPr>
            <p:txBody>
              <a:bodyPr wrap="square" rtlCol="0" anchor="ctr" anchorCtr="0">
                <a:spAutoFit/>
              </a:bodyPr>
              <a:lstStyle/>
              <a:p>
                <a:pPr algn="ctr"/>
                <a:r>
                  <a:rPr kumimoji="1" lang="ja-JP" altLang="en-US" sz="1100" dirty="0">
                    <a:latin typeface="+mn-ea"/>
                  </a:rPr>
                  <a:t>市町村</a:t>
                </a:r>
              </a:p>
            </p:txBody>
          </p:sp>
          <p:sp>
            <p:nvSpPr>
              <p:cNvPr id="106" name="テキスト ボックス 105"/>
              <p:cNvSpPr txBox="1"/>
              <p:nvPr/>
            </p:nvSpPr>
            <p:spPr>
              <a:xfrm>
                <a:off x="3401644" y="6341692"/>
                <a:ext cx="1078146" cy="261610"/>
              </a:xfrm>
              <a:prstGeom prst="rect">
                <a:avLst/>
              </a:prstGeom>
              <a:noFill/>
              <a:ln>
                <a:noFill/>
              </a:ln>
            </p:spPr>
            <p:txBody>
              <a:bodyPr wrap="square" rtlCol="0" anchor="ctr" anchorCtr="0">
                <a:spAutoFit/>
              </a:bodyPr>
              <a:lstStyle/>
              <a:p>
                <a:pPr algn="ctr"/>
                <a:r>
                  <a:rPr kumimoji="1" lang="ja-JP" altLang="en-US" sz="1100" dirty="0">
                    <a:latin typeface="+mn-ea"/>
                  </a:rPr>
                  <a:t>事業者等</a:t>
                </a:r>
              </a:p>
            </p:txBody>
          </p:sp>
        </p:grpSp>
      </p:grpSp>
      <p:grpSp>
        <p:nvGrpSpPr>
          <p:cNvPr id="79" name="グループ化 78"/>
          <p:cNvGrpSpPr>
            <a:grpSpLocks noChangeAspect="1"/>
          </p:cNvGrpSpPr>
          <p:nvPr/>
        </p:nvGrpSpPr>
        <p:grpSpPr>
          <a:xfrm>
            <a:off x="3080807" y="2733536"/>
            <a:ext cx="5269222" cy="1967329"/>
            <a:chOff x="3412252" y="912620"/>
            <a:chExt cx="7472513" cy="2789939"/>
          </a:xfrm>
        </p:grpSpPr>
        <p:sp>
          <p:nvSpPr>
            <p:cNvPr id="109" name="正方形/長方形 108"/>
            <p:cNvSpPr>
              <a:spLocks noChangeAspect="1"/>
            </p:cNvSpPr>
            <p:nvPr/>
          </p:nvSpPr>
          <p:spPr>
            <a:xfrm>
              <a:off x="3412252" y="1796640"/>
              <a:ext cx="2083372" cy="1905919"/>
            </a:xfrm>
            <a:prstGeom prst="rect">
              <a:avLst/>
            </a:prstGeom>
            <a:solidFill>
              <a:srgbClr val="E5EBF7"/>
            </a:solidFill>
            <a:ln w="6350">
              <a:solidFill>
                <a:schemeClr val="accent5">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0" name="正方形/長方形 109"/>
            <p:cNvSpPr>
              <a:spLocks noChangeAspect="1"/>
            </p:cNvSpPr>
            <p:nvPr/>
          </p:nvSpPr>
          <p:spPr>
            <a:xfrm>
              <a:off x="8801393" y="912620"/>
              <a:ext cx="2083372" cy="1905924"/>
            </a:xfrm>
            <a:prstGeom prst="rect">
              <a:avLst/>
            </a:prstGeom>
            <a:solidFill>
              <a:srgbClr val="E5EBF7"/>
            </a:solidFill>
            <a:ln w="6350">
              <a:solidFill>
                <a:schemeClr val="accent5">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12" name="図 1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6149" y="1833827"/>
              <a:ext cx="1817098" cy="1772680"/>
            </a:xfrm>
            <a:prstGeom prst="rect">
              <a:avLst/>
            </a:prstGeom>
          </p:spPr>
        </p:pic>
        <p:sp>
          <p:nvSpPr>
            <p:cNvPr id="113" name="テキスト ボックス 112"/>
            <p:cNvSpPr txBox="1"/>
            <p:nvPr/>
          </p:nvSpPr>
          <p:spPr>
            <a:xfrm>
              <a:off x="3618471" y="2218226"/>
              <a:ext cx="1386686" cy="480115"/>
            </a:xfrm>
            <a:prstGeom prst="rect">
              <a:avLst/>
            </a:prstGeom>
            <a:noFill/>
            <a:ln>
              <a:noFill/>
            </a:ln>
          </p:spPr>
          <p:txBody>
            <a:bodyPr wrap="square" rtlCol="0" anchor="ctr" anchorCtr="0">
              <a:spAutoFit/>
            </a:bodyPr>
            <a:lstStyle/>
            <a:p>
              <a:pPr algn="ctr"/>
              <a:r>
                <a:rPr kumimoji="1" lang="ja-JP" altLang="en-US" sz="800" spc="-110" dirty="0">
                  <a:latin typeface="+mn-ea"/>
                </a:rPr>
                <a:t>キャリアアップ</a:t>
              </a:r>
              <a:endParaRPr kumimoji="1" lang="en-US" altLang="ja-JP" sz="800" spc="-110" dirty="0">
                <a:latin typeface="+mn-ea"/>
              </a:endParaRPr>
            </a:p>
            <a:p>
              <a:pPr algn="ctr"/>
              <a:r>
                <a:rPr kumimoji="1" lang="ja-JP" altLang="en-US" sz="800" dirty="0">
                  <a:latin typeface="+mn-ea"/>
                </a:rPr>
                <a:t>セミナー</a:t>
              </a:r>
              <a:endParaRPr kumimoji="1" lang="ja-JP" altLang="en-US" sz="900" dirty="0">
                <a:latin typeface="+mn-ea"/>
              </a:endParaRPr>
            </a:p>
          </p:txBody>
        </p:sp>
      </p:grpSp>
      <p:grpSp>
        <p:nvGrpSpPr>
          <p:cNvPr id="11" name="グループ化 10"/>
          <p:cNvGrpSpPr/>
          <p:nvPr/>
        </p:nvGrpSpPr>
        <p:grpSpPr>
          <a:xfrm>
            <a:off x="4754366" y="2846146"/>
            <a:ext cx="1844572" cy="1578399"/>
            <a:chOff x="4754366" y="2707000"/>
            <a:chExt cx="1844572" cy="1578399"/>
          </a:xfrm>
        </p:grpSpPr>
        <p:pic>
          <p:nvPicPr>
            <p:cNvPr id="130" name="図 1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4366" y="3354589"/>
              <a:ext cx="579120" cy="579120"/>
            </a:xfrm>
            <a:prstGeom prst="rect">
              <a:avLst/>
            </a:prstGeom>
          </p:spPr>
        </p:pic>
        <p:grpSp>
          <p:nvGrpSpPr>
            <p:cNvPr id="10" name="グループ化 9"/>
            <p:cNvGrpSpPr/>
            <p:nvPr/>
          </p:nvGrpSpPr>
          <p:grpSpPr>
            <a:xfrm>
              <a:off x="4846259" y="2707000"/>
              <a:ext cx="1752679" cy="1578399"/>
              <a:chOff x="4846259" y="2707000"/>
              <a:chExt cx="1752679" cy="1578399"/>
            </a:xfrm>
          </p:grpSpPr>
          <p:cxnSp>
            <p:nvCxnSpPr>
              <p:cNvPr id="122" name="直線矢印コネクタ 121"/>
              <p:cNvCxnSpPr>
                <a:cxnSpLocks noChangeAspect="1"/>
              </p:cNvCxnSpPr>
              <p:nvPr/>
            </p:nvCxnSpPr>
            <p:spPr>
              <a:xfrm rot="300000" flipV="1">
                <a:off x="4974569" y="2707000"/>
                <a:ext cx="1260000" cy="705513"/>
              </a:xfrm>
              <a:prstGeom prst="straightConnector1">
                <a:avLst/>
              </a:prstGeom>
              <a:ln w="57150">
                <a:gradFill>
                  <a:gsLst>
                    <a:gs pos="0">
                      <a:schemeClr val="accent6">
                        <a:lumMod val="20000"/>
                        <a:lumOff val="80000"/>
                      </a:schemeClr>
                    </a:gs>
                    <a:gs pos="74000">
                      <a:schemeClr val="accent6">
                        <a:lumMod val="40000"/>
                        <a:lumOff val="60000"/>
                      </a:schemeClr>
                    </a:gs>
                    <a:gs pos="83000">
                      <a:schemeClr val="accent6">
                        <a:lumMod val="60000"/>
                        <a:lumOff val="40000"/>
                      </a:schemeClr>
                    </a:gs>
                    <a:gs pos="100000">
                      <a:schemeClr val="accent6"/>
                    </a:gs>
                  </a:gsLst>
                  <a:lin ang="5400000" scaled="1"/>
                </a:gradFill>
                <a:tailEnd type="triangle" w="med" len="sm"/>
              </a:ln>
            </p:spPr>
            <p:style>
              <a:lnRef idx="1">
                <a:schemeClr val="accent1"/>
              </a:lnRef>
              <a:fillRef idx="0">
                <a:schemeClr val="accent1"/>
              </a:fillRef>
              <a:effectRef idx="0">
                <a:schemeClr val="accent1"/>
              </a:effectRef>
              <a:fontRef idx="minor">
                <a:schemeClr val="tx1"/>
              </a:fontRef>
            </p:style>
          </p:cxnSp>
          <p:grpSp>
            <p:nvGrpSpPr>
              <p:cNvPr id="7" name="グループ化 6"/>
              <p:cNvGrpSpPr/>
              <p:nvPr/>
            </p:nvGrpSpPr>
            <p:grpSpPr>
              <a:xfrm>
                <a:off x="4846259" y="3311233"/>
                <a:ext cx="1752679" cy="974166"/>
                <a:chOff x="4846259" y="3311233"/>
                <a:chExt cx="1752679" cy="974166"/>
              </a:xfrm>
            </p:grpSpPr>
            <p:pic>
              <p:nvPicPr>
                <p:cNvPr id="128" name="図 1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29050" y="3450271"/>
                  <a:ext cx="609600" cy="595122"/>
                </a:xfrm>
                <a:prstGeom prst="rect">
                  <a:avLst/>
                </a:prstGeom>
              </p:spPr>
            </p:pic>
            <p:sp>
              <p:nvSpPr>
                <p:cNvPr id="129" name="正方形/長方形 128"/>
                <p:cNvSpPr>
                  <a:spLocks noChangeAspect="1"/>
                </p:cNvSpPr>
                <p:nvPr/>
              </p:nvSpPr>
              <p:spPr>
                <a:xfrm>
                  <a:off x="5258847" y="3311233"/>
                  <a:ext cx="526742" cy="558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5"/>
                <p:cNvGrpSpPr/>
                <p:nvPr/>
              </p:nvGrpSpPr>
              <p:grpSpPr>
                <a:xfrm>
                  <a:off x="4846259" y="3453658"/>
                  <a:ext cx="1752679" cy="831741"/>
                  <a:chOff x="4829154" y="3408907"/>
                  <a:chExt cx="1752679" cy="831741"/>
                </a:xfrm>
              </p:grpSpPr>
              <p:sp>
                <p:nvSpPr>
                  <p:cNvPr id="124" name="直方体 123"/>
                  <p:cNvSpPr/>
                  <p:nvPr/>
                </p:nvSpPr>
                <p:spPr>
                  <a:xfrm rot="16200000">
                    <a:off x="4942554" y="3868048"/>
                    <a:ext cx="259200" cy="486000"/>
                  </a:xfrm>
                  <a:prstGeom prst="cub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直方体 124"/>
                  <p:cNvSpPr/>
                  <p:nvPr/>
                </p:nvSpPr>
                <p:spPr>
                  <a:xfrm rot="16200000">
                    <a:off x="5355335" y="3677202"/>
                    <a:ext cx="259200" cy="486000"/>
                  </a:xfrm>
                  <a:prstGeom prst="cub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直方体 125"/>
                  <p:cNvSpPr/>
                  <p:nvPr/>
                </p:nvSpPr>
                <p:spPr>
                  <a:xfrm rot="16200000">
                    <a:off x="5782284" y="3486355"/>
                    <a:ext cx="259200" cy="486000"/>
                  </a:xfrm>
                  <a:prstGeom prst="cub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直方体 126"/>
                  <p:cNvSpPr/>
                  <p:nvPr/>
                </p:nvSpPr>
                <p:spPr>
                  <a:xfrm rot="16200000">
                    <a:off x="6209233" y="3295507"/>
                    <a:ext cx="259200" cy="486000"/>
                  </a:xfrm>
                  <a:prstGeom prst="cub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1" name="正方形/長方形 130"/>
                <p:cNvSpPr>
                  <a:spLocks noChangeAspect="1"/>
                </p:cNvSpPr>
                <p:nvPr/>
              </p:nvSpPr>
              <p:spPr>
                <a:xfrm>
                  <a:off x="5210266" y="3461246"/>
                  <a:ext cx="106032" cy="171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pic>
        <p:nvPicPr>
          <p:cNvPr id="12" name="図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27132" y="2886946"/>
            <a:ext cx="1200150" cy="1048131"/>
          </a:xfrm>
          <a:prstGeom prst="rect">
            <a:avLst/>
          </a:prstGeom>
        </p:spPr>
      </p:pic>
      <p:sp>
        <p:nvSpPr>
          <p:cNvPr id="132" name="テキスト ボックス 131"/>
          <p:cNvSpPr txBox="1"/>
          <p:nvPr/>
        </p:nvSpPr>
        <p:spPr>
          <a:xfrm rot="20114997">
            <a:off x="4806315" y="2934657"/>
            <a:ext cx="1353961" cy="261610"/>
          </a:xfrm>
          <a:prstGeom prst="rect">
            <a:avLst/>
          </a:prstGeom>
          <a:noFill/>
        </p:spPr>
        <p:txBody>
          <a:bodyPr wrap="square" rtlCol="0">
            <a:spAutoFit/>
          </a:bodyPr>
          <a:lstStyle/>
          <a:p>
            <a:pPr algn="ctr"/>
            <a:r>
              <a:rPr kumimoji="1" lang="ja-JP" altLang="en-US" sz="1100" b="1" dirty="0">
                <a:solidFill>
                  <a:schemeClr val="accent6">
                    <a:lumMod val="75000"/>
                  </a:schemeClr>
                </a:solidFill>
              </a:rPr>
              <a:t>キャリアアップ！</a:t>
            </a:r>
          </a:p>
        </p:txBody>
      </p:sp>
      <p:sp>
        <p:nvSpPr>
          <p:cNvPr id="134" name="テキスト ボックス 133"/>
          <p:cNvSpPr txBox="1"/>
          <p:nvPr/>
        </p:nvSpPr>
        <p:spPr>
          <a:xfrm>
            <a:off x="3080807" y="3035606"/>
            <a:ext cx="1469084" cy="261610"/>
          </a:xfrm>
          <a:prstGeom prst="rect">
            <a:avLst/>
          </a:prstGeom>
          <a:noFill/>
        </p:spPr>
        <p:txBody>
          <a:bodyPr wrap="square" rtlCol="0">
            <a:spAutoFit/>
          </a:bodyPr>
          <a:lstStyle/>
          <a:p>
            <a:pPr algn="ctr"/>
            <a:r>
              <a:rPr lang="ja-JP" altLang="en-US" sz="1100" dirty="0"/>
              <a:t>会場集合型研修</a:t>
            </a:r>
            <a:endParaRPr kumimoji="1" lang="ja-JP" altLang="en-US" sz="1100" dirty="0"/>
          </a:p>
        </p:txBody>
      </p:sp>
      <p:sp>
        <p:nvSpPr>
          <p:cNvPr id="135" name="テキスト ボックス 134"/>
          <p:cNvSpPr txBox="1"/>
          <p:nvPr/>
        </p:nvSpPr>
        <p:spPr>
          <a:xfrm>
            <a:off x="6887559" y="4149617"/>
            <a:ext cx="1469084" cy="261610"/>
          </a:xfrm>
          <a:prstGeom prst="rect">
            <a:avLst/>
          </a:prstGeom>
          <a:noFill/>
        </p:spPr>
        <p:txBody>
          <a:bodyPr wrap="square" rtlCol="0">
            <a:spAutoFit/>
          </a:bodyPr>
          <a:lstStyle/>
          <a:p>
            <a:pPr algn="ctr"/>
            <a:r>
              <a:rPr kumimoji="1" lang="ja-JP" altLang="en-US" sz="1100" dirty="0"/>
              <a:t>オンライン研修</a:t>
            </a:r>
          </a:p>
        </p:txBody>
      </p:sp>
    </p:spTree>
    <p:extLst>
      <p:ext uri="{BB962C8B-B14F-4D97-AF65-F5344CB8AC3E}">
        <p14:creationId xmlns:p14="http://schemas.microsoft.com/office/powerpoint/2010/main" val="1978534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377261" y="832968"/>
            <a:ext cx="8358112" cy="912849"/>
          </a:xfrm>
          <a:prstGeom prst="rect">
            <a:avLst/>
          </a:prstGeom>
          <a:noFill/>
          <a:ln w="19050">
            <a:solidFill>
              <a:schemeClr val="accent5">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8" name="直線コネクタ 7"/>
          <p:cNvCxnSpPr/>
          <p:nvPr/>
        </p:nvCxnSpPr>
        <p:spPr>
          <a:xfrm>
            <a:off x="245660" y="624303"/>
            <a:ext cx="8666328" cy="0"/>
          </a:xfrm>
          <a:prstGeom prst="line">
            <a:avLst/>
          </a:prstGeom>
          <a:ln w="444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45660" y="143974"/>
            <a:ext cx="8666328" cy="461665"/>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 </a:t>
            </a:r>
            <a:r>
              <a:rPr kumimoji="1" lang="ja-JP" altLang="en-US" sz="2000" dirty="0">
                <a:latin typeface="メイリオ" panose="020B0604030504040204" pitchFamily="50" charset="-128"/>
                <a:ea typeface="メイリオ" panose="020B0604030504040204" pitchFamily="50" charset="-128"/>
              </a:rPr>
              <a:t>７　喀痰吸引等研修受講費用助成事業（キャリアアップ研修）</a:t>
            </a:r>
            <a:r>
              <a:rPr kumimoji="1" lang="ja-JP" altLang="en-US" sz="1600" dirty="0">
                <a:latin typeface="メイリオ" panose="020B0604030504040204" pitchFamily="50" charset="-128"/>
                <a:ea typeface="メイリオ" panose="020B0604030504040204" pitchFamily="50" charset="-128"/>
              </a:rPr>
              <a:t>　</a:t>
            </a:r>
          </a:p>
        </p:txBody>
      </p:sp>
      <p:sp>
        <p:nvSpPr>
          <p:cNvPr id="26" name="正方形/長方形 25"/>
          <p:cNvSpPr/>
          <p:nvPr/>
        </p:nvSpPr>
        <p:spPr>
          <a:xfrm>
            <a:off x="504200" y="850757"/>
            <a:ext cx="8129088" cy="8686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ts val="3000"/>
              </a:lnSpc>
            </a:pPr>
            <a:r>
              <a:rPr lang="ja-JP" altLang="en-US" sz="1600" dirty="0">
                <a:solidFill>
                  <a:schemeClr val="tx1">
                    <a:lumMod val="95000"/>
                    <a:lumOff val="5000"/>
                  </a:schemeClr>
                </a:solidFill>
                <a:latin typeface="+mn-ea"/>
              </a:rPr>
              <a:t>　</a:t>
            </a:r>
            <a:r>
              <a:rPr lang="ja-JP" altLang="en-US" sz="1600" u="sng" dirty="0">
                <a:solidFill>
                  <a:schemeClr val="tx1">
                    <a:lumMod val="95000"/>
                    <a:lumOff val="5000"/>
                  </a:schemeClr>
                </a:solidFill>
                <a:latin typeface="+mn-ea"/>
              </a:rPr>
              <a:t>喀痰吸引等研修（</a:t>
            </a:r>
            <a:r>
              <a:rPr lang="en-US" altLang="ja-JP" sz="1600" u="sng" dirty="0">
                <a:solidFill>
                  <a:schemeClr val="tx1">
                    <a:lumMod val="95000"/>
                    <a:lumOff val="5000"/>
                  </a:schemeClr>
                </a:solidFill>
                <a:latin typeface="+mn-ea"/>
              </a:rPr>
              <a:t>1</a:t>
            </a:r>
            <a:r>
              <a:rPr lang="ja-JP" altLang="en-US" sz="1600" u="sng" dirty="0">
                <a:solidFill>
                  <a:schemeClr val="tx1">
                    <a:lumMod val="95000"/>
                    <a:lumOff val="5000"/>
                  </a:schemeClr>
                </a:solidFill>
                <a:latin typeface="+mn-ea"/>
              </a:rPr>
              <a:t>号、</a:t>
            </a:r>
            <a:r>
              <a:rPr lang="en-US" altLang="ja-JP" sz="1600" u="sng" dirty="0">
                <a:solidFill>
                  <a:schemeClr val="tx1">
                    <a:lumMod val="95000"/>
                    <a:lumOff val="5000"/>
                  </a:schemeClr>
                </a:solidFill>
                <a:latin typeface="+mn-ea"/>
              </a:rPr>
              <a:t>2</a:t>
            </a:r>
            <a:r>
              <a:rPr lang="ja-JP" altLang="en-US" sz="1600" u="sng" dirty="0">
                <a:solidFill>
                  <a:schemeClr val="tx1">
                    <a:lumMod val="95000"/>
                    <a:lumOff val="5000"/>
                  </a:schemeClr>
                </a:solidFill>
                <a:latin typeface="+mn-ea"/>
              </a:rPr>
              <a:t>号）の受講料の助成を行う市町村を支援</a:t>
            </a:r>
            <a:r>
              <a:rPr lang="ja-JP" altLang="en-US" sz="1600" dirty="0">
                <a:solidFill>
                  <a:schemeClr val="tx1">
                    <a:lumMod val="95000"/>
                    <a:lumOff val="5000"/>
                  </a:schemeClr>
                </a:solidFill>
                <a:latin typeface="+mn-ea"/>
              </a:rPr>
              <a:t>する。</a:t>
            </a:r>
            <a:endParaRPr lang="en-US" altLang="ja-JP" sz="1600" dirty="0">
              <a:solidFill>
                <a:schemeClr val="tx1">
                  <a:lumMod val="95000"/>
                  <a:lumOff val="5000"/>
                </a:schemeClr>
              </a:solidFill>
              <a:latin typeface="+mn-ea"/>
            </a:endParaRPr>
          </a:p>
        </p:txBody>
      </p:sp>
      <p:grpSp>
        <p:nvGrpSpPr>
          <p:cNvPr id="46" name="グループ化 45"/>
          <p:cNvGrpSpPr/>
          <p:nvPr/>
        </p:nvGrpSpPr>
        <p:grpSpPr>
          <a:xfrm>
            <a:off x="250322" y="764930"/>
            <a:ext cx="8636844" cy="1134290"/>
            <a:chOff x="394015" y="-940637"/>
            <a:chExt cx="8636844" cy="1134290"/>
          </a:xfrm>
        </p:grpSpPr>
        <p:sp>
          <p:nvSpPr>
            <p:cNvPr id="49" name="正方形/長方形 48"/>
            <p:cNvSpPr>
              <a:spLocks noChangeAspect="1"/>
            </p:cNvSpPr>
            <p:nvPr/>
          </p:nvSpPr>
          <p:spPr>
            <a:xfrm>
              <a:off x="8776981" y="-60225"/>
              <a:ext cx="253878" cy="25387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a:spLocks noChangeAspect="1"/>
            </p:cNvSpPr>
            <p:nvPr/>
          </p:nvSpPr>
          <p:spPr>
            <a:xfrm>
              <a:off x="394015" y="-940637"/>
              <a:ext cx="253878" cy="25387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5" name="正方形/長方形 44"/>
          <p:cNvSpPr>
            <a:spLocks noChangeAspect="1"/>
          </p:cNvSpPr>
          <p:nvPr/>
        </p:nvSpPr>
        <p:spPr>
          <a:xfrm>
            <a:off x="2662518" y="2001776"/>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2848924" y="2024960"/>
            <a:ext cx="1078146" cy="307777"/>
          </a:xfrm>
          <a:prstGeom prst="rect">
            <a:avLst/>
          </a:prstGeom>
          <a:noFill/>
          <a:ln>
            <a:noFill/>
          </a:ln>
        </p:spPr>
        <p:txBody>
          <a:bodyPr wrap="square" rtlCol="0" anchor="ctr" anchorCtr="0">
            <a:spAutoFit/>
          </a:bodyPr>
          <a:lstStyle/>
          <a:p>
            <a:pPr algn="ctr"/>
            <a:r>
              <a:rPr kumimoji="1" lang="ja-JP" altLang="en-US" sz="1400" dirty="0">
                <a:latin typeface="+mn-ea"/>
              </a:rPr>
              <a:t>イメージ図</a:t>
            </a:r>
          </a:p>
        </p:txBody>
      </p:sp>
      <p:sp>
        <p:nvSpPr>
          <p:cNvPr id="48" name="正方形/長方形 47"/>
          <p:cNvSpPr>
            <a:spLocks noChangeAspect="1"/>
          </p:cNvSpPr>
          <p:nvPr/>
        </p:nvSpPr>
        <p:spPr>
          <a:xfrm>
            <a:off x="374093" y="2003667"/>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p:cNvSpPr txBox="1"/>
          <p:nvPr/>
        </p:nvSpPr>
        <p:spPr>
          <a:xfrm>
            <a:off x="560499" y="2026851"/>
            <a:ext cx="1078146" cy="307777"/>
          </a:xfrm>
          <a:prstGeom prst="rect">
            <a:avLst/>
          </a:prstGeom>
          <a:noFill/>
          <a:ln>
            <a:noFill/>
          </a:ln>
        </p:spPr>
        <p:txBody>
          <a:bodyPr wrap="square" rtlCol="0" anchor="ctr" anchorCtr="0">
            <a:spAutoFit/>
          </a:bodyPr>
          <a:lstStyle/>
          <a:p>
            <a:pPr algn="ctr"/>
            <a:r>
              <a:rPr kumimoji="1" lang="ja-JP" altLang="en-US" sz="1400" dirty="0">
                <a:latin typeface="+mn-ea"/>
              </a:rPr>
              <a:t>補助対象者</a:t>
            </a:r>
          </a:p>
        </p:txBody>
      </p:sp>
      <p:sp>
        <p:nvSpPr>
          <p:cNvPr id="81" name="正方形/長方形 80"/>
          <p:cNvSpPr/>
          <p:nvPr/>
        </p:nvSpPr>
        <p:spPr>
          <a:xfrm>
            <a:off x="377261" y="2321427"/>
            <a:ext cx="2028430" cy="583443"/>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82" name="テキスト ボックス 81"/>
          <p:cNvSpPr txBox="1"/>
          <p:nvPr/>
        </p:nvSpPr>
        <p:spPr>
          <a:xfrm>
            <a:off x="374093" y="2466679"/>
            <a:ext cx="2031598" cy="292388"/>
          </a:xfrm>
          <a:prstGeom prst="rect">
            <a:avLst/>
          </a:prstGeom>
          <a:noFill/>
          <a:ln>
            <a:noFill/>
          </a:ln>
        </p:spPr>
        <p:txBody>
          <a:bodyPr wrap="square" rtlCol="0" anchor="ctr" anchorCtr="0">
            <a:spAutoFit/>
          </a:bodyPr>
          <a:lstStyle/>
          <a:p>
            <a:r>
              <a:rPr kumimoji="1" lang="ja-JP" altLang="en-US" sz="1300" dirty="0">
                <a:latin typeface="+mn-ea"/>
              </a:rPr>
              <a:t>　市町村</a:t>
            </a:r>
          </a:p>
        </p:txBody>
      </p:sp>
      <p:sp>
        <p:nvSpPr>
          <p:cNvPr id="83" name="正方形/長方形 82"/>
          <p:cNvSpPr>
            <a:spLocks noChangeAspect="1"/>
          </p:cNvSpPr>
          <p:nvPr/>
        </p:nvSpPr>
        <p:spPr>
          <a:xfrm>
            <a:off x="347785" y="3149988"/>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テキスト ボックス 83"/>
          <p:cNvSpPr txBox="1"/>
          <p:nvPr/>
        </p:nvSpPr>
        <p:spPr>
          <a:xfrm>
            <a:off x="534191" y="3173172"/>
            <a:ext cx="1078146" cy="307777"/>
          </a:xfrm>
          <a:prstGeom prst="rect">
            <a:avLst/>
          </a:prstGeom>
          <a:noFill/>
          <a:ln>
            <a:noFill/>
          </a:ln>
        </p:spPr>
        <p:txBody>
          <a:bodyPr wrap="square" rtlCol="0" anchor="ctr" anchorCtr="0">
            <a:spAutoFit/>
          </a:bodyPr>
          <a:lstStyle/>
          <a:p>
            <a:pPr algn="ctr"/>
            <a:r>
              <a:rPr kumimoji="1" lang="ja-JP" altLang="en-US" sz="1400" dirty="0">
                <a:latin typeface="+mn-ea"/>
              </a:rPr>
              <a:t>基準額</a:t>
            </a:r>
          </a:p>
        </p:txBody>
      </p:sp>
      <p:sp>
        <p:nvSpPr>
          <p:cNvPr id="91" name="正方形/長方形 90"/>
          <p:cNvSpPr/>
          <p:nvPr/>
        </p:nvSpPr>
        <p:spPr>
          <a:xfrm>
            <a:off x="349150" y="3467502"/>
            <a:ext cx="2028430" cy="583443"/>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92" name="テキスト ボックス 91"/>
          <p:cNvSpPr txBox="1"/>
          <p:nvPr/>
        </p:nvSpPr>
        <p:spPr>
          <a:xfrm>
            <a:off x="345982" y="3626201"/>
            <a:ext cx="2031598" cy="292388"/>
          </a:xfrm>
          <a:prstGeom prst="rect">
            <a:avLst/>
          </a:prstGeom>
          <a:noFill/>
          <a:ln>
            <a:noFill/>
          </a:ln>
        </p:spPr>
        <p:txBody>
          <a:bodyPr wrap="square" rtlCol="0" anchor="ctr" anchorCtr="0">
            <a:spAutoFit/>
          </a:bodyPr>
          <a:lstStyle/>
          <a:p>
            <a:r>
              <a:rPr kumimoji="1" lang="ja-JP" altLang="en-US" sz="1300" dirty="0">
                <a:latin typeface="+mn-ea"/>
              </a:rPr>
              <a:t>　</a:t>
            </a:r>
            <a:r>
              <a:rPr kumimoji="1" lang="en-US" altLang="ja-JP" sz="1300" dirty="0">
                <a:latin typeface="+mn-ea"/>
              </a:rPr>
              <a:t>70</a:t>
            </a:r>
            <a:r>
              <a:rPr kumimoji="1" lang="ja-JP" altLang="en-US" sz="1300" dirty="0">
                <a:latin typeface="+mn-ea"/>
              </a:rPr>
              <a:t>千円（</a:t>
            </a:r>
            <a:r>
              <a:rPr kumimoji="1" lang="en-US" altLang="ja-JP" sz="1300" dirty="0">
                <a:latin typeface="+mn-ea"/>
              </a:rPr>
              <a:t>1</a:t>
            </a:r>
            <a:r>
              <a:rPr kumimoji="1" lang="ja-JP" altLang="en-US" sz="1300" dirty="0">
                <a:latin typeface="+mn-ea"/>
              </a:rPr>
              <a:t>人あたり）</a:t>
            </a:r>
          </a:p>
        </p:txBody>
      </p:sp>
      <p:sp>
        <p:nvSpPr>
          <p:cNvPr id="93" name="正方形/長方形 92"/>
          <p:cNvSpPr>
            <a:spLocks noChangeAspect="1"/>
          </p:cNvSpPr>
          <p:nvPr/>
        </p:nvSpPr>
        <p:spPr>
          <a:xfrm>
            <a:off x="347785" y="4309510"/>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テキスト ボックス 93"/>
          <p:cNvSpPr txBox="1"/>
          <p:nvPr/>
        </p:nvSpPr>
        <p:spPr>
          <a:xfrm>
            <a:off x="534191" y="4332694"/>
            <a:ext cx="1078146" cy="307777"/>
          </a:xfrm>
          <a:prstGeom prst="rect">
            <a:avLst/>
          </a:prstGeom>
          <a:noFill/>
          <a:ln>
            <a:noFill/>
          </a:ln>
        </p:spPr>
        <p:txBody>
          <a:bodyPr wrap="square" rtlCol="0" anchor="ctr" anchorCtr="0">
            <a:spAutoFit/>
          </a:bodyPr>
          <a:lstStyle/>
          <a:p>
            <a:pPr algn="ctr"/>
            <a:r>
              <a:rPr kumimoji="1" lang="ja-JP" altLang="en-US" sz="1400" dirty="0">
                <a:latin typeface="+mn-ea"/>
              </a:rPr>
              <a:t>補助率</a:t>
            </a:r>
          </a:p>
        </p:txBody>
      </p:sp>
      <p:sp>
        <p:nvSpPr>
          <p:cNvPr id="95" name="正方形/長方形 94"/>
          <p:cNvSpPr/>
          <p:nvPr/>
        </p:nvSpPr>
        <p:spPr>
          <a:xfrm>
            <a:off x="349150" y="4627024"/>
            <a:ext cx="2028430" cy="583443"/>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96" name="テキスト ボックス 95"/>
          <p:cNvSpPr txBox="1"/>
          <p:nvPr/>
        </p:nvSpPr>
        <p:spPr>
          <a:xfrm>
            <a:off x="345982" y="4774297"/>
            <a:ext cx="2031598" cy="323165"/>
          </a:xfrm>
          <a:prstGeom prst="rect">
            <a:avLst/>
          </a:prstGeom>
          <a:noFill/>
          <a:ln>
            <a:noFill/>
          </a:ln>
        </p:spPr>
        <p:txBody>
          <a:bodyPr wrap="square" rtlCol="0" anchor="ctr" anchorCtr="0">
            <a:spAutoFit/>
          </a:bodyPr>
          <a:lstStyle/>
          <a:p>
            <a:pPr>
              <a:lnSpc>
                <a:spcPts val="1800"/>
              </a:lnSpc>
            </a:pPr>
            <a:r>
              <a:rPr kumimoji="1" lang="ja-JP" altLang="en-US" sz="1300" dirty="0">
                <a:latin typeface="+mn-ea"/>
              </a:rPr>
              <a:t>　市町村：</a:t>
            </a:r>
            <a:r>
              <a:rPr kumimoji="1" lang="en-US" altLang="ja-JP" sz="1300" dirty="0">
                <a:latin typeface="+mn-ea"/>
              </a:rPr>
              <a:t>3/4</a:t>
            </a:r>
            <a:endParaRPr kumimoji="1" lang="ja-JP" altLang="en-US" sz="1300" dirty="0">
              <a:latin typeface="+mn-ea"/>
            </a:endParaRPr>
          </a:p>
        </p:txBody>
      </p:sp>
      <p:sp>
        <p:nvSpPr>
          <p:cNvPr id="97" name="正方形/長方形 96"/>
          <p:cNvSpPr>
            <a:spLocks noChangeAspect="1"/>
          </p:cNvSpPr>
          <p:nvPr/>
        </p:nvSpPr>
        <p:spPr>
          <a:xfrm>
            <a:off x="361961" y="5469032"/>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p:cNvSpPr txBox="1"/>
          <p:nvPr/>
        </p:nvSpPr>
        <p:spPr>
          <a:xfrm>
            <a:off x="548367" y="5492216"/>
            <a:ext cx="1078146" cy="307777"/>
          </a:xfrm>
          <a:prstGeom prst="rect">
            <a:avLst/>
          </a:prstGeom>
          <a:noFill/>
          <a:ln>
            <a:noFill/>
          </a:ln>
        </p:spPr>
        <p:txBody>
          <a:bodyPr wrap="square" rtlCol="0" anchor="ctr" anchorCtr="0">
            <a:spAutoFit/>
          </a:bodyPr>
          <a:lstStyle/>
          <a:p>
            <a:pPr algn="ctr"/>
            <a:r>
              <a:rPr kumimoji="1" lang="ja-JP" altLang="en-US" sz="1400" dirty="0">
                <a:latin typeface="+mn-ea"/>
              </a:rPr>
              <a:t>対象経費</a:t>
            </a:r>
          </a:p>
        </p:txBody>
      </p:sp>
      <p:sp>
        <p:nvSpPr>
          <p:cNvPr id="99" name="正方形/長方形 98"/>
          <p:cNvSpPr/>
          <p:nvPr/>
        </p:nvSpPr>
        <p:spPr>
          <a:xfrm>
            <a:off x="363326" y="5786546"/>
            <a:ext cx="2028430" cy="919297"/>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100" name="テキスト ボックス 99"/>
          <p:cNvSpPr txBox="1"/>
          <p:nvPr/>
        </p:nvSpPr>
        <p:spPr>
          <a:xfrm>
            <a:off x="360158" y="5976520"/>
            <a:ext cx="2031598" cy="553998"/>
          </a:xfrm>
          <a:prstGeom prst="rect">
            <a:avLst/>
          </a:prstGeom>
          <a:noFill/>
          <a:ln>
            <a:noFill/>
          </a:ln>
        </p:spPr>
        <p:txBody>
          <a:bodyPr wrap="square" rtlCol="0" anchor="ctr" anchorCtr="0">
            <a:spAutoFit/>
          </a:bodyPr>
          <a:lstStyle/>
          <a:p>
            <a:pPr>
              <a:lnSpc>
                <a:spcPts val="1800"/>
              </a:lnSpc>
            </a:pPr>
            <a:r>
              <a:rPr kumimoji="1" lang="ja-JP" altLang="en-US" sz="1300" dirty="0">
                <a:latin typeface="+mn-ea"/>
              </a:rPr>
              <a:t>　負担金及び補助金</a:t>
            </a:r>
            <a:endParaRPr kumimoji="1" lang="en-US" altLang="ja-JP" sz="1300" dirty="0">
              <a:latin typeface="+mn-ea"/>
            </a:endParaRPr>
          </a:p>
          <a:p>
            <a:pPr>
              <a:lnSpc>
                <a:spcPts val="1800"/>
              </a:lnSpc>
            </a:pPr>
            <a:r>
              <a:rPr kumimoji="1" lang="ja-JP" altLang="en-US" sz="1300" dirty="0">
                <a:latin typeface="+mn-ea"/>
              </a:rPr>
              <a:t>　</a:t>
            </a:r>
            <a:r>
              <a:rPr kumimoji="1" lang="en-US" altLang="ja-JP" sz="1200" dirty="0">
                <a:latin typeface="+mn-ea"/>
              </a:rPr>
              <a:t>※</a:t>
            </a:r>
            <a:r>
              <a:rPr kumimoji="1" lang="ja-JP" altLang="en-US" sz="1200" dirty="0">
                <a:latin typeface="+mn-ea"/>
              </a:rPr>
              <a:t>テキスト代等を含む</a:t>
            </a:r>
          </a:p>
        </p:txBody>
      </p:sp>
      <p:grpSp>
        <p:nvGrpSpPr>
          <p:cNvPr id="38" name="グループ化 37"/>
          <p:cNvGrpSpPr/>
          <p:nvPr/>
        </p:nvGrpSpPr>
        <p:grpSpPr>
          <a:xfrm>
            <a:off x="2662518" y="2329027"/>
            <a:ext cx="6059036" cy="4376816"/>
            <a:chOff x="394516" y="822604"/>
            <a:chExt cx="8655766" cy="6252586"/>
          </a:xfrm>
        </p:grpSpPr>
        <p:sp>
          <p:nvSpPr>
            <p:cNvPr id="53" name="正方形/長方形 52"/>
            <p:cNvSpPr/>
            <p:nvPr/>
          </p:nvSpPr>
          <p:spPr>
            <a:xfrm>
              <a:off x="394516" y="822604"/>
              <a:ext cx="8655766" cy="6252586"/>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8" name="正方形/長方形 77"/>
            <p:cNvSpPr/>
            <p:nvPr/>
          </p:nvSpPr>
          <p:spPr>
            <a:xfrm>
              <a:off x="3647720" y="4997761"/>
              <a:ext cx="1463151" cy="38764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5" name="グループ化 4"/>
          <p:cNvGrpSpPr/>
          <p:nvPr/>
        </p:nvGrpSpPr>
        <p:grpSpPr>
          <a:xfrm>
            <a:off x="3028696" y="2695756"/>
            <a:ext cx="5272088" cy="3868853"/>
            <a:chOff x="3028696" y="2695756"/>
            <a:chExt cx="5272088" cy="3868853"/>
          </a:xfrm>
        </p:grpSpPr>
        <p:grpSp>
          <p:nvGrpSpPr>
            <p:cNvPr id="4" name="グループ化 3"/>
            <p:cNvGrpSpPr>
              <a:grpSpLocks noChangeAspect="1"/>
            </p:cNvGrpSpPr>
            <p:nvPr/>
          </p:nvGrpSpPr>
          <p:grpSpPr>
            <a:xfrm>
              <a:off x="3028696" y="2695756"/>
              <a:ext cx="5272088" cy="3606191"/>
              <a:chOff x="939089" y="1038829"/>
              <a:chExt cx="7216652" cy="4936308"/>
            </a:xfrm>
          </p:grpSpPr>
          <p:pic>
            <p:nvPicPr>
              <p:cNvPr id="164" name="図 16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6705" y="4476492"/>
                <a:ext cx="1512058" cy="1491808"/>
              </a:xfrm>
              <a:prstGeom prst="rect">
                <a:avLst/>
              </a:prstGeom>
            </p:spPr>
          </p:pic>
          <p:grpSp>
            <p:nvGrpSpPr>
              <p:cNvPr id="165" name="グループ化 164"/>
              <p:cNvGrpSpPr>
                <a:grpSpLocks noChangeAspect="1"/>
              </p:cNvGrpSpPr>
              <p:nvPr/>
            </p:nvGrpSpPr>
            <p:grpSpPr>
              <a:xfrm>
                <a:off x="1544356" y="4394251"/>
                <a:ext cx="1572481" cy="1580886"/>
                <a:chOff x="1728511" y="4627519"/>
                <a:chExt cx="1333500" cy="1340628"/>
              </a:xfrm>
            </p:grpSpPr>
            <p:pic>
              <p:nvPicPr>
                <p:cNvPr id="166" name="図 1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8511" y="4634647"/>
                  <a:ext cx="1333500" cy="1333500"/>
                </a:xfrm>
                <a:prstGeom prst="rect">
                  <a:avLst/>
                </a:prstGeom>
              </p:spPr>
            </p:pic>
            <p:sp>
              <p:nvSpPr>
                <p:cNvPr id="167" name="正方形/長方形 166"/>
                <p:cNvSpPr/>
                <p:nvPr/>
              </p:nvSpPr>
              <p:spPr>
                <a:xfrm>
                  <a:off x="1742354" y="4627519"/>
                  <a:ext cx="1240785" cy="32873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169" name="図 16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4719" y="1545523"/>
                <a:ext cx="1802910" cy="1257360"/>
              </a:xfrm>
              <a:prstGeom prst="rect">
                <a:avLst/>
              </a:prstGeom>
            </p:spPr>
          </p:pic>
          <p:sp>
            <p:nvSpPr>
              <p:cNvPr id="170" name="テキスト ボックス 169"/>
              <p:cNvSpPr txBox="1"/>
              <p:nvPr/>
            </p:nvSpPr>
            <p:spPr>
              <a:xfrm>
                <a:off x="1425340" y="1236827"/>
                <a:ext cx="1538945" cy="358103"/>
              </a:xfrm>
              <a:prstGeom prst="rect">
                <a:avLst/>
              </a:prstGeom>
              <a:noFill/>
              <a:ln>
                <a:noFill/>
              </a:ln>
            </p:spPr>
            <p:txBody>
              <a:bodyPr wrap="square" rtlCol="0" anchor="ctr" anchorCtr="0">
                <a:spAutoFit/>
              </a:bodyPr>
              <a:lstStyle/>
              <a:p>
                <a:pPr algn="ctr"/>
                <a:r>
                  <a:rPr kumimoji="1" lang="ja-JP" altLang="en-US" sz="1100" dirty="0">
                    <a:latin typeface="+mn-ea"/>
                  </a:rPr>
                  <a:t>介護施設等</a:t>
                </a:r>
              </a:p>
            </p:txBody>
          </p:sp>
          <p:pic>
            <p:nvPicPr>
              <p:cNvPr id="171" name="図 170" descr="たんの吸引のイラスト">
                <a:hlinkClick r:id="rId5"/>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16691" y="2047780"/>
                <a:ext cx="1115539" cy="867641"/>
              </a:xfrm>
              <a:prstGeom prst="rect">
                <a:avLst/>
              </a:prstGeom>
              <a:noFill/>
              <a:ln>
                <a:noFill/>
              </a:ln>
            </p:spPr>
          </p:pic>
          <p:pic>
            <p:nvPicPr>
              <p:cNvPr id="172" name="図 171" descr="留学生のイラスト（アジア人女性）">
                <a:hlinkClick r:id="rId7"/>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51423" y="1038829"/>
                <a:ext cx="497125" cy="918602"/>
              </a:xfrm>
              <a:prstGeom prst="rect">
                <a:avLst/>
              </a:prstGeom>
              <a:noFill/>
              <a:ln>
                <a:noFill/>
              </a:ln>
            </p:spPr>
          </p:pic>
          <p:grpSp>
            <p:nvGrpSpPr>
              <p:cNvPr id="173" name="グループ化 172"/>
              <p:cNvGrpSpPr>
                <a:grpSpLocks noChangeAspect="1"/>
              </p:cNvGrpSpPr>
              <p:nvPr/>
            </p:nvGrpSpPr>
            <p:grpSpPr>
              <a:xfrm>
                <a:off x="6716120" y="1038829"/>
                <a:ext cx="1439621" cy="1494572"/>
                <a:chOff x="6784195" y="1729163"/>
                <a:chExt cx="871997" cy="905283"/>
              </a:xfrm>
            </p:grpSpPr>
            <p:pic>
              <p:nvPicPr>
                <p:cNvPr id="174" name="図 173" descr="裁判所のイラスト">
                  <a:hlinkClick r:id="rId9"/>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84195" y="1803870"/>
                  <a:ext cx="871997" cy="830576"/>
                </a:xfrm>
                <a:prstGeom prst="rect">
                  <a:avLst/>
                </a:prstGeom>
                <a:noFill/>
                <a:ln>
                  <a:noFill/>
                </a:ln>
              </p:spPr>
            </p:pic>
            <p:sp>
              <p:nvSpPr>
                <p:cNvPr id="175" name="正方形/長方形 174"/>
                <p:cNvSpPr/>
                <p:nvPr/>
              </p:nvSpPr>
              <p:spPr>
                <a:xfrm>
                  <a:off x="6876368" y="1729163"/>
                  <a:ext cx="721345" cy="287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0" name="テキスト ボックス 179"/>
              <p:cNvSpPr txBox="1"/>
              <p:nvPr/>
            </p:nvSpPr>
            <p:spPr>
              <a:xfrm>
                <a:off x="6732230" y="2533774"/>
                <a:ext cx="1407400" cy="358103"/>
              </a:xfrm>
              <a:prstGeom prst="rect">
                <a:avLst/>
              </a:prstGeom>
              <a:noFill/>
              <a:ln>
                <a:noFill/>
              </a:ln>
            </p:spPr>
            <p:txBody>
              <a:bodyPr wrap="square" rtlCol="0" anchor="ctr" anchorCtr="0">
                <a:spAutoFit/>
              </a:bodyPr>
              <a:lstStyle/>
              <a:p>
                <a:pPr algn="ctr"/>
                <a:r>
                  <a:rPr kumimoji="1" lang="ja-JP" altLang="en-US" sz="1100" dirty="0">
                    <a:latin typeface="+mn-ea"/>
                  </a:rPr>
                  <a:t>研修機関等</a:t>
                </a:r>
                <a:endParaRPr kumimoji="1" lang="en-US" altLang="ja-JP" sz="1100" dirty="0">
                  <a:latin typeface="+mn-ea"/>
                </a:endParaRPr>
              </a:p>
            </p:txBody>
          </p:sp>
          <p:sp>
            <p:nvSpPr>
              <p:cNvPr id="181" name="テキスト ボックス 180"/>
              <p:cNvSpPr txBox="1"/>
              <p:nvPr/>
            </p:nvSpPr>
            <p:spPr>
              <a:xfrm>
                <a:off x="3693577" y="1672737"/>
                <a:ext cx="1756845" cy="358103"/>
              </a:xfrm>
              <a:prstGeom prst="rect">
                <a:avLst/>
              </a:prstGeom>
              <a:noFill/>
              <a:ln>
                <a:noFill/>
              </a:ln>
            </p:spPr>
            <p:txBody>
              <a:bodyPr wrap="square" rtlCol="0" anchor="ctr" anchorCtr="0">
                <a:spAutoFit/>
              </a:bodyPr>
              <a:lstStyle/>
              <a:p>
                <a:pPr algn="ctr"/>
                <a:r>
                  <a:rPr kumimoji="1" lang="ja-JP" altLang="en-US" sz="1100" dirty="0">
                    <a:latin typeface="+mn-ea"/>
                  </a:rPr>
                  <a:t>研修受講</a:t>
                </a:r>
              </a:p>
            </p:txBody>
          </p:sp>
          <p:sp>
            <p:nvSpPr>
              <p:cNvPr id="182" name="テキスト ボックス 181"/>
              <p:cNvSpPr txBox="1"/>
              <p:nvPr/>
            </p:nvSpPr>
            <p:spPr>
              <a:xfrm>
                <a:off x="4025895" y="2265616"/>
                <a:ext cx="1079831" cy="358103"/>
              </a:xfrm>
              <a:prstGeom prst="rect">
                <a:avLst/>
              </a:prstGeom>
              <a:noFill/>
              <a:ln>
                <a:noFill/>
              </a:ln>
            </p:spPr>
            <p:txBody>
              <a:bodyPr wrap="square" rtlCol="0" anchor="ctr" anchorCtr="0">
                <a:spAutoFit/>
              </a:bodyPr>
              <a:lstStyle/>
              <a:p>
                <a:pPr algn="ctr"/>
                <a:r>
                  <a:rPr kumimoji="1" lang="ja-JP" altLang="en-US" sz="1100" dirty="0">
                    <a:latin typeface="+mn-ea"/>
                  </a:rPr>
                  <a:t>受講料 等</a:t>
                </a:r>
              </a:p>
            </p:txBody>
          </p:sp>
          <p:cxnSp>
            <p:nvCxnSpPr>
              <p:cNvPr id="183" name="直線矢印コネクタ 182"/>
              <p:cNvCxnSpPr>
                <a:cxnSpLocks noChangeAspect="1"/>
              </p:cNvCxnSpPr>
              <p:nvPr/>
            </p:nvCxnSpPr>
            <p:spPr>
              <a:xfrm rot="5400000">
                <a:off x="2026793" y="3622765"/>
                <a:ext cx="1044000" cy="2423"/>
              </a:xfrm>
              <a:prstGeom prst="straightConnector1">
                <a:avLst/>
              </a:prstGeom>
              <a:ln w="88900">
                <a:solidFill>
                  <a:schemeClr val="accent6">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84" name="直線矢印コネクタ 183"/>
              <p:cNvCxnSpPr>
                <a:cxnSpLocks noChangeAspect="1"/>
              </p:cNvCxnSpPr>
              <p:nvPr/>
            </p:nvCxnSpPr>
            <p:spPr>
              <a:xfrm rot="16200000">
                <a:off x="1579872" y="3608901"/>
                <a:ext cx="1044000" cy="2423"/>
              </a:xfrm>
              <a:prstGeom prst="straightConnector1">
                <a:avLst/>
              </a:prstGeom>
              <a:ln w="88900">
                <a:solidFill>
                  <a:schemeClr val="accent5">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85" name="直線矢印コネクタ 184"/>
              <p:cNvCxnSpPr>
                <a:cxnSpLocks noChangeAspect="1"/>
              </p:cNvCxnSpPr>
              <p:nvPr/>
            </p:nvCxnSpPr>
            <p:spPr>
              <a:xfrm rot="2160000" flipV="1">
                <a:off x="3833287" y="1566685"/>
                <a:ext cx="1584000" cy="1145233"/>
              </a:xfrm>
              <a:prstGeom prst="straightConnector1">
                <a:avLst/>
              </a:prstGeom>
              <a:ln w="889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6" name="テキスト ボックス 185"/>
              <p:cNvSpPr txBox="1"/>
              <p:nvPr/>
            </p:nvSpPr>
            <p:spPr>
              <a:xfrm>
                <a:off x="2466541" y="3476235"/>
                <a:ext cx="1289366" cy="358103"/>
              </a:xfrm>
              <a:prstGeom prst="rect">
                <a:avLst/>
              </a:prstGeom>
              <a:noFill/>
            </p:spPr>
            <p:txBody>
              <a:bodyPr wrap="square" rtlCol="0">
                <a:spAutoFit/>
              </a:bodyPr>
              <a:lstStyle/>
              <a:p>
                <a:pPr algn="ctr"/>
                <a:r>
                  <a:rPr lang="ja-JP" altLang="en-US" sz="1100" dirty="0"/>
                  <a:t>申請</a:t>
                </a:r>
                <a:endParaRPr kumimoji="1" lang="ja-JP" altLang="en-US" sz="1100" dirty="0"/>
              </a:p>
            </p:txBody>
          </p:sp>
          <p:sp>
            <p:nvSpPr>
              <p:cNvPr id="187" name="テキスト ボックス 186"/>
              <p:cNvSpPr txBox="1"/>
              <p:nvPr/>
            </p:nvSpPr>
            <p:spPr>
              <a:xfrm>
                <a:off x="939089" y="3469128"/>
                <a:ext cx="1332707" cy="358103"/>
              </a:xfrm>
              <a:prstGeom prst="rect">
                <a:avLst/>
              </a:prstGeom>
              <a:noFill/>
            </p:spPr>
            <p:txBody>
              <a:bodyPr wrap="square" rtlCol="0">
                <a:spAutoFit/>
              </a:bodyPr>
              <a:lstStyle/>
              <a:p>
                <a:pPr algn="ctr"/>
                <a:r>
                  <a:rPr kumimoji="1" lang="ja-JP" altLang="en-US" sz="1100" dirty="0"/>
                  <a:t>交付</a:t>
                </a:r>
              </a:p>
            </p:txBody>
          </p:sp>
        </p:grpSp>
        <p:sp>
          <p:nvSpPr>
            <p:cNvPr id="190" name="テキスト ボックス 189"/>
            <p:cNvSpPr txBox="1"/>
            <p:nvPr/>
          </p:nvSpPr>
          <p:spPr>
            <a:xfrm>
              <a:off x="3663760" y="6295772"/>
              <a:ext cx="801605" cy="261610"/>
            </a:xfrm>
            <a:prstGeom prst="rect">
              <a:avLst/>
            </a:prstGeom>
            <a:noFill/>
            <a:ln>
              <a:noFill/>
            </a:ln>
          </p:spPr>
          <p:txBody>
            <a:bodyPr wrap="square" rtlCol="0" anchor="ctr" anchorCtr="0">
              <a:spAutoFit/>
            </a:bodyPr>
            <a:lstStyle/>
            <a:p>
              <a:pPr algn="ctr"/>
              <a:r>
                <a:rPr kumimoji="1" lang="ja-JP" altLang="en-US" sz="1100" dirty="0">
                  <a:latin typeface="+mn-ea"/>
                </a:rPr>
                <a:t>市町村</a:t>
              </a:r>
            </a:p>
          </p:txBody>
        </p:sp>
        <p:sp>
          <p:nvSpPr>
            <p:cNvPr id="191" name="テキスト ボックス 190"/>
            <p:cNvSpPr txBox="1"/>
            <p:nvPr/>
          </p:nvSpPr>
          <p:spPr>
            <a:xfrm>
              <a:off x="6935394" y="6302999"/>
              <a:ext cx="801606" cy="261610"/>
            </a:xfrm>
            <a:prstGeom prst="rect">
              <a:avLst/>
            </a:prstGeom>
            <a:noFill/>
            <a:ln>
              <a:noFill/>
            </a:ln>
          </p:spPr>
          <p:txBody>
            <a:bodyPr wrap="square" rtlCol="0" anchor="ctr" anchorCtr="0">
              <a:spAutoFit/>
            </a:bodyPr>
            <a:lstStyle/>
            <a:p>
              <a:pPr algn="ctr"/>
              <a:r>
                <a:rPr kumimoji="1" lang="ja-JP" altLang="en-US" sz="1100" dirty="0">
                  <a:latin typeface="+mn-ea"/>
                </a:rPr>
                <a:t>千葉県</a:t>
              </a:r>
            </a:p>
          </p:txBody>
        </p:sp>
      </p:grpSp>
      <p:cxnSp>
        <p:nvCxnSpPr>
          <p:cNvPr id="192" name="直線矢印コネクタ 191"/>
          <p:cNvCxnSpPr>
            <a:cxnSpLocks noChangeAspect="1"/>
          </p:cNvCxnSpPr>
          <p:nvPr/>
        </p:nvCxnSpPr>
        <p:spPr>
          <a:xfrm rot="12960000" flipV="1">
            <a:off x="5408874" y="5770082"/>
            <a:ext cx="728386" cy="526626"/>
          </a:xfrm>
          <a:prstGeom prst="straightConnector1">
            <a:avLst/>
          </a:prstGeom>
          <a:ln w="88900">
            <a:solidFill>
              <a:schemeClr val="accent2">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93" name="直線矢印コネクタ 192"/>
          <p:cNvCxnSpPr>
            <a:cxnSpLocks noChangeAspect="1"/>
          </p:cNvCxnSpPr>
          <p:nvPr/>
        </p:nvCxnSpPr>
        <p:spPr>
          <a:xfrm rot="2160000" flipV="1">
            <a:off x="5431783" y="5463736"/>
            <a:ext cx="728386" cy="526626"/>
          </a:xfrm>
          <a:prstGeom prst="straightConnector1">
            <a:avLst/>
          </a:prstGeom>
          <a:ln w="88900">
            <a:solidFill>
              <a:schemeClr val="accent5">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194" name="テキスト ボックス 193"/>
          <p:cNvSpPr txBox="1"/>
          <p:nvPr/>
        </p:nvSpPr>
        <p:spPr>
          <a:xfrm>
            <a:off x="5331659" y="5400698"/>
            <a:ext cx="903462" cy="261020"/>
          </a:xfrm>
          <a:prstGeom prst="rect">
            <a:avLst/>
          </a:prstGeom>
          <a:noFill/>
        </p:spPr>
        <p:txBody>
          <a:bodyPr wrap="square" rtlCol="0">
            <a:spAutoFit/>
          </a:bodyPr>
          <a:lstStyle/>
          <a:p>
            <a:pPr algn="ctr"/>
            <a:r>
              <a:rPr lang="ja-JP" altLang="en-US" sz="1100" dirty="0"/>
              <a:t>申請</a:t>
            </a:r>
            <a:endParaRPr kumimoji="1" lang="ja-JP" altLang="en-US" sz="1100" dirty="0"/>
          </a:p>
        </p:txBody>
      </p:sp>
      <p:sp>
        <p:nvSpPr>
          <p:cNvPr id="195" name="テキスト ボックス 194"/>
          <p:cNvSpPr txBox="1"/>
          <p:nvPr/>
        </p:nvSpPr>
        <p:spPr>
          <a:xfrm>
            <a:off x="5311014" y="6107005"/>
            <a:ext cx="981994" cy="261610"/>
          </a:xfrm>
          <a:prstGeom prst="rect">
            <a:avLst/>
          </a:prstGeom>
          <a:noFill/>
        </p:spPr>
        <p:txBody>
          <a:bodyPr wrap="square" rtlCol="0">
            <a:spAutoFit/>
          </a:bodyPr>
          <a:lstStyle/>
          <a:p>
            <a:pPr algn="ctr"/>
            <a:r>
              <a:rPr kumimoji="1" lang="ja-JP" altLang="en-US" sz="1100" dirty="0"/>
              <a:t>交付</a:t>
            </a:r>
          </a:p>
        </p:txBody>
      </p:sp>
    </p:spTree>
    <p:extLst>
      <p:ext uri="{BB962C8B-B14F-4D97-AF65-F5344CB8AC3E}">
        <p14:creationId xmlns:p14="http://schemas.microsoft.com/office/powerpoint/2010/main" val="3584022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377261" y="832968"/>
            <a:ext cx="8358112" cy="912849"/>
          </a:xfrm>
          <a:prstGeom prst="rect">
            <a:avLst/>
          </a:prstGeom>
          <a:noFill/>
          <a:ln w="19050">
            <a:solidFill>
              <a:schemeClr val="accent5">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8" name="直線コネクタ 7"/>
          <p:cNvCxnSpPr/>
          <p:nvPr/>
        </p:nvCxnSpPr>
        <p:spPr>
          <a:xfrm>
            <a:off x="245660" y="624303"/>
            <a:ext cx="8666328" cy="0"/>
          </a:xfrm>
          <a:prstGeom prst="line">
            <a:avLst/>
          </a:prstGeom>
          <a:ln w="444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45660" y="143974"/>
            <a:ext cx="8666328" cy="461665"/>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 </a:t>
            </a:r>
            <a:r>
              <a:rPr kumimoji="1" lang="ja-JP" altLang="en-US" sz="2000" dirty="0">
                <a:latin typeface="メイリオ" panose="020B0604030504040204" pitchFamily="50" charset="-128"/>
                <a:ea typeface="メイリオ" panose="020B0604030504040204" pitchFamily="50" charset="-128"/>
              </a:rPr>
              <a:t>８　アセッサー講習受講支援事業</a:t>
            </a:r>
            <a:r>
              <a:rPr kumimoji="1" lang="ja-JP" altLang="en-US" sz="1600" dirty="0">
                <a:latin typeface="メイリオ" panose="020B0604030504040204" pitchFamily="50" charset="-128"/>
                <a:ea typeface="メイリオ" panose="020B0604030504040204" pitchFamily="50" charset="-128"/>
              </a:rPr>
              <a:t>　</a:t>
            </a:r>
          </a:p>
        </p:txBody>
      </p:sp>
      <p:sp>
        <p:nvSpPr>
          <p:cNvPr id="26" name="正方形/長方形 25"/>
          <p:cNvSpPr/>
          <p:nvPr/>
        </p:nvSpPr>
        <p:spPr>
          <a:xfrm>
            <a:off x="504199" y="743788"/>
            <a:ext cx="8129089" cy="1047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nchorCtr="0"/>
          <a:lstStyle/>
          <a:p>
            <a:pPr algn="dist">
              <a:lnSpc>
                <a:spcPts val="3000"/>
              </a:lnSpc>
            </a:pPr>
            <a:r>
              <a:rPr lang="ja-JP" altLang="en-US" sz="1600" dirty="0">
                <a:solidFill>
                  <a:schemeClr val="tx1">
                    <a:lumMod val="95000"/>
                    <a:lumOff val="5000"/>
                  </a:schemeClr>
                </a:solidFill>
                <a:latin typeface="+mn-ea"/>
              </a:rPr>
              <a:t>　介護の能力評価制度「介護プロフェッショナル キャリア段位制度」における</a:t>
            </a:r>
            <a:endParaRPr lang="en-US" altLang="ja-JP" sz="1600" dirty="0">
              <a:solidFill>
                <a:schemeClr val="tx1">
                  <a:lumMod val="95000"/>
                  <a:lumOff val="5000"/>
                </a:schemeClr>
              </a:solidFill>
              <a:latin typeface="+mn-ea"/>
            </a:endParaRPr>
          </a:p>
          <a:p>
            <a:pPr>
              <a:lnSpc>
                <a:spcPts val="3000"/>
              </a:lnSpc>
            </a:pPr>
            <a:r>
              <a:rPr lang="ja-JP" altLang="en-US" sz="1600" u="sng" dirty="0">
                <a:solidFill>
                  <a:schemeClr val="tx1">
                    <a:lumMod val="95000"/>
                    <a:lumOff val="5000"/>
                  </a:schemeClr>
                </a:solidFill>
                <a:latin typeface="+mn-ea"/>
              </a:rPr>
              <a:t>「アセッサー講習」の受講料について、介護施設・事業所の運営法人に対し支援</a:t>
            </a:r>
            <a:r>
              <a:rPr lang="ja-JP" altLang="en-US" sz="1600" dirty="0">
                <a:solidFill>
                  <a:schemeClr val="tx1">
                    <a:lumMod val="95000"/>
                    <a:lumOff val="5000"/>
                  </a:schemeClr>
                </a:solidFill>
                <a:latin typeface="+mn-ea"/>
              </a:rPr>
              <a:t>を行う。</a:t>
            </a:r>
            <a:endParaRPr lang="en-US" altLang="ja-JP" sz="1600" dirty="0">
              <a:solidFill>
                <a:schemeClr val="tx1">
                  <a:lumMod val="95000"/>
                  <a:lumOff val="5000"/>
                </a:schemeClr>
              </a:solidFill>
              <a:latin typeface="+mn-ea"/>
            </a:endParaRPr>
          </a:p>
        </p:txBody>
      </p:sp>
      <p:grpSp>
        <p:nvGrpSpPr>
          <p:cNvPr id="46" name="グループ化 45"/>
          <p:cNvGrpSpPr/>
          <p:nvPr/>
        </p:nvGrpSpPr>
        <p:grpSpPr>
          <a:xfrm>
            <a:off x="250322" y="764930"/>
            <a:ext cx="8636844" cy="1134290"/>
            <a:chOff x="394015" y="-940637"/>
            <a:chExt cx="8636844" cy="1134290"/>
          </a:xfrm>
        </p:grpSpPr>
        <p:sp>
          <p:nvSpPr>
            <p:cNvPr id="49" name="正方形/長方形 48"/>
            <p:cNvSpPr>
              <a:spLocks noChangeAspect="1"/>
            </p:cNvSpPr>
            <p:nvPr/>
          </p:nvSpPr>
          <p:spPr>
            <a:xfrm>
              <a:off x="8776981" y="-60225"/>
              <a:ext cx="253878" cy="25387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a:spLocks noChangeAspect="1"/>
            </p:cNvSpPr>
            <p:nvPr/>
          </p:nvSpPr>
          <p:spPr>
            <a:xfrm>
              <a:off x="394015" y="-940637"/>
              <a:ext cx="253878" cy="25387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5" name="正方形/長方形 44"/>
          <p:cNvSpPr>
            <a:spLocks noChangeAspect="1"/>
          </p:cNvSpPr>
          <p:nvPr/>
        </p:nvSpPr>
        <p:spPr>
          <a:xfrm>
            <a:off x="2662518" y="2001776"/>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2848924" y="2024960"/>
            <a:ext cx="1078146" cy="307777"/>
          </a:xfrm>
          <a:prstGeom prst="rect">
            <a:avLst/>
          </a:prstGeom>
          <a:noFill/>
          <a:ln>
            <a:noFill/>
          </a:ln>
        </p:spPr>
        <p:txBody>
          <a:bodyPr wrap="square" rtlCol="0" anchor="ctr" anchorCtr="0">
            <a:spAutoFit/>
          </a:bodyPr>
          <a:lstStyle/>
          <a:p>
            <a:pPr algn="ctr"/>
            <a:r>
              <a:rPr kumimoji="1" lang="ja-JP" altLang="en-US" sz="1400" dirty="0">
                <a:latin typeface="+mn-ea"/>
              </a:rPr>
              <a:t>イメージ図</a:t>
            </a:r>
          </a:p>
        </p:txBody>
      </p:sp>
      <p:sp>
        <p:nvSpPr>
          <p:cNvPr id="48" name="正方形/長方形 47"/>
          <p:cNvSpPr>
            <a:spLocks noChangeAspect="1"/>
          </p:cNvSpPr>
          <p:nvPr/>
        </p:nvSpPr>
        <p:spPr>
          <a:xfrm>
            <a:off x="374093" y="2003667"/>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p:cNvSpPr txBox="1"/>
          <p:nvPr/>
        </p:nvSpPr>
        <p:spPr>
          <a:xfrm>
            <a:off x="560499" y="2026851"/>
            <a:ext cx="1078146" cy="307777"/>
          </a:xfrm>
          <a:prstGeom prst="rect">
            <a:avLst/>
          </a:prstGeom>
          <a:noFill/>
          <a:ln>
            <a:noFill/>
          </a:ln>
        </p:spPr>
        <p:txBody>
          <a:bodyPr wrap="square" rtlCol="0" anchor="ctr" anchorCtr="0">
            <a:spAutoFit/>
          </a:bodyPr>
          <a:lstStyle/>
          <a:p>
            <a:pPr algn="ctr"/>
            <a:r>
              <a:rPr kumimoji="1" lang="ja-JP" altLang="en-US" sz="1400" dirty="0">
                <a:latin typeface="+mn-ea"/>
              </a:rPr>
              <a:t>補助対象者</a:t>
            </a:r>
          </a:p>
        </p:txBody>
      </p:sp>
      <p:sp>
        <p:nvSpPr>
          <p:cNvPr id="81" name="正方形/長方形 80"/>
          <p:cNvSpPr/>
          <p:nvPr/>
        </p:nvSpPr>
        <p:spPr>
          <a:xfrm>
            <a:off x="377261" y="2321427"/>
            <a:ext cx="2028430" cy="583443"/>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82" name="テキスト ボックス 81"/>
          <p:cNvSpPr txBox="1"/>
          <p:nvPr/>
        </p:nvSpPr>
        <p:spPr>
          <a:xfrm>
            <a:off x="374093" y="2407596"/>
            <a:ext cx="2031598" cy="492443"/>
          </a:xfrm>
          <a:prstGeom prst="rect">
            <a:avLst/>
          </a:prstGeom>
          <a:noFill/>
          <a:ln>
            <a:noFill/>
          </a:ln>
        </p:spPr>
        <p:txBody>
          <a:bodyPr wrap="square" rtlCol="0" anchor="ctr" anchorCtr="0">
            <a:spAutoFit/>
          </a:bodyPr>
          <a:lstStyle/>
          <a:p>
            <a:r>
              <a:rPr kumimoji="1" lang="ja-JP" altLang="en-US" sz="1300" dirty="0">
                <a:latin typeface="+mn-ea"/>
              </a:rPr>
              <a:t>　介護施設・事業所の　</a:t>
            </a:r>
            <a:endParaRPr kumimoji="1" lang="en-US" altLang="ja-JP" sz="1300" dirty="0">
              <a:latin typeface="+mn-ea"/>
            </a:endParaRPr>
          </a:p>
          <a:p>
            <a:r>
              <a:rPr kumimoji="1" lang="ja-JP" altLang="en-US" sz="1300" dirty="0">
                <a:latin typeface="+mn-ea"/>
              </a:rPr>
              <a:t>　運営法人</a:t>
            </a:r>
          </a:p>
        </p:txBody>
      </p:sp>
      <p:sp>
        <p:nvSpPr>
          <p:cNvPr id="83" name="正方形/長方形 82"/>
          <p:cNvSpPr>
            <a:spLocks noChangeAspect="1"/>
          </p:cNvSpPr>
          <p:nvPr/>
        </p:nvSpPr>
        <p:spPr>
          <a:xfrm>
            <a:off x="347785" y="3149988"/>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テキスト ボックス 83"/>
          <p:cNvSpPr txBox="1"/>
          <p:nvPr/>
        </p:nvSpPr>
        <p:spPr>
          <a:xfrm>
            <a:off x="534191" y="3173172"/>
            <a:ext cx="1078146" cy="307777"/>
          </a:xfrm>
          <a:prstGeom prst="rect">
            <a:avLst/>
          </a:prstGeom>
          <a:noFill/>
          <a:ln>
            <a:noFill/>
          </a:ln>
        </p:spPr>
        <p:txBody>
          <a:bodyPr wrap="square" rtlCol="0" anchor="ctr" anchorCtr="0">
            <a:spAutoFit/>
          </a:bodyPr>
          <a:lstStyle/>
          <a:p>
            <a:pPr algn="ctr"/>
            <a:r>
              <a:rPr kumimoji="1" lang="ja-JP" altLang="en-US" sz="1400" dirty="0">
                <a:latin typeface="+mn-ea"/>
              </a:rPr>
              <a:t>基準額</a:t>
            </a:r>
          </a:p>
        </p:txBody>
      </p:sp>
      <p:sp>
        <p:nvSpPr>
          <p:cNvPr id="91" name="正方形/長方形 90"/>
          <p:cNvSpPr/>
          <p:nvPr/>
        </p:nvSpPr>
        <p:spPr>
          <a:xfrm>
            <a:off x="349150" y="3467502"/>
            <a:ext cx="2028430" cy="583443"/>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92" name="テキスト ボックス 91"/>
          <p:cNvSpPr txBox="1"/>
          <p:nvPr/>
        </p:nvSpPr>
        <p:spPr>
          <a:xfrm>
            <a:off x="345982" y="3626201"/>
            <a:ext cx="2031598" cy="292388"/>
          </a:xfrm>
          <a:prstGeom prst="rect">
            <a:avLst/>
          </a:prstGeom>
          <a:noFill/>
          <a:ln>
            <a:noFill/>
          </a:ln>
        </p:spPr>
        <p:txBody>
          <a:bodyPr wrap="square" rtlCol="0" anchor="ctr" anchorCtr="0">
            <a:spAutoFit/>
          </a:bodyPr>
          <a:lstStyle/>
          <a:p>
            <a:r>
              <a:rPr kumimoji="1" lang="ja-JP" altLang="en-US" sz="1300" dirty="0">
                <a:latin typeface="+mn-ea"/>
              </a:rPr>
              <a:t>　</a:t>
            </a:r>
            <a:r>
              <a:rPr kumimoji="1" lang="en-US" altLang="ja-JP" sz="1300" dirty="0">
                <a:latin typeface="+mn-ea"/>
              </a:rPr>
              <a:t>23,650</a:t>
            </a:r>
            <a:r>
              <a:rPr kumimoji="1" lang="ja-JP" altLang="en-US" sz="1300" dirty="0">
                <a:latin typeface="+mn-ea"/>
              </a:rPr>
              <a:t>円</a:t>
            </a:r>
          </a:p>
        </p:txBody>
      </p:sp>
      <p:sp>
        <p:nvSpPr>
          <p:cNvPr id="93" name="正方形/長方形 92"/>
          <p:cNvSpPr>
            <a:spLocks noChangeAspect="1"/>
          </p:cNvSpPr>
          <p:nvPr/>
        </p:nvSpPr>
        <p:spPr>
          <a:xfrm>
            <a:off x="347785" y="4309510"/>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テキスト ボックス 93"/>
          <p:cNvSpPr txBox="1"/>
          <p:nvPr/>
        </p:nvSpPr>
        <p:spPr>
          <a:xfrm>
            <a:off x="534191" y="4332694"/>
            <a:ext cx="1078146" cy="307777"/>
          </a:xfrm>
          <a:prstGeom prst="rect">
            <a:avLst/>
          </a:prstGeom>
          <a:noFill/>
          <a:ln>
            <a:noFill/>
          </a:ln>
        </p:spPr>
        <p:txBody>
          <a:bodyPr wrap="square" rtlCol="0" anchor="ctr" anchorCtr="0">
            <a:spAutoFit/>
          </a:bodyPr>
          <a:lstStyle/>
          <a:p>
            <a:pPr algn="ctr"/>
            <a:r>
              <a:rPr kumimoji="1" lang="ja-JP" altLang="en-US" sz="1400" dirty="0">
                <a:latin typeface="+mn-ea"/>
              </a:rPr>
              <a:t>補助率</a:t>
            </a:r>
          </a:p>
        </p:txBody>
      </p:sp>
      <p:sp>
        <p:nvSpPr>
          <p:cNvPr id="95" name="正方形/長方形 94"/>
          <p:cNvSpPr/>
          <p:nvPr/>
        </p:nvSpPr>
        <p:spPr>
          <a:xfrm>
            <a:off x="349150" y="4627024"/>
            <a:ext cx="2028430" cy="583443"/>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96" name="テキスト ボックス 95"/>
          <p:cNvSpPr txBox="1"/>
          <p:nvPr/>
        </p:nvSpPr>
        <p:spPr>
          <a:xfrm>
            <a:off x="345982" y="4774297"/>
            <a:ext cx="2031598" cy="323165"/>
          </a:xfrm>
          <a:prstGeom prst="rect">
            <a:avLst/>
          </a:prstGeom>
          <a:noFill/>
          <a:ln>
            <a:noFill/>
          </a:ln>
        </p:spPr>
        <p:txBody>
          <a:bodyPr wrap="square" rtlCol="0" anchor="ctr" anchorCtr="0">
            <a:spAutoFit/>
          </a:bodyPr>
          <a:lstStyle/>
          <a:p>
            <a:pPr>
              <a:lnSpc>
                <a:spcPts val="1800"/>
              </a:lnSpc>
            </a:pPr>
            <a:r>
              <a:rPr kumimoji="1" lang="ja-JP" altLang="en-US" sz="1300" dirty="0">
                <a:latin typeface="+mn-ea"/>
              </a:rPr>
              <a:t>　</a:t>
            </a:r>
            <a:r>
              <a:rPr kumimoji="1" lang="en-US" altLang="ja-JP" sz="1300" dirty="0">
                <a:latin typeface="+mn-ea"/>
              </a:rPr>
              <a:t>1/2</a:t>
            </a:r>
            <a:endParaRPr kumimoji="1" lang="ja-JP" altLang="en-US" sz="1300" dirty="0">
              <a:latin typeface="+mn-ea"/>
            </a:endParaRPr>
          </a:p>
        </p:txBody>
      </p:sp>
      <p:sp>
        <p:nvSpPr>
          <p:cNvPr id="97" name="正方形/長方形 96"/>
          <p:cNvSpPr>
            <a:spLocks noChangeAspect="1"/>
          </p:cNvSpPr>
          <p:nvPr/>
        </p:nvSpPr>
        <p:spPr>
          <a:xfrm>
            <a:off x="361961" y="5469032"/>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p:cNvSpPr txBox="1"/>
          <p:nvPr/>
        </p:nvSpPr>
        <p:spPr>
          <a:xfrm>
            <a:off x="548367" y="5492216"/>
            <a:ext cx="1078146" cy="307777"/>
          </a:xfrm>
          <a:prstGeom prst="rect">
            <a:avLst/>
          </a:prstGeom>
          <a:noFill/>
          <a:ln>
            <a:noFill/>
          </a:ln>
        </p:spPr>
        <p:txBody>
          <a:bodyPr wrap="square" rtlCol="0" anchor="ctr" anchorCtr="0">
            <a:spAutoFit/>
          </a:bodyPr>
          <a:lstStyle/>
          <a:p>
            <a:pPr algn="ctr"/>
            <a:r>
              <a:rPr kumimoji="1" lang="ja-JP" altLang="en-US" sz="1400" dirty="0">
                <a:latin typeface="+mn-ea"/>
              </a:rPr>
              <a:t>対象経費</a:t>
            </a:r>
          </a:p>
        </p:txBody>
      </p:sp>
      <p:sp>
        <p:nvSpPr>
          <p:cNvPr id="99" name="正方形/長方形 98"/>
          <p:cNvSpPr/>
          <p:nvPr/>
        </p:nvSpPr>
        <p:spPr>
          <a:xfrm>
            <a:off x="363326" y="5786546"/>
            <a:ext cx="2028430" cy="919297"/>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100" name="テキスト ボックス 99"/>
          <p:cNvSpPr txBox="1"/>
          <p:nvPr/>
        </p:nvSpPr>
        <p:spPr>
          <a:xfrm>
            <a:off x="360158" y="5981872"/>
            <a:ext cx="2031598" cy="543290"/>
          </a:xfrm>
          <a:prstGeom prst="rect">
            <a:avLst/>
          </a:prstGeom>
          <a:noFill/>
          <a:ln>
            <a:noFill/>
          </a:ln>
        </p:spPr>
        <p:txBody>
          <a:bodyPr wrap="square" rtlCol="0" anchor="ctr" anchorCtr="0">
            <a:spAutoFit/>
          </a:bodyPr>
          <a:lstStyle/>
          <a:p>
            <a:pPr>
              <a:lnSpc>
                <a:spcPts val="1800"/>
              </a:lnSpc>
            </a:pPr>
            <a:r>
              <a:rPr kumimoji="1" lang="ja-JP" altLang="en-US" sz="1300" dirty="0">
                <a:latin typeface="+mn-ea"/>
              </a:rPr>
              <a:t>　受講料</a:t>
            </a:r>
            <a:endParaRPr kumimoji="1" lang="en-US" altLang="ja-JP" sz="1300" dirty="0">
              <a:latin typeface="+mn-ea"/>
            </a:endParaRPr>
          </a:p>
          <a:p>
            <a:pPr>
              <a:lnSpc>
                <a:spcPts val="1800"/>
              </a:lnSpc>
            </a:pPr>
            <a:r>
              <a:rPr kumimoji="1" lang="ja-JP" altLang="en-US" sz="1300" dirty="0">
                <a:latin typeface="+mn-ea"/>
              </a:rPr>
              <a:t>　</a:t>
            </a:r>
            <a:r>
              <a:rPr kumimoji="1" lang="en-US" altLang="ja-JP" sz="1300" dirty="0">
                <a:latin typeface="+mn-ea"/>
              </a:rPr>
              <a:t>※</a:t>
            </a:r>
            <a:r>
              <a:rPr kumimoji="1" lang="ja-JP" altLang="en-US" sz="1300" dirty="0">
                <a:latin typeface="+mn-ea"/>
              </a:rPr>
              <a:t>テキスト代を含む</a:t>
            </a:r>
          </a:p>
        </p:txBody>
      </p:sp>
      <p:grpSp>
        <p:nvGrpSpPr>
          <p:cNvPr id="38" name="グループ化 37"/>
          <p:cNvGrpSpPr/>
          <p:nvPr/>
        </p:nvGrpSpPr>
        <p:grpSpPr>
          <a:xfrm>
            <a:off x="2662518" y="2329027"/>
            <a:ext cx="6059036" cy="4376816"/>
            <a:chOff x="394515" y="994494"/>
            <a:chExt cx="8655766" cy="6252585"/>
          </a:xfrm>
        </p:grpSpPr>
        <p:sp>
          <p:nvSpPr>
            <p:cNvPr id="53" name="正方形/長方形 52"/>
            <p:cNvSpPr/>
            <p:nvPr/>
          </p:nvSpPr>
          <p:spPr>
            <a:xfrm>
              <a:off x="394515" y="994494"/>
              <a:ext cx="8655766" cy="6252585"/>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8" name="正方形/長方形 77"/>
            <p:cNvSpPr/>
            <p:nvPr/>
          </p:nvSpPr>
          <p:spPr>
            <a:xfrm>
              <a:off x="1516418" y="5186831"/>
              <a:ext cx="1463154" cy="38764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85" name="グループ化 84"/>
          <p:cNvGrpSpPr>
            <a:grpSpLocks noChangeAspect="1"/>
          </p:cNvGrpSpPr>
          <p:nvPr/>
        </p:nvGrpSpPr>
        <p:grpSpPr>
          <a:xfrm>
            <a:off x="2936343" y="2612951"/>
            <a:ext cx="5771563" cy="3915716"/>
            <a:chOff x="650391" y="2252369"/>
            <a:chExt cx="7467003" cy="5065987"/>
          </a:xfrm>
        </p:grpSpPr>
        <p:grpSp>
          <p:nvGrpSpPr>
            <p:cNvPr id="86" name="グループ化 85"/>
            <p:cNvGrpSpPr>
              <a:grpSpLocks noChangeAspect="1"/>
            </p:cNvGrpSpPr>
            <p:nvPr/>
          </p:nvGrpSpPr>
          <p:grpSpPr>
            <a:xfrm>
              <a:off x="650391" y="2252369"/>
              <a:ext cx="7039210" cy="5065987"/>
              <a:chOff x="494851" y="1734638"/>
              <a:chExt cx="7245756" cy="5214623"/>
            </a:xfrm>
          </p:grpSpPr>
          <p:grpSp>
            <p:nvGrpSpPr>
              <p:cNvPr id="88" name="グループ化 87"/>
              <p:cNvGrpSpPr/>
              <p:nvPr/>
            </p:nvGrpSpPr>
            <p:grpSpPr>
              <a:xfrm>
                <a:off x="4290140" y="2452800"/>
                <a:ext cx="1518299" cy="1352852"/>
                <a:chOff x="6997718" y="925063"/>
                <a:chExt cx="1518299" cy="1352852"/>
              </a:xfrm>
            </p:grpSpPr>
            <p:pic>
              <p:nvPicPr>
                <p:cNvPr id="179" name="図 17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7718" y="1220054"/>
                  <a:ext cx="1518299" cy="1057861"/>
                </a:xfrm>
                <a:prstGeom prst="rect">
                  <a:avLst/>
                </a:prstGeom>
              </p:spPr>
            </p:pic>
            <p:sp>
              <p:nvSpPr>
                <p:cNvPr id="181" name="テキスト ボックス 180"/>
                <p:cNvSpPr txBox="1"/>
                <p:nvPr/>
              </p:nvSpPr>
              <p:spPr>
                <a:xfrm>
                  <a:off x="7083009" y="925063"/>
                  <a:ext cx="1286709" cy="348390"/>
                </a:xfrm>
                <a:prstGeom prst="rect">
                  <a:avLst/>
                </a:prstGeom>
                <a:noFill/>
                <a:ln>
                  <a:noFill/>
                </a:ln>
              </p:spPr>
              <p:txBody>
                <a:bodyPr wrap="square" rtlCol="0" anchor="ctr" anchorCtr="0">
                  <a:spAutoFit/>
                </a:bodyPr>
                <a:lstStyle/>
                <a:p>
                  <a:pPr algn="ctr"/>
                  <a:r>
                    <a:rPr kumimoji="1" lang="ja-JP" altLang="en-US" sz="1100" dirty="0">
                      <a:latin typeface="+mn-ea"/>
                    </a:rPr>
                    <a:t>介護施設等</a:t>
                  </a:r>
                </a:p>
              </p:txBody>
            </p:sp>
          </p:grpSp>
          <p:grpSp>
            <p:nvGrpSpPr>
              <p:cNvPr id="89" name="グループ化 88"/>
              <p:cNvGrpSpPr/>
              <p:nvPr/>
            </p:nvGrpSpPr>
            <p:grpSpPr>
              <a:xfrm>
                <a:off x="6177809" y="2668278"/>
                <a:ext cx="860904" cy="950181"/>
                <a:chOff x="6090398" y="2785729"/>
                <a:chExt cx="860904" cy="950181"/>
              </a:xfrm>
            </p:grpSpPr>
            <p:cxnSp>
              <p:nvCxnSpPr>
                <p:cNvPr id="177" name="直線矢印コネクタ 176"/>
                <p:cNvCxnSpPr>
                  <a:cxnSpLocks noChangeAspect="1"/>
                </p:cNvCxnSpPr>
                <p:nvPr/>
              </p:nvCxnSpPr>
              <p:spPr>
                <a:xfrm rot="12960000" flipV="1">
                  <a:off x="6090398" y="3137766"/>
                  <a:ext cx="827305" cy="598144"/>
                </a:xfrm>
                <a:prstGeom prst="straightConnector1">
                  <a:avLst/>
                </a:prstGeom>
                <a:ln w="73025">
                  <a:solidFill>
                    <a:schemeClr val="accent2">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78" name="直線矢印コネクタ 177"/>
                <p:cNvCxnSpPr>
                  <a:cxnSpLocks noChangeAspect="1"/>
                </p:cNvCxnSpPr>
                <p:nvPr/>
              </p:nvCxnSpPr>
              <p:spPr>
                <a:xfrm rot="2160000" flipV="1">
                  <a:off x="6123997" y="2785729"/>
                  <a:ext cx="827305" cy="598144"/>
                </a:xfrm>
                <a:prstGeom prst="straightConnector1">
                  <a:avLst/>
                </a:prstGeom>
                <a:ln w="73025">
                  <a:solidFill>
                    <a:schemeClr val="accent6">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grpSp>
          <p:sp>
            <p:nvSpPr>
              <p:cNvPr id="90" name="テキスト ボックス 89"/>
              <p:cNvSpPr txBox="1"/>
              <p:nvPr/>
            </p:nvSpPr>
            <p:spPr>
              <a:xfrm>
                <a:off x="6313408" y="2562702"/>
                <a:ext cx="621639" cy="348390"/>
              </a:xfrm>
              <a:prstGeom prst="rect">
                <a:avLst/>
              </a:prstGeom>
              <a:noFill/>
            </p:spPr>
            <p:txBody>
              <a:bodyPr wrap="none" rtlCol="0">
                <a:spAutoFit/>
              </a:bodyPr>
              <a:lstStyle/>
              <a:p>
                <a:r>
                  <a:rPr lang="ja-JP" altLang="en-US" sz="1100" dirty="0"/>
                  <a:t>申請</a:t>
                </a:r>
                <a:endParaRPr kumimoji="1" lang="ja-JP" altLang="en-US" sz="1100" dirty="0"/>
              </a:p>
            </p:txBody>
          </p:sp>
          <p:sp>
            <p:nvSpPr>
              <p:cNvPr id="101" name="テキスト ボックス 100"/>
              <p:cNvSpPr txBox="1"/>
              <p:nvPr/>
            </p:nvSpPr>
            <p:spPr>
              <a:xfrm>
                <a:off x="6350507" y="3393411"/>
                <a:ext cx="621639" cy="348390"/>
              </a:xfrm>
              <a:prstGeom prst="rect">
                <a:avLst/>
              </a:prstGeom>
              <a:noFill/>
            </p:spPr>
            <p:txBody>
              <a:bodyPr wrap="none" rtlCol="0">
                <a:spAutoFit/>
              </a:bodyPr>
              <a:lstStyle/>
              <a:p>
                <a:r>
                  <a:rPr kumimoji="1" lang="ja-JP" altLang="en-US" sz="1100" dirty="0"/>
                  <a:t>交付</a:t>
                </a:r>
              </a:p>
            </p:txBody>
          </p:sp>
          <p:pic>
            <p:nvPicPr>
              <p:cNvPr id="102" name="図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0306" y="2063845"/>
                <a:ext cx="402023" cy="796314"/>
              </a:xfrm>
              <a:prstGeom prst="rect">
                <a:avLst/>
              </a:prstGeom>
            </p:spPr>
          </p:pic>
          <p:cxnSp>
            <p:nvCxnSpPr>
              <p:cNvPr id="112" name="直線矢印コネクタ 111"/>
              <p:cNvCxnSpPr>
                <a:cxnSpLocks noChangeAspect="1"/>
              </p:cNvCxnSpPr>
              <p:nvPr/>
            </p:nvCxnSpPr>
            <p:spPr>
              <a:xfrm flipH="1" flipV="1">
                <a:off x="2673145" y="2960089"/>
                <a:ext cx="1351054" cy="3136"/>
              </a:xfrm>
              <a:prstGeom prst="straightConnector1">
                <a:avLst/>
              </a:prstGeom>
              <a:ln w="73025">
                <a:solidFill>
                  <a:schemeClr val="accent6">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grpSp>
            <p:nvGrpSpPr>
              <p:cNvPr id="113" name="グループ化 112"/>
              <p:cNvGrpSpPr/>
              <p:nvPr/>
            </p:nvGrpSpPr>
            <p:grpSpPr>
              <a:xfrm>
                <a:off x="692704" y="2093879"/>
                <a:ext cx="1714500" cy="1489710"/>
                <a:chOff x="584574" y="1672765"/>
                <a:chExt cx="1714500" cy="1489710"/>
              </a:xfrm>
            </p:grpSpPr>
            <p:pic>
              <p:nvPicPr>
                <p:cNvPr id="174" name="図 17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574" y="1672765"/>
                  <a:ext cx="1714500" cy="1489710"/>
                </a:xfrm>
                <a:prstGeom prst="rect">
                  <a:avLst/>
                </a:prstGeom>
              </p:spPr>
            </p:pic>
            <p:sp>
              <p:nvSpPr>
                <p:cNvPr id="175" name="テキスト ボックス 174"/>
                <p:cNvSpPr txBox="1"/>
                <p:nvPr/>
              </p:nvSpPr>
              <p:spPr>
                <a:xfrm>
                  <a:off x="692548" y="1856987"/>
                  <a:ext cx="1214757" cy="553326"/>
                </a:xfrm>
                <a:prstGeom prst="rect">
                  <a:avLst/>
                </a:prstGeom>
                <a:noFill/>
                <a:ln>
                  <a:noFill/>
                </a:ln>
              </p:spPr>
              <p:txBody>
                <a:bodyPr wrap="square" rtlCol="0" anchor="ctr" anchorCtr="0">
                  <a:spAutoFit/>
                </a:bodyPr>
                <a:lstStyle/>
                <a:p>
                  <a:pPr algn="ctr"/>
                  <a:r>
                    <a:rPr kumimoji="1" lang="ja-JP" altLang="en-US" sz="1000" spc="-100" dirty="0">
                      <a:latin typeface="+mn-ea"/>
                    </a:rPr>
                    <a:t>アセッサー</a:t>
                  </a:r>
                  <a:endParaRPr kumimoji="1" lang="en-US" altLang="ja-JP" sz="1000" spc="-100" dirty="0">
                    <a:latin typeface="+mn-ea"/>
                  </a:endParaRPr>
                </a:p>
                <a:p>
                  <a:pPr algn="ctr"/>
                  <a:r>
                    <a:rPr kumimoji="1" lang="ja-JP" altLang="en-US" sz="1000" spc="-100" dirty="0">
                      <a:latin typeface="+mn-ea"/>
                    </a:rPr>
                    <a:t>講習</a:t>
                  </a:r>
                </a:p>
              </p:txBody>
            </p:sp>
          </p:grpSp>
          <p:cxnSp>
            <p:nvCxnSpPr>
              <p:cNvPr id="114" name="直線矢印コネクタ 113"/>
              <p:cNvCxnSpPr>
                <a:cxnSpLocks noChangeAspect="1"/>
              </p:cNvCxnSpPr>
              <p:nvPr/>
            </p:nvCxnSpPr>
            <p:spPr>
              <a:xfrm rot="10800000" flipH="1" flipV="1">
                <a:off x="2682192" y="3416363"/>
                <a:ext cx="1351054" cy="3136"/>
              </a:xfrm>
              <a:prstGeom prst="straightConnector1">
                <a:avLst/>
              </a:prstGeom>
              <a:ln w="73025">
                <a:solidFill>
                  <a:schemeClr val="accent6">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116" name="テキスト ボックス 115"/>
              <p:cNvSpPr txBox="1"/>
              <p:nvPr/>
            </p:nvSpPr>
            <p:spPr>
              <a:xfrm>
                <a:off x="2420875" y="3025260"/>
                <a:ext cx="1936645" cy="348390"/>
              </a:xfrm>
              <a:prstGeom prst="rect">
                <a:avLst/>
              </a:prstGeom>
              <a:noFill/>
            </p:spPr>
            <p:txBody>
              <a:bodyPr wrap="none" rtlCol="0">
                <a:spAutoFit/>
              </a:bodyPr>
              <a:lstStyle/>
              <a:p>
                <a:r>
                  <a:rPr kumimoji="1" lang="ja-JP" altLang="en-US" sz="1100" dirty="0"/>
                  <a:t>アセッサー講習受講</a:t>
                </a:r>
              </a:p>
            </p:txBody>
          </p:sp>
          <p:grpSp>
            <p:nvGrpSpPr>
              <p:cNvPr id="117" name="グループ化 116"/>
              <p:cNvGrpSpPr/>
              <p:nvPr/>
            </p:nvGrpSpPr>
            <p:grpSpPr>
              <a:xfrm>
                <a:off x="5530739" y="4004847"/>
                <a:ext cx="2209868" cy="2361983"/>
                <a:chOff x="5145245" y="4003060"/>
                <a:chExt cx="2209868" cy="2361983"/>
              </a:xfrm>
            </p:grpSpPr>
            <p:grpSp>
              <p:nvGrpSpPr>
                <p:cNvPr id="161" name="グループ化 160"/>
                <p:cNvGrpSpPr/>
                <p:nvPr/>
              </p:nvGrpSpPr>
              <p:grpSpPr>
                <a:xfrm>
                  <a:off x="5172412" y="4003060"/>
                  <a:ext cx="2118230" cy="2361983"/>
                  <a:chOff x="5298369" y="3883109"/>
                  <a:chExt cx="2118230" cy="2361983"/>
                </a:xfrm>
              </p:grpSpPr>
              <p:sp>
                <p:nvSpPr>
                  <p:cNvPr id="165" name="直角三角形 164"/>
                  <p:cNvSpPr>
                    <a:spLocks noChangeAspect="1"/>
                  </p:cNvSpPr>
                  <p:nvPr/>
                </p:nvSpPr>
                <p:spPr>
                  <a:xfrm rot="16200000" flipV="1">
                    <a:off x="5486464" y="3883109"/>
                    <a:ext cx="365759" cy="365760"/>
                  </a:xfrm>
                  <a:prstGeom prst="r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66" name="グループ化 165"/>
                  <p:cNvGrpSpPr/>
                  <p:nvPr/>
                </p:nvGrpSpPr>
                <p:grpSpPr>
                  <a:xfrm>
                    <a:off x="5298369" y="4156626"/>
                    <a:ext cx="2118230" cy="2088466"/>
                    <a:chOff x="4964756" y="4088031"/>
                    <a:chExt cx="2118230" cy="2088466"/>
                  </a:xfrm>
                </p:grpSpPr>
                <p:sp>
                  <p:nvSpPr>
                    <p:cNvPr id="167" name="正方形/長方形 166"/>
                    <p:cNvSpPr/>
                    <p:nvPr/>
                  </p:nvSpPr>
                  <p:spPr>
                    <a:xfrm>
                      <a:off x="4964756" y="4088031"/>
                      <a:ext cx="2118230" cy="2088466"/>
                    </a:xfrm>
                    <a:prstGeom prst="rect">
                      <a:avLst/>
                    </a:prstGeom>
                    <a:solidFill>
                      <a:schemeClr val="bg1"/>
                    </a:solidFill>
                    <a:ln w="254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68" name="グループ化 167"/>
                    <p:cNvGrpSpPr>
                      <a:grpSpLocks noChangeAspect="1"/>
                    </p:cNvGrpSpPr>
                    <p:nvPr/>
                  </p:nvGrpSpPr>
                  <p:grpSpPr>
                    <a:xfrm>
                      <a:off x="5406173" y="4575114"/>
                      <a:ext cx="1377572" cy="1221578"/>
                      <a:chOff x="3829854" y="1106716"/>
                      <a:chExt cx="1450081" cy="1285874"/>
                    </a:xfrm>
                  </p:grpSpPr>
                  <p:grpSp>
                    <p:nvGrpSpPr>
                      <p:cNvPr id="169" name="グループ化 168"/>
                      <p:cNvGrpSpPr>
                        <a:grpSpLocks noChangeAspect="1"/>
                      </p:cNvGrpSpPr>
                      <p:nvPr/>
                    </p:nvGrpSpPr>
                    <p:grpSpPr>
                      <a:xfrm>
                        <a:off x="4251235" y="1223090"/>
                        <a:ext cx="1028700" cy="1126310"/>
                        <a:chOff x="4942087" y="1197212"/>
                        <a:chExt cx="1096136" cy="1200149"/>
                      </a:xfrm>
                    </p:grpSpPr>
                    <p:pic>
                      <p:nvPicPr>
                        <p:cNvPr id="171" name="図 17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2087" y="1197212"/>
                          <a:ext cx="1096136" cy="1200149"/>
                        </a:xfrm>
                        <a:prstGeom prst="rect">
                          <a:avLst/>
                        </a:prstGeom>
                      </p:spPr>
                    </p:pic>
                    <p:sp>
                      <p:nvSpPr>
                        <p:cNvPr id="172" name="正方形/長方形 171"/>
                        <p:cNvSpPr/>
                        <p:nvPr/>
                      </p:nvSpPr>
                      <p:spPr>
                        <a:xfrm>
                          <a:off x="4983701" y="1308672"/>
                          <a:ext cx="395603" cy="1034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3" name="正方形/長方形 172"/>
                        <p:cNvSpPr/>
                        <p:nvPr/>
                      </p:nvSpPr>
                      <p:spPr>
                        <a:xfrm>
                          <a:off x="5066515" y="1758219"/>
                          <a:ext cx="395603" cy="275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170" name="図 16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29854" y="1106716"/>
                        <a:ext cx="968693" cy="1285874"/>
                      </a:xfrm>
                      <a:prstGeom prst="rect">
                        <a:avLst/>
                      </a:prstGeom>
                    </p:spPr>
                  </p:pic>
                </p:grpSp>
              </p:grpSp>
            </p:grpSp>
            <p:sp>
              <p:nvSpPr>
                <p:cNvPr id="162" name="テキスト ボックス 161"/>
                <p:cNvSpPr txBox="1"/>
                <p:nvPr/>
              </p:nvSpPr>
              <p:spPr>
                <a:xfrm>
                  <a:off x="5223569" y="4348523"/>
                  <a:ext cx="2131544" cy="348390"/>
                </a:xfrm>
                <a:prstGeom prst="rect">
                  <a:avLst/>
                </a:prstGeom>
                <a:noFill/>
              </p:spPr>
              <p:txBody>
                <a:bodyPr wrap="square" rtlCol="0">
                  <a:spAutoFit/>
                </a:bodyPr>
                <a:lstStyle/>
                <a:p>
                  <a:pPr algn="ctr"/>
                  <a:r>
                    <a:rPr kumimoji="1" lang="ja-JP" altLang="en-US" sz="1100" dirty="0"/>
                    <a:t>評価・育成（</a:t>
                  </a:r>
                  <a:r>
                    <a:rPr kumimoji="1" lang="en-US" altLang="ja-JP" sz="1100" dirty="0"/>
                    <a:t>OJT</a:t>
                  </a:r>
                  <a:r>
                    <a:rPr kumimoji="1" lang="ja-JP" altLang="en-US" sz="1100" dirty="0"/>
                    <a:t>）</a:t>
                  </a:r>
                </a:p>
              </p:txBody>
            </p:sp>
            <p:sp>
              <p:nvSpPr>
                <p:cNvPr id="163" name="テキスト ボックス 162"/>
                <p:cNvSpPr txBox="1"/>
                <p:nvPr/>
              </p:nvSpPr>
              <p:spPr>
                <a:xfrm>
                  <a:off x="6177671" y="5895169"/>
                  <a:ext cx="1176671" cy="348390"/>
                </a:xfrm>
                <a:prstGeom prst="rect">
                  <a:avLst/>
                </a:prstGeom>
                <a:noFill/>
              </p:spPr>
              <p:txBody>
                <a:bodyPr wrap="none" rtlCol="0">
                  <a:spAutoFit/>
                </a:bodyPr>
                <a:lstStyle/>
                <a:p>
                  <a:r>
                    <a:rPr kumimoji="1" lang="ja-JP" altLang="en-US" sz="1100" dirty="0"/>
                    <a:t>アセッサ</a:t>
                  </a:r>
                  <a:r>
                    <a:rPr kumimoji="1" lang="ja-JP" altLang="en-US" sz="1050" dirty="0"/>
                    <a:t>ー</a:t>
                  </a:r>
                </a:p>
              </p:txBody>
            </p:sp>
            <p:sp>
              <p:nvSpPr>
                <p:cNvPr id="164" name="テキスト ボックス 163"/>
                <p:cNvSpPr txBox="1"/>
                <p:nvPr/>
              </p:nvSpPr>
              <p:spPr>
                <a:xfrm>
                  <a:off x="5145245" y="5900985"/>
                  <a:ext cx="997355" cy="348390"/>
                </a:xfrm>
                <a:prstGeom prst="rect">
                  <a:avLst/>
                </a:prstGeom>
                <a:noFill/>
              </p:spPr>
              <p:txBody>
                <a:bodyPr wrap="none" rtlCol="0">
                  <a:spAutoFit/>
                </a:bodyPr>
                <a:lstStyle/>
                <a:p>
                  <a:r>
                    <a:rPr kumimoji="1" lang="ja-JP" altLang="en-US" sz="1100" dirty="0"/>
                    <a:t>被評価者</a:t>
                  </a:r>
                </a:p>
              </p:txBody>
            </p:sp>
          </p:grpSp>
          <p:grpSp>
            <p:nvGrpSpPr>
              <p:cNvPr id="142" name="グループ化 141"/>
              <p:cNvGrpSpPr>
                <a:grpSpLocks noChangeAspect="1"/>
              </p:cNvGrpSpPr>
              <p:nvPr/>
            </p:nvGrpSpPr>
            <p:grpSpPr>
              <a:xfrm>
                <a:off x="548995" y="4983415"/>
                <a:ext cx="1925927" cy="1776486"/>
                <a:chOff x="599816" y="4568048"/>
                <a:chExt cx="1871936" cy="1776486"/>
              </a:xfrm>
            </p:grpSpPr>
            <p:pic>
              <p:nvPicPr>
                <p:cNvPr id="159" name="図 158" descr="サラリーマンの会議のイラスト">
                  <a:hlinkClick r:id="rId7"/>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6735" y="4943563"/>
                  <a:ext cx="1400970" cy="1400971"/>
                </a:xfrm>
                <a:prstGeom prst="rect">
                  <a:avLst/>
                </a:prstGeom>
                <a:noFill/>
                <a:ln>
                  <a:noFill/>
                </a:ln>
              </p:spPr>
            </p:pic>
            <p:sp>
              <p:nvSpPr>
                <p:cNvPr id="160" name="テキスト ボックス 159"/>
                <p:cNvSpPr txBox="1"/>
                <p:nvPr/>
              </p:nvSpPr>
              <p:spPr>
                <a:xfrm>
                  <a:off x="599816" y="4568048"/>
                  <a:ext cx="1871936" cy="348390"/>
                </a:xfrm>
                <a:prstGeom prst="rect">
                  <a:avLst/>
                </a:prstGeom>
                <a:noFill/>
              </p:spPr>
              <p:txBody>
                <a:bodyPr wrap="square" rtlCol="0">
                  <a:spAutoFit/>
                </a:bodyPr>
                <a:lstStyle/>
                <a:p>
                  <a:pPr algn="ctr"/>
                  <a:r>
                    <a:rPr kumimoji="1" lang="ja-JP" altLang="en-US" sz="1100" dirty="0"/>
                    <a:t>レベル認定委員会</a:t>
                  </a:r>
                </a:p>
              </p:txBody>
            </p:sp>
          </p:grpSp>
          <p:sp>
            <p:nvSpPr>
              <p:cNvPr id="144" name="テキスト ボックス 143"/>
              <p:cNvSpPr txBox="1"/>
              <p:nvPr/>
            </p:nvSpPr>
            <p:spPr>
              <a:xfrm>
                <a:off x="2922994" y="1808986"/>
                <a:ext cx="997355" cy="348390"/>
              </a:xfrm>
              <a:prstGeom prst="rect">
                <a:avLst/>
              </a:prstGeom>
              <a:noFill/>
            </p:spPr>
            <p:txBody>
              <a:bodyPr wrap="none" rtlCol="0">
                <a:spAutoFit/>
              </a:bodyPr>
              <a:lstStyle/>
              <a:p>
                <a:r>
                  <a:rPr kumimoji="1" lang="ja-JP" altLang="en-US" sz="1100" dirty="0"/>
                  <a:t>施設職員</a:t>
                </a:r>
              </a:p>
            </p:txBody>
          </p:sp>
          <p:sp>
            <p:nvSpPr>
              <p:cNvPr id="145" name="正方形/長方形 144"/>
              <p:cNvSpPr/>
              <p:nvPr/>
            </p:nvSpPr>
            <p:spPr>
              <a:xfrm>
                <a:off x="494851" y="1734638"/>
                <a:ext cx="5365263" cy="2144561"/>
              </a:xfrm>
              <a:prstGeom prst="rect">
                <a:avLst/>
              </a:prstGeom>
              <a:noFill/>
              <a:ln w="31750" cmpd="sng">
                <a:solidFill>
                  <a:schemeClr val="accent2">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46" name="グループ化 145"/>
              <p:cNvGrpSpPr/>
              <p:nvPr/>
            </p:nvGrpSpPr>
            <p:grpSpPr>
              <a:xfrm>
                <a:off x="2748898" y="4120951"/>
                <a:ext cx="2397352" cy="2323130"/>
                <a:chOff x="2818173" y="4093241"/>
                <a:chExt cx="2397352" cy="2323130"/>
              </a:xfrm>
            </p:grpSpPr>
            <p:pic>
              <p:nvPicPr>
                <p:cNvPr id="148" name="図 14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58298" y="4381570"/>
                  <a:ext cx="377084" cy="799559"/>
                </a:xfrm>
                <a:prstGeom prst="rect">
                  <a:avLst/>
                </a:prstGeom>
              </p:spPr>
            </p:pic>
            <p:grpSp>
              <p:nvGrpSpPr>
                <p:cNvPr id="149" name="グループ化 148"/>
                <p:cNvGrpSpPr/>
                <p:nvPr/>
              </p:nvGrpSpPr>
              <p:grpSpPr>
                <a:xfrm>
                  <a:off x="2818173" y="4495528"/>
                  <a:ext cx="2075153" cy="1111687"/>
                  <a:chOff x="2674900" y="3591882"/>
                  <a:chExt cx="2075153" cy="1111687"/>
                </a:xfrm>
              </p:grpSpPr>
              <p:cxnSp>
                <p:nvCxnSpPr>
                  <p:cNvPr id="157" name="直線矢印コネクタ 156"/>
                  <p:cNvCxnSpPr>
                    <a:cxnSpLocks noChangeAspect="1"/>
                  </p:cNvCxnSpPr>
                  <p:nvPr/>
                </p:nvCxnSpPr>
                <p:spPr>
                  <a:xfrm flipH="1">
                    <a:off x="2674900" y="4699938"/>
                    <a:ext cx="2075153" cy="0"/>
                  </a:xfrm>
                  <a:prstGeom prst="straightConnector1">
                    <a:avLst/>
                  </a:prstGeom>
                  <a:ln w="73025">
                    <a:solidFill>
                      <a:schemeClr val="accent6">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58" name="直線コネクタ 157"/>
                  <p:cNvCxnSpPr/>
                  <p:nvPr/>
                </p:nvCxnSpPr>
                <p:spPr>
                  <a:xfrm>
                    <a:off x="4714117" y="3591882"/>
                    <a:ext cx="0" cy="1111687"/>
                  </a:xfrm>
                  <a:prstGeom prst="line">
                    <a:avLst/>
                  </a:prstGeom>
                  <a:ln w="7302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150" name="グループ化 149"/>
                <p:cNvGrpSpPr/>
                <p:nvPr/>
              </p:nvGrpSpPr>
              <p:grpSpPr>
                <a:xfrm rot="5400000" flipV="1">
                  <a:off x="3270071" y="4088599"/>
                  <a:ext cx="1556362" cy="2334547"/>
                  <a:chOff x="1876434" y="3855556"/>
                  <a:chExt cx="3343992" cy="706910"/>
                </a:xfrm>
              </p:grpSpPr>
              <p:cxnSp>
                <p:nvCxnSpPr>
                  <p:cNvPr id="155" name="直線矢印コネクタ 154"/>
                  <p:cNvCxnSpPr>
                    <a:cxnSpLocks noChangeAspect="1"/>
                  </p:cNvCxnSpPr>
                  <p:nvPr/>
                </p:nvCxnSpPr>
                <p:spPr>
                  <a:xfrm rot="5400000">
                    <a:off x="3548430" y="2878443"/>
                    <a:ext cx="0" cy="3343992"/>
                  </a:xfrm>
                  <a:prstGeom prst="straightConnector1">
                    <a:avLst/>
                  </a:prstGeom>
                  <a:ln w="73025">
                    <a:solidFill>
                      <a:schemeClr val="accent5">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56" name="直線コネクタ 155"/>
                  <p:cNvCxnSpPr/>
                  <p:nvPr/>
                </p:nvCxnSpPr>
                <p:spPr>
                  <a:xfrm rot="5400000" flipV="1">
                    <a:off x="4800020" y="4209011"/>
                    <a:ext cx="706910" cy="0"/>
                  </a:xfrm>
                  <a:prstGeom prst="line">
                    <a:avLst/>
                  </a:prstGeom>
                  <a:ln w="73025">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152" name="テキスト ボックス 151"/>
                <p:cNvSpPr txBox="1"/>
                <p:nvPr/>
              </p:nvSpPr>
              <p:spPr>
                <a:xfrm>
                  <a:off x="2868385" y="5212036"/>
                  <a:ext cx="1947970" cy="285126"/>
                </a:xfrm>
                <a:prstGeom prst="rect">
                  <a:avLst/>
                </a:prstGeom>
                <a:noFill/>
              </p:spPr>
              <p:txBody>
                <a:bodyPr wrap="square" rtlCol="0">
                  <a:spAutoFit/>
                </a:bodyPr>
                <a:lstStyle/>
                <a:p>
                  <a:pPr algn="ctr"/>
                  <a:r>
                    <a:rPr kumimoji="1" lang="ja-JP" altLang="en-US" sz="1200" dirty="0"/>
                    <a:t>レベル認定申請</a:t>
                  </a:r>
                </a:p>
              </p:txBody>
            </p:sp>
            <p:sp>
              <p:nvSpPr>
                <p:cNvPr id="153" name="テキスト ボックス 152"/>
                <p:cNvSpPr txBox="1"/>
                <p:nvPr/>
              </p:nvSpPr>
              <p:spPr>
                <a:xfrm>
                  <a:off x="3351616" y="4093241"/>
                  <a:ext cx="997355" cy="348390"/>
                </a:xfrm>
                <a:prstGeom prst="rect">
                  <a:avLst/>
                </a:prstGeom>
                <a:noFill/>
              </p:spPr>
              <p:txBody>
                <a:bodyPr wrap="none" rtlCol="0">
                  <a:spAutoFit/>
                </a:bodyPr>
                <a:lstStyle/>
                <a:p>
                  <a:r>
                    <a:rPr kumimoji="1" lang="ja-JP" altLang="en-US" sz="1100" dirty="0"/>
                    <a:t>被評価者</a:t>
                  </a:r>
                </a:p>
              </p:txBody>
            </p:sp>
            <p:sp>
              <p:nvSpPr>
                <p:cNvPr id="154" name="テキスト ボックス 153"/>
                <p:cNvSpPr txBox="1"/>
                <p:nvPr/>
              </p:nvSpPr>
              <p:spPr>
                <a:xfrm>
                  <a:off x="2876948" y="6131245"/>
                  <a:ext cx="2307899" cy="285126"/>
                </a:xfrm>
                <a:prstGeom prst="rect">
                  <a:avLst/>
                </a:prstGeom>
                <a:noFill/>
              </p:spPr>
              <p:txBody>
                <a:bodyPr wrap="square" rtlCol="0">
                  <a:spAutoFit/>
                </a:bodyPr>
                <a:lstStyle/>
                <a:p>
                  <a:pPr algn="ctr"/>
                  <a:r>
                    <a:rPr kumimoji="1" lang="ja-JP" altLang="en-US" sz="1200" dirty="0"/>
                    <a:t>レベル認定</a:t>
                  </a:r>
                </a:p>
              </p:txBody>
            </p:sp>
          </p:grpSp>
          <p:sp>
            <p:nvSpPr>
              <p:cNvPr id="147" name="正方形/長方形 146"/>
              <p:cNvSpPr/>
              <p:nvPr/>
            </p:nvSpPr>
            <p:spPr>
              <a:xfrm>
                <a:off x="496960" y="4794056"/>
                <a:ext cx="2045790" cy="2155205"/>
              </a:xfrm>
              <a:prstGeom prst="rect">
                <a:avLst/>
              </a:prstGeom>
              <a:noFill/>
              <a:ln w="254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87" name="図 8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47446" y="3124078"/>
              <a:ext cx="1069948" cy="1055621"/>
            </a:xfrm>
            <a:prstGeom prst="rect">
              <a:avLst/>
            </a:prstGeom>
          </p:spPr>
        </p:pic>
      </p:grpSp>
      <p:sp>
        <p:nvSpPr>
          <p:cNvPr id="182" name="テキスト ボックス 181"/>
          <p:cNvSpPr txBox="1"/>
          <p:nvPr/>
        </p:nvSpPr>
        <p:spPr>
          <a:xfrm>
            <a:off x="7874616" y="4101664"/>
            <a:ext cx="801606" cy="261610"/>
          </a:xfrm>
          <a:prstGeom prst="rect">
            <a:avLst/>
          </a:prstGeom>
          <a:noFill/>
          <a:ln>
            <a:noFill/>
          </a:ln>
        </p:spPr>
        <p:txBody>
          <a:bodyPr wrap="square" rtlCol="0" anchor="ctr" anchorCtr="0">
            <a:spAutoFit/>
          </a:bodyPr>
          <a:lstStyle/>
          <a:p>
            <a:pPr algn="ctr"/>
            <a:r>
              <a:rPr kumimoji="1" lang="ja-JP" altLang="en-US" sz="1100" dirty="0">
                <a:latin typeface="+mn-ea"/>
              </a:rPr>
              <a:t>千葉県</a:t>
            </a:r>
          </a:p>
        </p:txBody>
      </p:sp>
    </p:spTree>
    <p:extLst>
      <p:ext uri="{BB962C8B-B14F-4D97-AF65-F5344CB8AC3E}">
        <p14:creationId xmlns:p14="http://schemas.microsoft.com/office/powerpoint/2010/main" val="2456568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377261" y="832968"/>
            <a:ext cx="8358112" cy="912849"/>
          </a:xfrm>
          <a:prstGeom prst="rect">
            <a:avLst/>
          </a:prstGeom>
          <a:noFill/>
          <a:ln w="19050">
            <a:solidFill>
              <a:schemeClr val="accent5">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8" name="直線コネクタ 7"/>
          <p:cNvCxnSpPr/>
          <p:nvPr/>
        </p:nvCxnSpPr>
        <p:spPr>
          <a:xfrm>
            <a:off x="245660" y="624303"/>
            <a:ext cx="8666328" cy="0"/>
          </a:xfrm>
          <a:prstGeom prst="line">
            <a:avLst/>
          </a:prstGeom>
          <a:ln w="444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45660" y="143974"/>
            <a:ext cx="8666328" cy="461665"/>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 </a:t>
            </a:r>
            <a:r>
              <a:rPr kumimoji="1" lang="ja-JP" altLang="en-US" sz="2000" dirty="0">
                <a:latin typeface="メイリオ" panose="020B0604030504040204" pitchFamily="50" charset="-128"/>
                <a:ea typeface="メイリオ" panose="020B0604030504040204" pitchFamily="50" charset="-128"/>
              </a:rPr>
              <a:t>９　介護事業所内保育施設運営支援事業</a:t>
            </a:r>
            <a:endParaRPr kumimoji="1" lang="ja-JP" altLang="en-US" sz="1600" dirty="0">
              <a:latin typeface="メイリオ" panose="020B0604030504040204" pitchFamily="50" charset="-128"/>
              <a:ea typeface="メイリオ" panose="020B0604030504040204" pitchFamily="50" charset="-128"/>
            </a:endParaRPr>
          </a:p>
        </p:txBody>
      </p:sp>
      <p:sp>
        <p:nvSpPr>
          <p:cNvPr id="26" name="正方形/長方形 25"/>
          <p:cNvSpPr/>
          <p:nvPr/>
        </p:nvSpPr>
        <p:spPr>
          <a:xfrm>
            <a:off x="504200" y="757436"/>
            <a:ext cx="8129088" cy="1047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ts val="3000"/>
              </a:lnSpc>
            </a:pPr>
            <a:r>
              <a:rPr lang="ja-JP" altLang="en-US" sz="1600" dirty="0">
                <a:solidFill>
                  <a:schemeClr val="tx1">
                    <a:lumMod val="95000"/>
                    <a:lumOff val="5000"/>
                  </a:schemeClr>
                </a:solidFill>
                <a:latin typeface="+mn-ea"/>
              </a:rPr>
              <a:t>　</a:t>
            </a:r>
            <a:r>
              <a:rPr lang="ja-JP" altLang="en-US" sz="1600" u="sng" dirty="0">
                <a:solidFill>
                  <a:schemeClr val="tx1">
                    <a:lumMod val="95000"/>
                    <a:lumOff val="5000"/>
                  </a:schemeClr>
                </a:solidFill>
                <a:latin typeface="+mn-ea"/>
              </a:rPr>
              <a:t>介護施設・事業所内に設置した保育施設の運営経費の助成を行う市町村を支援</a:t>
            </a:r>
            <a:r>
              <a:rPr lang="ja-JP" altLang="en-US" sz="1600" dirty="0">
                <a:solidFill>
                  <a:schemeClr val="tx1">
                    <a:lumMod val="95000"/>
                    <a:lumOff val="5000"/>
                  </a:schemeClr>
                </a:solidFill>
                <a:latin typeface="+mn-ea"/>
              </a:rPr>
              <a:t>する。</a:t>
            </a:r>
            <a:endParaRPr lang="en-US" altLang="ja-JP" sz="1600" dirty="0">
              <a:solidFill>
                <a:schemeClr val="tx1">
                  <a:lumMod val="95000"/>
                  <a:lumOff val="5000"/>
                </a:schemeClr>
              </a:solidFill>
              <a:latin typeface="+mn-ea"/>
            </a:endParaRPr>
          </a:p>
          <a:p>
            <a:pPr>
              <a:lnSpc>
                <a:spcPts val="3000"/>
              </a:lnSpc>
            </a:pPr>
            <a:r>
              <a:rPr lang="ja-JP" altLang="en-US" sz="1600" dirty="0">
                <a:solidFill>
                  <a:schemeClr val="tx1">
                    <a:lumMod val="95000"/>
                    <a:lumOff val="5000"/>
                  </a:schemeClr>
                </a:solidFill>
                <a:latin typeface="+mn-ea"/>
              </a:rPr>
              <a:t>　</a:t>
            </a:r>
            <a:r>
              <a:rPr lang="en-US" altLang="ja-JP" sz="1600" dirty="0">
                <a:solidFill>
                  <a:schemeClr val="tx1">
                    <a:lumMod val="95000"/>
                    <a:lumOff val="5000"/>
                  </a:schemeClr>
                </a:solidFill>
                <a:latin typeface="+mn-ea"/>
              </a:rPr>
              <a:t>※</a:t>
            </a:r>
            <a:r>
              <a:rPr lang="ja-JP" altLang="en-US" sz="1600" dirty="0">
                <a:solidFill>
                  <a:schemeClr val="tx1">
                    <a:lumMod val="95000"/>
                    <a:lumOff val="5000"/>
                  </a:schemeClr>
                </a:solidFill>
                <a:latin typeface="+mn-ea"/>
              </a:rPr>
              <a:t>要件：入所定員</a:t>
            </a:r>
            <a:r>
              <a:rPr lang="en-US" altLang="ja-JP" sz="1600" dirty="0">
                <a:solidFill>
                  <a:schemeClr val="tx1">
                    <a:lumMod val="95000"/>
                    <a:lumOff val="5000"/>
                  </a:schemeClr>
                </a:solidFill>
                <a:latin typeface="+mn-ea"/>
              </a:rPr>
              <a:t>5</a:t>
            </a:r>
            <a:r>
              <a:rPr lang="ja-JP" altLang="en-US" sz="1600" dirty="0">
                <a:solidFill>
                  <a:schemeClr val="tx1">
                    <a:lumMod val="95000"/>
                    <a:lumOff val="5000"/>
                  </a:schemeClr>
                </a:solidFill>
                <a:latin typeface="+mn-ea"/>
              </a:rPr>
              <a:t>人以下、保育料収入</a:t>
            </a:r>
            <a:r>
              <a:rPr lang="en-US" altLang="ja-JP" sz="1600" dirty="0">
                <a:solidFill>
                  <a:schemeClr val="tx1">
                    <a:lumMod val="95000"/>
                    <a:lumOff val="5000"/>
                  </a:schemeClr>
                </a:solidFill>
                <a:latin typeface="+mn-ea"/>
              </a:rPr>
              <a:t>10,000</a:t>
            </a:r>
            <a:r>
              <a:rPr lang="ja-JP" altLang="en-US" sz="1600" dirty="0">
                <a:solidFill>
                  <a:schemeClr val="tx1">
                    <a:lumMod val="95000"/>
                    <a:lumOff val="5000"/>
                  </a:schemeClr>
                </a:solidFill>
                <a:latin typeface="+mn-ea"/>
              </a:rPr>
              <a:t>円</a:t>
            </a:r>
            <a:r>
              <a:rPr lang="en-US" altLang="ja-JP" sz="1600" dirty="0">
                <a:solidFill>
                  <a:schemeClr val="tx1">
                    <a:lumMod val="95000"/>
                    <a:lumOff val="5000"/>
                  </a:schemeClr>
                </a:solidFill>
                <a:latin typeface="+mn-ea"/>
              </a:rPr>
              <a:t>/</a:t>
            </a:r>
            <a:r>
              <a:rPr lang="ja-JP" altLang="en-US" sz="1600" dirty="0">
                <a:solidFill>
                  <a:schemeClr val="tx1">
                    <a:lumMod val="95000"/>
                    <a:lumOff val="5000"/>
                  </a:schemeClr>
                </a:solidFill>
                <a:latin typeface="+mn-ea"/>
              </a:rPr>
              <a:t>人・月徴収</a:t>
            </a:r>
            <a:endParaRPr lang="en-US" altLang="ja-JP" sz="1600" dirty="0">
              <a:solidFill>
                <a:schemeClr val="tx1">
                  <a:lumMod val="95000"/>
                  <a:lumOff val="5000"/>
                </a:schemeClr>
              </a:solidFill>
              <a:latin typeface="+mn-ea"/>
            </a:endParaRPr>
          </a:p>
        </p:txBody>
      </p:sp>
      <p:grpSp>
        <p:nvGrpSpPr>
          <p:cNvPr id="46" name="グループ化 45"/>
          <p:cNvGrpSpPr/>
          <p:nvPr/>
        </p:nvGrpSpPr>
        <p:grpSpPr>
          <a:xfrm>
            <a:off x="250322" y="764930"/>
            <a:ext cx="8636844" cy="1134290"/>
            <a:chOff x="394015" y="-940637"/>
            <a:chExt cx="8636844" cy="1134290"/>
          </a:xfrm>
        </p:grpSpPr>
        <p:sp>
          <p:nvSpPr>
            <p:cNvPr id="49" name="正方形/長方形 48"/>
            <p:cNvSpPr>
              <a:spLocks noChangeAspect="1"/>
            </p:cNvSpPr>
            <p:nvPr/>
          </p:nvSpPr>
          <p:spPr>
            <a:xfrm>
              <a:off x="8776981" y="-60225"/>
              <a:ext cx="253878" cy="25387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a:spLocks noChangeAspect="1"/>
            </p:cNvSpPr>
            <p:nvPr/>
          </p:nvSpPr>
          <p:spPr>
            <a:xfrm>
              <a:off x="394015" y="-940637"/>
              <a:ext cx="253878" cy="25387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5" name="正方形/長方形 44"/>
          <p:cNvSpPr>
            <a:spLocks noChangeAspect="1"/>
          </p:cNvSpPr>
          <p:nvPr/>
        </p:nvSpPr>
        <p:spPr>
          <a:xfrm>
            <a:off x="2662518" y="2001776"/>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2848924" y="2024960"/>
            <a:ext cx="1078146" cy="307777"/>
          </a:xfrm>
          <a:prstGeom prst="rect">
            <a:avLst/>
          </a:prstGeom>
          <a:noFill/>
          <a:ln>
            <a:noFill/>
          </a:ln>
        </p:spPr>
        <p:txBody>
          <a:bodyPr wrap="square" rtlCol="0" anchor="ctr" anchorCtr="0">
            <a:spAutoFit/>
          </a:bodyPr>
          <a:lstStyle/>
          <a:p>
            <a:pPr algn="ctr"/>
            <a:r>
              <a:rPr kumimoji="1" lang="ja-JP" altLang="en-US" sz="1400" dirty="0">
                <a:latin typeface="+mn-ea"/>
              </a:rPr>
              <a:t>イメージ図</a:t>
            </a:r>
          </a:p>
        </p:txBody>
      </p:sp>
      <p:sp>
        <p:nvSpPr>
          <p:cNvPr id="48" name="正方形/長方形 47"/>
          <p:cNvSpPr>
            <a:spLocks noChangeAspect="1"/>
          </p:cNvSpPr>
          <p:nvPr/>
        </p:nvSpPr>
        <p:spPr>
          <a:xfrm>
            <a:off x="374093" y="2003667"/>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p:cNvSpPr txBox="1"/>
          <p:nvPr/>
        </p:nvSpPr>
        <p:spPr>
          <a:xfrm>
            <a:off x="560499" y="2026851"/>
            <a:ext cx="1078146" cy="307777"/>
          </a:xfrm>
          <a:prstGeom prst="rect">
            <a:avLst/>
          </a:prstGeom>
          <a:noFill/>
          <a:ln>
            <a:noFill/>
          </a:ln>
        </p:spPr>
        <p:txBody>
          <a:bodyPr wrap="square" rtlCol="0" anchor="ctr" anchorCtr="0">
            <a:spAutoFit/>
          </a:bodyPr>
          <a:lstStyle/>
          <a:p>
            <a:pPr algn="ctr"/>
            <a:r>
              <a:rPr kumimoji="1" lang="ja-JP" altLang="en-US" sz="1400" dirty="0">
                <a:latin typeface="+mn-ea"/>
              </a:rPr>
              <a:t>補助対象者</a:t>
            </a:r>
          </a:p>
        </p:txBody>
      </p:sp>
      <p:sp>
        <p:nvSpPr>
          <p:cNvPr id="81" name="正方形/長方形 80"/>
          <p:cNvSpPr/>
          <p:nvPr/>
        </p:nvSpPr>
        <p:spPr>
          <a:xfrm>
            <a:off x="377261" y="2321427"/>
            <a:ext cx="2028430" cy="504000"/>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82" name="テキスト ボックス 81"/>
          <p:cNvSpPr txBox="1"/>
          <p:nvPr/>
        </p:nvSpPr>
        <p:spPr>
          <a:xfrm>
            <a:off x="374093" y="2434405"/>
            <a:ext cx="2031598" cy="292388"/>
          </a:xfrm>
          <a:prstGeom prst="rect">
            <a:avLst/>
          </a:prstGeom>
          <a:noFill/>
          <a:ln>
            <a:noFill/>
          </a:ln>
        </p:spPr>
        <p:txBody>
          <a:bodyPr wrap="square" rtlCol="0" anchor="ctr" anchorCtr="0">
            <a:spAutoFit/>
          </a:bodyPr>
          <a:lstStyle/>
          <a:p>
            <a:r>
              <a:rPr kumimoji="1" lang="ja-JP" altLang="en-US" sz="1300" dirty="0">
                <a:latin typeface="+mn-ea"/>
              </a:rPr>
              <a:t>　市町村</a:t>
            </a:r>
          </a:p>
        </p:txBody>
      </p:sp>
      <p:sp>
        <p:nvSpPr>
          <p:cNvPr id="83" name="正方形/長方形 82"/>
          <p:cNvSpPr>
            <a:spLocks noChangeAspect="1"/>
          </p:cNvSpPr>
          <p:nvPr/>
        </p:nvSpPr>
        <p:spPr>
          <a:xfrm>
            <a:off x="347785" y="2972034"/>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テキスト ボックス 83"/>
          <p:cNvSpPr txBox="1"/>
          <p:nvPr/>
        </p:nvSpPr>
        <p:spPr>
          <a:xfrm>
            <a:off x="534191" y="2995218"/>
            <a:ext cx="1078146" cy="307777"/>
          </a:xfrm>
          <a:prstGeom prst="rect">
            <a:avLst/>
          </a:prstGeom>
          <a:noFill/>
          <a:ln>
            <a:noFill/>
          </a:ln>
        </p:spPr>
        <p:txBody>
          <a:bodyPr wrap="square" rtlCol="0" anchor="ctr" anchorCtr="0">
            <a:spAutoFit/>
          </a:bodyPr>
          <a:lstStyle/>
          <a:p>
            <a:pPr algn="ctr"/>
            <a:r>
              <a:rPr kumimoji="1" lang="ja-JP" altLang="en-US" sz="1400" dirty="0">
                <a:latin typeface="+mn-ea"/>
              </a:rPr>
              <a:t>基準額</a:t>
            </a:r>
          </a:p>
        </p:txBody>
      </p:sp>
      <p:sp>
        <p:nvSpPr>
          <p:cNvPr id="91" name="正方形/長方形 90"/>
          <p:cNvSpPr/>
          <p:nvPr/>
        </p:nvSpPr>
        <p:spPr>
          <a:xfrm>
            <a:off x="349150" y="3300308"/>
            <a:ext cx="2028430" cy="1437504"/>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92" name="テキスト ボックス 91"/>
          <p:cNvSpPr txBox="1"/>
          <p:nvPr/>
        </p:nvSpPr>
        <p:spPr>
          <a:xfrm>
            <a:off x="293842" y="3306990"/>
            <a:ext cx="2031598" cy="1464503"/>
          </a:xfrm>
          <a:prstGeom prst="rect">
            <a:avLst/>
          </a:prstGeom>
          <a:noFill/>
          <a:ln>
            <a:noFill/>
          </a:ln>
        </p:spPr>
        <p:txBody>
          <a:bodyPr wrap="square" rtlCol="0" anchor="ctr" anchorCtr="0">
            <a:spAutoFit/>
          </a:bodyPr>
          <a:lstStyle/>
          <a:p>
            <a:pPr>
              <a:lnSpc>
                <a:spcPts val="1500"/>
              </a:lnSpc>
            </a:pPr>
            <a:r>
              <a:rPr kumimoji="1" lang="en-US" altLang="ja-JP" sz="1300" dirty="0">
                <a:latin typeface="+mn-ea"/>
              </a:rPr>
              <a:t> </a:t>
            </a:r>
            <a:r>
              <a:rPr kumimoji="1" lang="ja-JP" altLang="en-US" sz="1300" u="sng" dirty="0">
                <a:latin typeface="+mn-ea"/>
              </a:rPr>
              <a:t>（ア－イ）</a:t>
            </a:r>
            <a:r>
              <a:rPr kumimoji="1" lang="en-US" altLang="ja-JP" sz="1300" u="sng" dirty="0">
                <a:latin typeface="+mn-ea"/>
              </a:rPr>
              <a:t>×2/3</a:t>
            </a:r>
            <a:endParaRPr kumimoji="1" lang="en-US" altLang="ja-JP" sz="1300" spc="-50" dirty="0">
              <a:latin typeface="+mn-ea"/>
            </a:endParaRPr>
          </a:p>
          <a:p>
            <a:pPr>
              <a:lnSpc>
                <a:spcPts val="1500"/>
              </a:lnSpc>
            </a:pPr>
            <a:r>
              <a:rPr kumimoji="1" lang="ja-JP" altLang="en-US" sz="1300" spc="-50" dirty="0">
                <a:latin typeface="+mn-ea"/>
              </a:rPr>
              <a:t>　</a:t>
            </a:r>
            <a:r>
              <a:rPr kumimoji="1" lang="ja-JP" altLang="en-US" sz="1200" spc="-50" dirty="0">
                <a:latin typeface="+mn-ea"/>
              </a:rPr>
              <a:t>ア 保育士の給与総額</a:t>
            </a:r>
            <a:endParaRPr kumimoji="1" lang="en-US" altLang="ja-JP" sz="1200" spc="-50" dirty="0">
              <a:latin typeface="+mn-ea"/>
            </a:endParaRPr>
          </a:p>
          <a:p>
            <a:pPr>
              <a:lnSpc>
                <a:spcPts val="1500"/>
              </a:lnSpc>
            </a:pPr>
            <a:r>
              <a:rPr kumimoji="1" lang="ja-JP" altLang="en-US" sz="1200" spc="-50" dirty="0">
                <a:latin typeface="+mn-ea"/>
              </a:rPr>
              <a:t>　</a:t>
            </a:r>
            <a:r>
              <a:rPr kumimoji="1" lang="en-US" altLang="ja-JP" sz="1200" spc="-50" dirty="0">
                <a:latin typeface="+mn-ea"/>
              </a:rPr>
              <a:t>180,800</a:t>
            </a:r>
            <a:r>
              <a:rPr kumimoji="1" lang="ja-JP" altLang="en-US" sz="1200" spc="-50" dirty="0">
                <a:latin typeface="+mn-ea"/>
              </a:rPr>
              <a:t>円</a:t>
            </a:r>
            <a:r>
              <a:rPr kumimoji="1" lang="en-US" altLang="ja-JP" sz="1200" spc="-50" dirty="0">
                <a:latin typeface="+mn-ea"/>
              </a:rPr>
              <a:t>/</a:t>
            </a:r>
            <a:r>
              <a:rPr kumimoji="1" lang="ja-JP" altLang="en-US" sz="1200" spc="-50" dirty="0">
                <a:latin typeface="+mn-ea"/>
              </a:rPr>
              <a:t>月</a:t>
            </a:r>
            <a:endParaRPr kumimoji="1" lang="en-US" altLang="ja-JP" sz="1200" spc="-50" dirty="0">
              <a:latin typeface="+mn-ea"/>
            </a:endParaRPr>
          </a:p>
          <a:p>
            <a:pPr>
              <a:lnSpc>
                <a:spcPts val="1500"/>
              </a:lnSpc>
            </a:pPr>
            <a:r>
              <a:rPr kumimoji="1" lang="ja-JP" altLang="en-US" sz="1200" spc="-50" dirty="0">
                <a:latin typeface="+mn-ea"/>
              </a:rPr>
              <a:t>　　　　</a:t>
            </a:r>
            <a:r>
              <a:rPr kumimoji="1" lang="en-US" altLang="ja-JP" sz="1200" spc="-50" dirty="0">
                <a:latin typeface="+mn-ea"/>
              </a:rPr>
              <a:t>×</a:t>
            </a:r>
            <a:r>
              <a:rPr kumimoji="1" lang="ja-JP" altLang="en-US" sz="1200" spc="-50" dirty="0">
                <a:latin typeface="+mn-ea"/>
              </a:rPr>
              <a:t>人数</a:t>
            </a:r>
            <a:r>
              <a:rPr kumimoji="1" lang="en-US" altLang="ja-JP" sz="1200" spc="-50" dirty="0">
                <a:latin typeface="+mn-ea"/>
              </a:rPr>
              <a:t>×</a:t>
            </a:r>
            <a:r>
              <a:rPr kumimoji="1" lang="ja-JP" altLang="en-US" sz="1200" spc="-50" dirty="0">
                <a:latin typeface="+mn-ea"/>
              </a:rPr>
              <a:t>運営月数</a:t>
            </a:r>
            <a:endParaRPr kumimoji="1" lang="en-US" altLang="ja-JP" sz="1200" spc="-50" dirty="0">
              <a:latin typeface="+mn-ea"/>
            </a:endParaRPr>
          </a:p>
          <a:p>
            <a:pPr>
              <a:lnSpc>
                <a:spcPts val="1500"/>
              </a:lnSpc>
            </a:pPr>
            <a:r>
              <a:rPr kumimoji="1" lang="ja-JP" altLang="en-US" sz="1200" spc="-50" dirty="0">
                <a:latin typeface="+mn-ea"/>
              </a:rPr>
              <a:t>　</a:t>
            </a:r>
            <a:r>
              <a:rPr kumimoji="1" lang="en-US" altLang="ja-JP" sz="1200" spc="-50" dirty="0">
                <a:latin typeface="+mn-ea"/>
              </a:rPr>
              <a:t>※24</a:t>
            </a:r>
            <a:r>
              <a:rPr kumimoji="1" lang="ja-JP" altLang="en-US" sz="1200" spc="-50" dirty="0">
                <a:latin typeface="+mn-ea"/>
              </a:rPr>
              <a:t>時間保育（加算）</a:t>
            </a:r>
            <a:endParaRPr kumimoji="1" lang="en-US" altLang="ja-JP" sz="1200" spc="-50" dirty="0">
              <a:latin typeface="+mn-ea"/>
            </a:endParaRPr>
          </a:p>
          <a:p>
            <a:pPr>
              <a:lnSpc>
                <a:spcPts val="1500"/>
              </a:lnSpc>
            </a:pPr>
            <a:r>
              <a:rPr kumimoji="1" lang="ja-JP" altLang="en-US" sz="1200" spc="-50" dirty="0">
                <a:latin typeface="+mn-ea"/>
              </a:rPr>
              <a:t>　　</a:t>
            </a:r>
            <a:r>
              <a:rPr kumimoji="1" lang="en-US" altLang="ja-JP" sz="1200" spc="-50" dirty="0">
                <a:latin typeface="+mn-ea"/>
              </a:rPr>
              <a:t>23,410</a:t>
            </a:r>
            <a:r>
              <a:rPr kumimoji="1" lang="ja-JP" altLang="en-US" sz="1200" spc="-50" dirty="0">
                <a:latin typeface="+mn-ea"/>
              </a:rPr>
              <a:t>円</a:t>
            </a:r>
            <a:r>
              <a:rPr kumimoji="1" lang="en-US" altLang="ja-JP" sz="1200" spc="-50" dirty="0">
                <a:latin typeface="+mn-ea"/>
              </a:rPr>
              <a:t>/</a:t>
            </a:r>
            <a:r>
              <a:rPr kumimoji="1" lang="ja-JP" altLang="en-US" sz="1200" spc="-50" dirty="0">
                <a:latin typeface="+mn-ea"/>
              </a:rPr>
              <a:t>日</a:t>
            </a:r>
            <a:r>
              <a:rPr kumimoji="1" lang="en-US" altLang="ja-JP" sz="1200" spc="-50" dirty="0">
                <a:latin typeface="+mn-ea"/>
              </a:rPr>
              <a:t>×</a:t>
            </a:r>
            <a:r>
              <a:rPr kumimoji="1" lang="ja-JP" altLang="en-US" sz="1200" spc="-50" dirty="0">
                <a:latin typeface="+mn-ea"/>
              </a:rPr>
              <a:t>運営日数</a:t>
            </a:r>
            <a:endParaRPr kumimoji="1" lang="en-US" altLang="ja-JP" sz="1200" spc="-50" dirty="0">
              <a:latin typeface="+mn-ea"/>
            </a:endParaRPr>
          </a:p>
          <a:p>
            <a:pPr>
              <a:lnSpc>
                <a:spcPts val="1500"/>
              </a:lnSpc>
            </a:pPr>
            <a:r>
              <a:rPr kumimoji="1" lang="ja-JP" altLang="en-US" sz="1200" spc="-50" dirty="0">
                <a:latin typeface="+mn-ea"/>
              </a:rPr>
              <a:t>　イ 保育料収入</a:t>
            </a:r>
          </a:p>
        </p:txBody>
      </p:sp>
      <p:sp>
        <p:nvSpPr>
          <p:cNvPr id="93" name="正方形/長方形 92"/>
          <p:cNvSpPr>
            <a:spLocks noChangeAspect="1"/>
          </p:cNvSpPr>
          <p:nvPr/>
        </p:nvSpPr>
        <p:spPr>
          <a:xfrm>
            <a:off x="347785" y="4888348"/>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テキスト ボックス 93"/>
          <p:cNvSpPr txBox="1"/>
          <p:nvPr/>
        </p:nvSpPr>
        <p:spPr>
          <a:xfrm>
            <a:off x="534191" y="4911532"/>
            <a:ext cx="1078146" cy="307777"/>
          </a:xfrm>
          <a:prstGeom prst="rect">
            <a:avLst/>
          </a:prstGeom>
          <a:noFill/>
          <a:ln>
            <a:noFill/>
          </a:ln>
        </p:spPr>
        <p:txBody>
          <a:bodyPr wrap="square" rtlCol="0" anchor="ctr" anchorCtr="0">
            <a:spAutoFit/>
          </a:bodyPr>
          <a:lstStyle/>
          <a:p>
            <a:pPr algn="ctr"/>
            <a:r>
              <a:rPr kumimoji="1" lang="ja-JP" altLang="en-US" sz="1400" dirty="0">
                <a:latin typeface="+mn-ea"/>
              </a:rPr>
              <a:t>補助率</a:t>
            </a:r>
          </a:p>
        </p:txBody>
      </p:sp>
      <p:sp>
        <p:nvSpPr>
          <p:cNvPr id="96" name="テキスト ボックス 95"/>
          <p:cNvSpPr txBox="1"/>
          <p:nvPr/>
        </p:nvSpPr>
        <p:spPr>
          <a:xfrm>
            <a:off x="345982" y="5330292"/>
            <a:ext cx="2031598" cy="323165"/>
          </a:xfrm>
          <a:prstGeom prst="rect">
            <a:avLst/>
          </a:prstGeom>
          <a:noFill/>
          <a:ln>
            <a:noFill/>
          </a:ln>
        </p:spPr>
        <p:txBody>
          <a:bodyPr wrap="square" rtlCol="0" anchor="ctr" anchorCtr="0">
            <a:spAutoFit/>
          </a:bodyPr>
          <a:lstStyle/>
          <a:p>
            <a:pPr>
              <a:lnSpc>
                <a:spcPts val="1800"/>
              </a:lnSpc>
            </a:pPr>
            <a:r>
              <a:rPr kumimoji="1" lang="ja-JP" altLang="en-US" sz="1300" dirty="0">
                <a:latin typeface="+mn-ea"/>
              </a:rPr>
              <a:t>　市町村：</a:t>
            </a:r>
            <a:r>
              <a:rPr kumimoji="1" lang="en-US" altLang="ja-JP" sz="1300" dirty="0">
                <a:latin typeface="+mn-ea"/>
              </a:rPr>
              <a:t>3/4</a:t>
            </a:r>
            <a:r>
              <a:rPr kumimoji="1" lang="ja-JP" altLang="en-US" sz="1300" dirty="0">
                <a:latin typeface="+mn-ea"/>
              </a:rPr>
              <a:t>　</a:t>
            </a:r>
          </a:p>
        </p:txBody>
      </p:sp>
      <p:sp>
        <p:nvSpPr>
          <p:cNvPr id="97" name="正方形/長方形 96"/>
          <p:cNvSpPr>
            <a:spLocks noChangeAspect="1"/>
          </p:cNvSpPr>
          <p:nvPr/>
        </p:nvSpPr>
        <p:spPr>
          <a:xfrm>
            <a:off x="361961" y="5874538"/>
            <a:ext cx="1469084" cy="32249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p:cNvSpPr txBox="1"/>
          <p:nvPr/>
        </p:nvSpPr>
        <p:spPr>
          <a:xfrm>
            <a:off x="548367" y="5897722"/>
            <a:ext cx="1078146" cy="307777"/>
          </a:xfrm>
          <a:prstGeom prst="rect">
            <a:avLst/>
          </a:prstGeom>
          <a:noFill/>
          <a:ln>
            <a:noFill/>
          </a:ln>
        </p:spPr>
        <p:txBody>
          <a:bodyPr wrap="square" rtlCol="0" anchor="ctr" anchorCtr="0">
            <a:spAutoFit/>
          </a:bodyPr>
          <a:lstStyle/>
          <a:p>
            <a:pPr algn="ctr"/>
            <a:r>
              <a:rPr kumimoji="1" lang="ja-JP" altLang="en-US" sz="1400" dirty="0">
                <a:latin typeface="+mn-ea"/>
              </a:rPr>
              <a:t>対象経費</a:t>
            </a:r>
          </a:p>
        </p:txBody>
      </p:sp>
      <p:sp>
        <p:nvSpPr>
          <p:cNvPr id="100" name="テキスト ボックス 99"/>
          <p:cNvSpPr txBox="1"/>
          <p:nvPr/>
        </p:nvSpPr>
        <p:spPr>
          <a:xfrm>
            <a:off x="374092" y="6319179"/>
            <a:ext cx="2017663" cy="310341"/>
          </a:xfrm>
          <a:prstGeom prst="rect">
            <a:avLst/>
          </a:prstGeom>
          <a:noFill/>
          <a:ln>
            <a:noFill/>
          </a:ln>
        </p:spPr>
        <p:txBody>
          <a:bodyPr wrap="square" rtlCol="0" anchor="ctr" anchorCtr="0">
            <a:spAutoFit/>
          </a:bodyPr>
          <a:lstStyle/>
          <a:p>
            <a:pPr>
              <a:lnSpc>
                <a:spcPts val="1700"/>
              </a:lnSpc>
            </a:pPr>
            <a:r>
              <a:rPr kumimoji="1" lang="ja-JP" altLang="en-US" sz="1300" dirty="0">
                <a:latin typeface="+mn-ea"/>
              </a:rPr>
              <a:t> 負担金及び補助金</a:t>
            </a:r>
          </a:p>
        </p:txBody>
      </p:sp>
      <p:sp>
        <p:nvSpPr>
          <p:cNvPr id="152" name="正方形/長方形 151"/>
          <p:cNvSpPr/>
          <p:nvPr/>
        </p:nvSpPr>
        <p:spPr>
          <a:xfrm>
            <a:off x="347674" y="5217266"/>
            <a:ext cx="2028430" cy="504000"/>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153" name="正方形/長方形 152"/>
          <p:cNvSpPr/>
          <p:nvPr/>
        </p:nvSpPr>
        <p:spPr>
          <a:xfrm>
            <a:off x="361666" y="6197187"/>
            <a:ext cx="2028430" cy="504000"/>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85" name="正方形/長方形 84"/>
          <p:cNvSpPr/>
          <p:nvPr/>
        </p:nvSpPr>
        <p:spPr>
          <a:xfrm>
            <a:off x="2662518" y="2329027"/>
            <a:ext cx="6059036" cy="4376816"/>
          </a:xfrm>
          <a:prstGeom prst="rect">
            <a:avLst/>
          </a:prstGeom>
          <a:noFill/>
          <a:ln w="12700">
            <a:solidFill>
              <a:schemeClr val="accent5">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67" name="グループ化 166"/>
          <p:cNvGrpSpPr/>
          <p:nvPr/>
        </p:nvGrpSpPr>
        <p:grpSpPr>
          <a:xfrm>
            <a:off x="3028696" y="2695754"/>
            <a:ext cx="5201560" cy="3872261"/>
            <a:chOff x="3028696" y="2695754"/>
            <a:chExt cx="5201560" cy="3872261"/>
          </a:xfrm>
        </p:grpSpPr>
        <p:grpSp>
          <p:nvGrpSpPr>
            <p:cNvPr id="168" name="グループ化 167"/>
            <p:cNvGrpSpPr>
              <a:grpSpLocks noChangeAspect="1"/>
            </p:cNvGrpSpPr>
            <p:nvPr/>
          </p:nvGrpSpPr>
          <p:grpSpPr>
            <a:xfrm>
              <a:off x="3028696" y="2695754"/>
              <a:ext cx="5201560" cy="3606192"/>
              <a:chOff x="939089" y="1038827"/>
              <a:chExt cx="7120111" cy="4936310"/>
            </a:xfrm>
          </p:grpSpPr>
          <p:pic>
            <p:nvPicPr>
              <p:cNvPr id="171" name="図 17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6705" y="4476492"/>
                <a:ext cx="1512058" cy="1491808"/>
              </a:xfrm>
              <a:prstGeom prst="rect">
                <a:avLst/>
              </a:prstGeom>
            </p:spPr>
          </p:pic>
          <p:grpSp>
            <p:nvGrpSpPr>
              <p:cNvPr id="172" name="グループ化 171"/>
              <p:cNvGrpSpPr>
                <a:grpSpLocks noChangeAspect="1"/>
              </p:cNvGrpSpPr>
              <p:nvPr/>
            </p:nvGrpSpPr>
            <p:grpSpPr>
              <a:xfrm>
                <a:off x="1544356" y="4394251"/>
                <a:ext cx="1572481" cy="1580886"/>
                <a:chOff x="1728511" y="4627519"/>
                <a:chExt cx="1333500" cy="1340628"/>
              </a:xfrm>
            </p:grpSpPr>
            <p:pic>
              <p:nvPicPr>
                <p:cNvPr id="188" name="図 18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8511" y="4634647"/>
                  <a:ext cx="1333500" cy="1333500"/>
                </a:xfrm>
                <a:prstGeom prst="rect">
                  <a:avLst/>
                </a:prstGeom>
              </p:spPr>
            </p:pic>
            <p:sp>
              <p:nvSpPr>
                <p:cNvPr id="189" name="正方形/長方形 188"/>
                <p:cNvSpPr/>
                <p:nvPr/>
              </p:nvSpPr>
              <p:spPr>
                <a:xfrm>
                  <a:off x="1742354" y="4627519"/>
                  <a:ext cx="1240785" cy="32873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173" name="図 17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4719" y="1545523"/>
                <a:ext cx="1802910" cy="1257360"/>
              </a:xfrm>
              <a:prstGeom prst="rect">
                <a:avLst/>
              </a:prstGeom>
            </p:spPr>
          </p:pic>
          <p:sp>
            <p:nvSpPr>
              <p:cNvPr id="174" name="テキスト ボックス 173"/>
              <p:cNvSpPr txBox="1"/>
              <p:nvPr/>
            </p:nvSpPr>
            <p:spPr>
              <a:xfrm>
                <a:off x="1425340" y="1236827"/>
                <a:ext cx="1538945" cy="358103"/>
              </a:xfrm>
              <a:prstGeom prst="rect">
                <a:avLst/>
              </a:prstGeom>
              <a:noFill/>
              <a:ln>
                <a:noFill/>
              </a:ln>
            </p:spPr>
            <p:txBody>
              <a:bodyPr wrap="square" rtlCol="0" anchor="ctr" anchorCtr="0">
                <a:spAutoFit/>
              </a:bodyPr>
              <a:lstStyle/>
              <a:p>
                <a:pPr algn="ctr"/>
                <a:r>
                  <a:rPr kumimoji="1" lang="ja-JP" altLang="en-US" sz="1100" dirty="0">
                    <a:latin typeface="+mn-ea"/>
                  </a:rPr>
                  <a:t>介護施設等</a:t>
                </a:r>
              </a:p>
            </p:txBody>
          </p:sp>
          <p:sp>
            <p:nvSpPr>
              <p:cNvPr id="187" name="正方形/長方形 186"/>
              <p:cNvSpPr/>
              <p:nvPr/>
            </p:nvSpPr>
            <p:spPr>
              <a:xfrm>
                <a:off x="6868297" y="1038827"/>
                <a:ext cx="1190903" cy="474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1" name="直線矢印コネクタ 180"/>
              <p:cNvCxnSpPr>
                <a:cxnSpLocks noChangeAspect="1"/>
              </p:cNvCxnSpPr>
              <p:nvPr/>
            </p:nvCxnSpPr>
            <p:spPr>
              <a:xfrm rot="5400000">
                <a:off x="2026793" y="3622765"/>
                <a:ext cx="1044000" cy="2423"/>
              </a:xfrm>
              <a:prstGeom prst="straightConnector1">
                <a:avLst/>
              </a:prstGeom>
              <a:ln w="88900">
                <a:solidFill>
                  <a:schemeClr val="accent6">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82" name="直線矢印コネクタ 181"/>
              <p:cNvCxnSpPr>
                <a:cxnSpLocks noChangeAspect="1"/>
              </p:cNvCxnSpPr>
              <p:nvPr/>
            </p:nvCxnSpPr>
            <p:spPr>
              <a:xfrm rot="16200000">
                <a:off x="1579872" y="3608901"/>
                <a:ext cx="1044000" cy="2423"/>
              </a:xfrm>
              <a:prstGeom prst="straightConnector1">
                <a:avLst/>
              </a:prstGeom>
              <a:ln w="88900">
                <a:solidFill>
                  <a:schemeClr val="accent5">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184" name="テキスト ボックス 183"/>
              <p:cNvSpPr txBox="1"/>
              <p:nvPr/>
            </p:nvSpPr>
            <p:spPr>
              <a:xfrm>
                <a:off x="2466541" y="3476235"/>
                <a:ext cx="1289366" cy="358103"/>
              </a:xfrm>
              <a:prstGeom prst="rect">
                <a:avLst/>
              </a:prstGeom>
              <a:noFill/>
            </p:spPr>
            <p:txBody>
              <a:bodyPr wrap="square" rtlCol="0">
                <a:spAutoFit/>
              </a:bodyPr>
              <a:lstStyle/>
              <a:p>
                <a:pPr algn="ctr"/>
                <a:r>
                  <a:rPr lang="ja-JP" altLang="en-US" sz="1100" dirty="0"/>
                  <a:t>申請</a:t>
                </a:r>
                <a:endParaRPr kumimoji="1" lang="ja-JP" altLang="en-US" sz="1100" dirty="0"/>
              </a:p>
            </p:txBody>
          </p:sp>
          <p:sp>
            <p:nvSpPr>
              <p:cNvPr id="185" name="テキスト ボックス 184"/>
              <p:cNvSpPr txBox="1"/>
              <p:nvPr/>
            </p:nvSpPr>
            <p:spPr>
              <a:xfrm>
                <a:off x="939089" y="3469128"/>
                <a:ext cx="1332707" cy="358103"/>
              </a:xfrm>
              <a:prstGeom prst="rect">
                <a:avLst/>
              </a:prstGeom>
              <a:noFill/>
            </p:spPr>
            <p:txBody>
              <a:bodyPr wrap="square" rtlCol="0">
                <a:spAutoFit/>
              </a:bodyPr>
              <a:lstStyle/>
              <a:p>
                <a:pPr algn="ctr"/>
                <a:r>
                  <a:rPr kumimoji="1" lang="ja-JP" altLang="en-US" sz="1100" dirty="0"/>
                  <a:t>交付</a:t>
                </a:r>
              </a:p>
            </p:txBody>
          </p:sp>
        </p:grpSp>
        <p:sp>
          <p:nvSpPr>
            <p:cNvPr id="169" name="テキスト ボックス 168"/>
            <p:cNvSpPr txBox="1"/>
            <p:nvPr/>
          </p:nvSpPr>
          <p:spPr>
            <a:xfrm>
              <a:off x="3663760" y="6306405"/>
              <a:ext cx="801605" cy="261610"/>
            </a:xfrm>
            <a:prstGeom prst="rect">
              <a:avLst/>
            </a:prstGeom>
            <a:noFill/>
            <a:ln>
              <a:noFill/>
            </a:ln>
          </p:spPr>
          <p:txBody>
            <a:bodyPr wrap="square" rtlCol="0" anchor="ctr" anchorCtr="0">
              <a:spAutoFit/>
            </a:bodyPr>
            <a:lstStyle/>
            <a:p>
              <a:pPr algn="ctr"/>
              <a:r>
                <a:rPr kumimoji="1" lang="ja-JP" altLang="en-US" sz="1100" dirty="0">
                  <a:latin typeface="+mn-ea"/>
                </a:rPr>
                <a:t>市町村</a:t>
              </a:r>
            </a:p>
          </p:txBody>
        </p:sp>
        <p:sp>
          <p:nvSpPr>
            <p:cNvPr id="170" name="テキスト ボックス 169"/>
            <p:cNvSpPr txBox="1"/>
            <p:nvPr/>
          </p:nvSpPr>
          <p:spPr>
            <a:xfrm>
              <a:off x="6935394" y="6302999"/>
              <a:ext cx="801606" cy="261610"/>
            </a:xfrm>
            <a:prstGeom prst="rect">
              <a:avLst/>
            </a:prstGeom>
            <a:noFill/>
            <a:ln>
              <a:noFill/>
            </a:ln>
          </p:spPr>
          <p:txBody>
            <a:bodyPr wrap="square" rtlCol="0" anchor="ctr" anchorCtr="0">
              <a:spAutoFit/>
            </a:bodyPr>
            <a:lstStyle/>
            <a:p>
              <a:pPr algn="ctr"/>
              <a:r>
                <a:rPr kumimoji="1" lang="ja-JP" altLang="en-US" sz="1100" dirty="0">
                  <a:latin typeface="+mn-ea"/>
                </a:rPr>
                <a:t>千葉県</a:t>
              </a:r>
            </a:p>
          </p:txBody>
        </p:sp>
      </p:grpSp>
      <p:sp>
        <p:nvSpPr>
          <p:cNvPr id="190" name="直角三角形 189"/>
          <p:cNvSpPr>
            <a:spLocks noChangeAspect="1"/>
          </p:cNvSpPr>
          <p:nvPr/>
        </p:nvSpPr>
        <p:spPr>
          <a:xfrm rot="10800000" flipV="1">
            <a:off x="4763026" y="3341049"/>
            <a:ext cx="460376" cy="301645"/>
          </a:xfrm>
          <a:prstGeom prst="r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91" name="グループ化 190"/>
          <p:cNvGrpSpPr>
            <a:grpSpLocks noChangeAspect="1"/>
          </p:cNvGrpSpPr>
          <p:nvPr/>
        </p:nvGrpSpPr>
        <p:grpSpPr>
          <a:xfrm>
            <a:off x="5223440" y="2637682"/>
            <a:ext cx="3150394" cy="1692099"/>
            <a:chOff x="3439855" y="975809"/>
            <a:chExt cx="3711221" cy="1993333"/>
          </a:xfrm>
        </p:grpSpPr>
        <p:grpSp>
          <p:nvGrpSpPr>
            <p:cNvPr id="192" name="グループ化 191"/>
            <p:cNvGrpSpPr/>
            <p:nvPr/>
          </p:nvGrpSpPr>
          <p:grpSpPr>
            <a:xfrm>
              <a:off x="3745618" y="1278407"/>
              <a:ext cx="3128212" cy="1462278"/>
              <a:chOff x="3745618" y="1278407"/>
              <a:chExt cx="3128212" cy="1462278"/>
            </a:xfrm>
          </p:grpSpPr>
          <p:pic>
            <p:nvPicPr>
              <p:cNvPr id="194" name="図 19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57460" y="1278407"/>
                <a:ext cx="1628775" cy="1462278"/>
              </a:xfrm>
              <a:prstGeom prst="rect">
                <a:avLst/>
              </a:prstGeom>
            </p:spPr>
          </p:pic>
          <p:pic>
            <p:nvPicPr>
              <p:cNvPr id="195" name="図 19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02330" y="1895394"/>
                <a:ext cx="571500" cy="481489"/>
              </a:xfrm>
              <a:prstGeom prst="rect">
                <a:avLst/>
              </a:prstGeom>
            </p:spPr>
          </p:pic>
          <p:pic>
            <p:nvPicPr>
              <p:cNvPr id="196" name="図 19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45618" y="2321542"/>
                <a:ext cx="495300" cy="375190"/>
              </a:xfrm>
              <a:prstGeom prst="rect">
                <a:avLst/>
              </a:prstGeom>
            </p:spPr>
          </p:pic>
        </p:grpSp>
        <p:sp>
          <p:nvSpPr>
            <p:cNvPr id="193" name="正方形/長方形 192"/>
            <p:cNvSpPr/>
            <p:nvPr/>
          </p:nvSpPr>
          <p:spPr>
            <a:xfrm>
              <a:off x="3439855" y="975809"/>
              <a:ext cx="3711221" cy="1993333"/>
            </a:xfrm>
            <a:prstGeom prst="rect">
              <a:avLst/>
            </a:prstGeom>
            <a:noFill/>
            <a:ln w="254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97" name="テキスト ボックス 196"/>
          <p:cNvSpPr txBox="1">
            <a:spLocks noChangeAspect="1"/>
          </p:cNvSpPr>
          <p:nvPr/>
        </p:nvSpPr>
        <p:spPr>
          <a:xfrm>
            <a:off x="5434964" y="2835584"/>
            <a:ext cx="866236" cy="261610"/>
          </a:xfrm>
          <a:prstGeom prst="rect">
            <a:avLst/>
          </a:prstGeom>
          <a:noFill/>
          <a:ln>
            <a:noFill/>
          </a:ln>
        </p:spPr>
        <p:txBody>
          <a:bodyPr wrap="square" rtlCol="0" anchor="ctr" anchorCtr="0">
            <a:spAutoFit/>
          </a:bodyPr>
          <a:lstStyle/>
          <a:p>
            <a:pPr algn="ctr"/>
            <a:r>
              <a:rPr kumimoji="1" lang="ja-JP" altLang="en-US" sz="1100" dirty="0">
                <a:latin typeface="+mn-ea"/>
              </a:rPr>
              <a:t>保育施設</a:t>
            </a:r>
          </a:p>
        </p:txBody>
      </p:sp>
      <p:sp>
        <p:nvSpPr>
          <p:cNvPr id="198" name="正方形/長方形 197"/>
          <p:cNvSpPr>
            <a:spLocks noChangeAspect="1"/>
          </p:cNvSpPr>
          <p:nvPr/>
        </p:nvSpPr>
        <p:spPr>
          <a:xfrm>
            <a:off x="5468364" y="2813622"/>
            <a:ext cx="786976" cy="279059"/>
          </a:xfrm>
          <a:prstGeom prst="rect">
            <a:avLst/>
          </a:prstGeom>
          <a:noFill/>
          <a:ln w="952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99" name="直線矢印コネクタ 198"/>
          <p:cNvCxnSpPr>
            <a:cxnSpLocks noChangeAspect="1"/>
          </p:cNvCxnSpPr>
          <p:nvPr/>
        </p:nvCxnSpPr>
        <p:spPr>
          <a:xfrm rot="12960000" flipV="1">
            <a:off x="5408874" y="5770082"/>
            <a:ext cx="728386" cy="526626"/>
          </a:xfrm>
          <a:prstGeom prst="straightConnector1">
            <a:avLst/>
          </a:prstGeom>
          <a:ln w="88900">
            <a:solidFill>
              <a:schemeClr val="accent2">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00" name="直線矢印コネクタ 199"/>
          <p:cNvCxnSpPr>
            <a:cxnSpLocks noChangeAspect="1"/>
          </p:cNvCxnSpPr>
          <p:nvPr/>
        </p:nvCxnSpPr>
        <p:spPr>
          <a:xfrm rot="2160000" flipV="1">
            <a:off x="5431783" y="5463736"/>
            <a:ext cx="728386" cy="526626"/>
          </a:xfrm>
          <a:prstGeom prst="straightConnector1">
            <a:avLst/>
          </a:prstGeom>
          <a:ln w="88900">
            <a:solidFill>
              <a:schemeClr val="accent5">
                <a:lumMod val="40000"/>
                <a:lumOff val="60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201" name="テキスト ボックス 200"/>
          <p:cNvSpPr txBox="1"/>
          <p:nvPr/>
        </p:nvSpPr>
        <p:spPr>
          <a:xfrm>
            <a:off x="5331659" y="5400698"/>
            <a:ext cx="903462" cy="261020"/>
          </a:xfrm>
          <a:prstGeom prst="rect">
            <a:avLst/>
          </a:prstGeom>
          <a:noFill/>
        </p:spPr>
        <p:txBody>
          <a:bodyPr wrap="square" rtlCol="0">
            <a:spAutoFit/>
          </a:bodyPr>
          <a:lstStyle/>
          <a:p>
            <a:pPr algn="ctr"/>
            <a:r>
              <a:rPr lang="ja-JP" altLang="en-US" sz="1100" dirty="0"/>
              <a:t>申請</a:t>
            </a:r>
            <a:endParaRPr kumimoji="1" lang="ja-JP" altLang="en-US" sz="1100" dirty="0"/>
          </a:p>
        </p:txBody>
      </p:sp>
      <p:sp>
        <p:nvSpPr>
          <p:cNvPr id="202" name="テキスト ボックス 201"/>
          <p:cNvSpPr txBox="1"/>
          <p:nvPr/>
        </p:nvSpPr>
        <p:spPr>
          <a:xfrm>
            <a:off x="5311014" y="6107005"/>
            <a:ext cx="981994" cy="261610"/>
          </a:xfrm>
          <a:prstGeom prst="rect">
            <a:avLst/>
          </a:prstGeom>
          <a:noFill/>
        </p:spPr>
        <p:txBody>
          <a:bodyPr wrap="square" rtlCol="0">
            <a:spAutoFit/>
          </a:bodyPr>
          <a:lstStyle/>
          <a:p>
            <a:pPr algn="ctr"/>
            <a:r>
              <a:rPr kumimoji="1" lang="ja-JP" altLang="en-US" sz="1100" dirty="0"/>
              <a:t>交付</a:t>
            </a:r>
          </a:p>
        </p:txBody>
      </p:sp>
    </p:spTree>
    <p:extLst>
      <p:ext uri="{BB962C8B-B14F-4D97-AF65-F5344CB8AC3E}">
        <p14:creationId xmlns:p14="http://schemas.microsoft.com/office/powerpoint/2010/main" val="347345207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1716</TotalTime>
  <Words>1043</Words>
  <Application>Microsoft Office PowerPoint</Application>
  <PresentationFormat>画面に合わせる (4:3)</PresentationFormat>
  <Paragraphs>256</Paragraphs>
  <Slides>10</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10</vt:i4>
      </vt:variant>
    </vt:vector>
  </HeadingPairs>
  <TitlesOfParts>
    <vt:vector size="16" baseType="lpstr">
      <vt:lpstr>メイリオ</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千葉県</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千葉県介護人材確保対策事業費補助金</dc:title>
  <dc:creator>千葉県</dc:creator>
  <cp:lastModifiedBy>中島 花音</cp:lastModifiedBy>
  <cp:revision>239</cp:revision>
  <cp:lastPrinted>2021-04-12T03:34:40Z</cp:lastPrinted>
  <dcterms:created xsi:type="dcterms:W3CDTF">2021-03-08T04:17:57Z</dcterms:created>
  <dcterms:modified xsi:type="dcterms:W3CDTF">2023-08-23T23:51:10Z</dcterms:modified>
</cp:coreProperties>
</file>