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42" r:id="rId1"/>
    <p:sldMasterId id="2147484556" r:id="rId2"/>
    <p:sldMasterId id="2147484777" r:id="rId3"/>
    <p:sldMasterId id="2147484883" r:id="rId4"/>
  </p:sldMasterIdLst>
  <p:notesMasterIdLst>
    <p:notesMasterId r:id="rId11"/>
  </p:notesMasterIdLst>
  <p:handoutMasterIdLst>
    <p:handoutMasterId r:id="rId12"/>
  </p:handoutMasterIdLst>
  <p:sldIdLst>
    <p:sldId id="1658" r:id="rId5"/>
    <p:sldId id="1659" r:id="rId6"/>
    <p:sldId id="1657" r:id="rId7"/>
    <p:sldId id="1631" r:id="rId8"/>
    <p:sldId id="1632" r:id="rId9"/>
    <p:sldId id="1634" r:id="rId10"/>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E6E6E6"/>
    <a:srgbClr val="0070C0"/>
    <a:srgbClr val="E9EDF4"/>
    <a:srgbClr val="D0D8E8"/>
    <a:srgbClr val="000000"/>
    <a:srgbClr val="FFFFAB"/>
    <a:srgbClr val="FFFFCC"/>
    <a:srgbClr val="C9E7A7"/>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4" autoAdjust="0"/>
    <p:restoredTop sz="95404" autoAdjust="0"/>
  </p:normalViewPr>
  <p:slideViewPr>
    <p:cSldViewPr>
      <p:cViewPr varScale="1">
        <p:scale>
          <a:sx n="106" d="100"/>
          <a:sy n="106" d="100"/>
        </p:scale>
        <p:origin x="1536"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126"/>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presProps" Target="presProps.xml" />
  <Relationship Id="rId3" Type="http://schemas.openxmlformats.org/officeDocument/2006/relationships/slideMaster" Target="slideMasters/slideMaster3.xml" />
  <Relationship Id="rId7" Type="http://schemas.openxmlformats.org/officeDocument/2006/relationships/slide" Target="slides/slide3.xml" />
  <Relationship Id="rId12" Type="http://schemas.openxmlformats.org/officeDocument/2006/relationships/handoutMaster" Target="handoutMasters/handoutMaster1.xml" />
  <Relationship Id="rId2" Type="http://schemas.openxmlformats.org/officeDocument/2006/relationships/slideMaster" Target="slideMasters/slideMaster2.xml" />
  <Relationship Id="rId16"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2.xml" />
  <Relationship Id="rId11" Type="http://schemas.openxmlformats.org/officeDocument/2006/relationships/notesMaster" Target="notesMasters/notesMaster1.xml" />
  <Relationship Id="rId5" Type="http://schemas.openxmlformats.org/officeDocument/2006/relationships/slide" Target="slides/slide1.xml" />
  <Relationship Id="rId15" Type="http://schemas.openxmlformats.org/officeDocument/2006/relationships/theme" Target="theme/theme1.xml" />
  <Relationship Id="rId10" Type="http://schemas.openxmlformats.org/officeDocument/2006/relationships/slide" Target="slides/slide6.xml" />
  <Relationship Id="rId4" Type="http://schemas.openxmlformats.org/officeDocument/2006/relationships/slideMaster" Target="slideMasters/slideMaster4.xml" />
  <Relationship Id="rId9" Type="http://schemas.openxmlformats.org/officeDocument/2006/relationships/slide" Target="slides/slide5.xml" />
  <Relationship Id="rId14" Type="http://schemas.openxmlformats.org/officeDocument/2006/relationships/viewProps" Target="viewProps.xml" />
</Relationships>
</file>

<file path=ppt/drawings/_rels/vmlDrawing1.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10.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2.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3.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4.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5.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6.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7.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8.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9.vml.rels>&#65279;<?xml version="1.0" encoding="utf-8" standalone="yes"?>
<Relationships xmlns="http://schemas.openxmlformats.org/package/2006/relationships">
  <Relationship Id="rId1" Type="http://schemas.openxmlformats.org/officeDocument/2006/relationships/image" Target="../media/image1.emf"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6.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76143" cy="511649"/>
          </a:xfrm>
          <a:prstGeom prst="rect">
            <a:avLst/>
          </a:prstGeom>
        </p:spPr>
        <p:txBody>
          <a:bodyPr vert="horz" lIns="94623" tIns="47311" rIns="94623" bIns="473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504" y="0"/>
            <a:ext cx="3076143" cy="511649"/>
          </a:xfrm>
          <a:prstGeom prst="rect">
            <a:avLst/>
          </a:prstGeom>
        </p:spPr>
        <p:txBody>
          <a:bodyPr vert="horz" lIns="94623" tIns="47311" rIns="94623" bIns="47311" rtlCol="0"/>
          <a:lstStyle>
            <a:lvl1pPr algn="r">
              <a:defRPr sz="1200"/>
            </a:lvl1pPr>
          </a:lstStyle>
          <a:p>
            <a:fld id="{309F54CD-E2A8-4608-9882-212137A8AC3E}" type="datetimeFigureOut">
              <a:rPr kumimoji="1" lang="ja-JP" altLang="en-US" smtClean="0"/>
              <a:t>2021/6/8</a:t>
            </a:fld>
            <a:endParaRPr kumimoji="1" lang="ja-JP" altLang="en-US"/>
          </a:p>
        </p:txBody>
      </p:sp>
      <p:sp>
        <p:nvSpPr>
          <p:cNvPr id="4" name="フッター プレースホルダー 3"/>
          <p:cNvSpPr>
            <a:spLocks noGrp="1"/>
          </p:cNvSpPr>
          <p:nvPr>
            <p:ph type="ftr" sz="quarter" idx="2"/>
          </p:nvPr>
        </p:nvSpPr>
        <p:spPr>
          <a:xfrm>
            <a:off x="2" y="9721330"/>
            <a:ext cx="3076143" cy="511648"/>
          </a:xfrm>
          <a:prstGeom prst="rect">
            <a:avLst/>
          </a:prstGeom>
        </p:spPr>
        <p:txBody>
          <a:bodyPr vert="horz" lIns="94623" tIns="47311" rIns="94623" bIns="473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504" y="9721330"/>
            <a:ext cx="3076143" cy="511648"/>
          </a:xfrm>
          <a:prstGeom prst="rect">
            <a:avLst/>
          </a:prstGeom>
        </p:spPr>
        <p:txBody>
          <a:bodyPr vert="horz" lIns="94623" tIns="47311" rIns="94623" bIns="47311" rtlCol="0" anchor="b"/>
          <a:lstStyle>
            <a:lvl1pPr algn="r">
              <a:defRPr sz="1200"/>
            </a:lvl1pPr>
          </a:lstStyle>
          <a:p>
            <a:fld id="{E9D8FDEF-7E08-4413-A2F2-20CBAD73F861}" type="slidenum">
              <a:rPr kumimoji="1" lang="ja-JP" altLang="en-US" smtClean="0"/>
              <a:t>‹#›</a:t>
            </a:fld>
            <a:endParaRPr kumimoji="1" lang="ja-JP" altLang="en-US"/>
          </a:p>
        </p:txBody>
      </p:sp>
    </p:spTree>
    <p:extLst>
      <p:ext uri="{BB962C8B-B14F-4D97-AF65-F5344CB8AC3E}">
        <p14:creationId xmlns:p14="http://schemas.microsoft.com/office/powerpoint/2010/main" val="1427559355"/>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5.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3076364" cy="511731"/>
          </a:xfrm>
          <a:prstGeom prst="rect">
            <a:avLst/>
          </a:prstGeom>
        </p:spPr>
        <p:txBody>
          <a:bodyPr vert="horz" lIns="94613" tIns="47307" rIns="94613" bIns="473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4021294" y="3"/>
            <a:ext cx="3076364" cy="511731"/>
          </a:xfrm>
          <a:prstGeom prst="rect">
            <a:avLst/>
          </a:prstGeom>
        </p:spPr>
        <p:txBody>
          <a:bodyPr vert="horz" lIns="94613" tIns="47307" rIns="94613" bIns="47307" rtlCol="0"/>
          <a:lstStyle>
            <a:lvl1pPr algn="r">
              <a:defRPr sz="1200"/>
            </a:lvl1pPr>
          </a:lstStyle>
          <a:p>
            <a:fld id="{A8232803-7A6C-4CAC-B9F6-78219B03B14A}" type="datetimeFigureOut">
              <a:rPr kumimoji="1" lang="ja-JP" altLang="en-US" smtClean="0"/>
              <a:t>2021/6/8</a:t>
            </a:fld>
            <a:endParaRPr kumimoji="1" lang="ja-JP" altLang="en-US" dirty="0"/>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613" tIns="47307" rIns="94613" bIns="47307" rtlCol="0" anchor="ctr"/>
          <a:lstStyle/>
          <a:p>
            <a:endParaRPr lang="ja-JP" altLang="en-US" dirty="0"/>
          </a:p>
        </p:txBody>
      </p:sp>
      <p:sp>
        <p:nvSpPr>
          <p:cNvPr id="5" name="ノート プレースホルダー 4"/>
          <p:cNvSpPr>
            <a:spLocks noGrp="1"/>
          </p:cNvSpPr>
          <p:nvPr>
            <p:ph type="body" sz="quarter" idx="3"/>
          </p:nvPr>
        </p:nvSpPr>
        <p:spPr>
          <a:xfrm>
            <a:off x="709930" y="4861442"/>
            <a:ext cx="5679440" cy="4605576"/>
          </a:xfrm>
          <a:prstGeom prst="rect">
            <a:avLst/>
          </a:prstGeom>
        </p:spPr>
        <p:txBody>
          <a:bodyPr vert="horz" lIns="94613" tIns="47307" rIns="94613" bIns="4730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9"/>
            <a:ext cx="3076364" cy="511731"/>
          </a:xfrm>
          <a:prstGeom prst="rect">
            <a:avLst/>
          </a:prstGeom>
        </p:spPr>
        <p:txBody>
          <a:bodyPr vert="horz" lIns="94613" tIns="47307" rIns="94613" bIns="473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4021294" y="9721109"/>
            <a:ext cx="3076364" cy="511731"/>
          </a:xfrm>
          <a:prstGeom prst="rect">
            <a:avLst/>
          </a:prstGeom>
        </p:spPr>
        <p:txBody>
          <a:bodyPr vert="horz" lIns="94613" tIns="47307" rIns="94613" bIns="47307" rtlCol="0" anchor="b"/>
          <a:lstStyle>
            <a:lvl1pPr algn="r">
              <a:defRPr sz="1200"/>
            </a:lvl1pPr>
          </a:lstStyle>
          <a:p>
            <a:fld id="{A4905D30-6EC5-4F13-9C3D-E319005C0FBD}" type="slidenum">
              <a:rPr kumimoji="1" lang="ja-JP" altLang="en-US" smtClean="0"/>
              <a:t>‹#›</a:t>
            </a:fld>
            <a:endParaRPr kumimoji="1" lang="ja-JP" altLang="en-US" dirty="0"/>
          </a:p>
        </p:txBody>
      </p:sp>
    </p:spTree>
    <p:extLst>
      <p:ext uri="{BB962C8B-B14F-4D97-AF65-F5344CB8AC3E}">
        <p14:creationId xmlns:p14="http://schemas.microsoft.com/office/powerpoint/2010/main" val="13930229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905D30-6EC5-4F13-9C3D-E319005C0FBD}" type="slidenum">
              <a:rPr kumimoji="1" lang="ja-JP" altLang="en-US" smtClean="0"/>
              <a:t>3</a:t>
            </a:fld>
            <a:endParaRPr kumimoji="1" lang="ja-JP" altLang="en-US" dirty="0"/>
          </a:p>
        </p:txBody>
      </p:sp>
    </p:spTree>
    <p:extLst>
      <p:ext uri="{BB962C8B-B14F-4D97-AF65-F5344CB8AC3E}">
        <p14:creationId xmlns:p14="http://schemas.microsoft.com/office/powerpoint/2010/main" val="411273448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3" Type="http://schemas.openxmlformats.org/officeDocument/2006/relationships/slideMaster" Target="../slideMasters/slideMaster4.xml" />
  <Relationship Id="rId7" Type="http://schemas.openxmlformats.org/officeDocument/2006/relationships/image" Target="../media/image3.png" />
  <Relationship Id="rId2" Type="http://schemas.openxmlformats.org/officeDocument/2006/relationships/tags" Target="../tags/tag2.xml" />
  <Relationship Id="rId1" Type="http://schemas.openxmlformats.org/officeDocument/2006/relationships/vmlDrawing" Target="../drawings/vmlDrawing2.vml" />
  <Relationship Id="rId6" Type="http://schemas.openxmlformats.org/officeDocument/2006/relationships/image" Target="../media/image2.png" />
  <Relationship Id="rId5" Type="http://schemas.openxmlformats.org/officeDocument/2006/relationships/image" Target="../media/image1.emf" />
  <Relationship Id="rId4" Type="http://schemas.openxmlformats.org/officeDocument/2006/relationships/oleObject" Target="../embeddings/oleObject2.bin" />
</Relationships>
</file>

<file path=ppt/slideLayouts/_rels/slideLayout31.xml.rels>&#65279;<?xml version="1.0" encoding="utf-8" standalone="yes"?>
<Relationships xmlns="http://schemas.openxmlformats.org/package/2006/relationships">
  <Relationship Id="rId3" Type="http://schemas.openxmlformats.org/officeDocument/2006/relationships/slideMaster" Target="../slideMasters/slideMaster4.xml" />
  <Relationship Id="rId2" Type="http://schemas.openxmlformats.org/officeDocument/2006/relationships/tags" Target="../tags/tag3.xml" />
  <Relationship Id="rId1" Type="http://schemas.openxmlformats.org/officeDocument/2006/relationships/vmlDrawing" Target="../drawings/vmlDrawing3.vml" />
  <Relationship Id="rId5" Type="http://schemas.openxmlformats.org/officeDocument/2006/relationships/image" Target="../media/image1.emf" />
  <Relationship Id="rId4" Type="http://schemas.openxmlformats.org/officeDocument/2006/relationships/oleObject" Target="../embeddings/oleObject3.bin" />
</Relationships>
</file>

<file path=ppt/slideLayouts/_rels/slideLayout32.xml.rels>&#65279;<?xml version="1.0" encoding="utf-8" standalone="yes"?>
<Relationships xmlns="http://schemas.openxmlformats.org/package/2006/relationships">
  <Relationship Id="rId3" Type="http://schemas.openxmlformats.org/officeDocument/2006/relationships/slideMaster" Target="../slideMasters/slideMaster4.xml" />
  <Relationship Id="rId2" Type="http://schemas.openxmlformats.org/officeDocument/2006/relationships/tags" Target="../tags/tag4.xml" />
  <Relationship Id="rId1" Type="http://schemas.openxmlformats.org/officeDocument/2006/relationships/vmlDrawing" Target="../drawings/vmlDrawing4.vml" />
  <Relationship Id="rId5" Type="http://schemas.openxmlformats.org/officeDocument/2006/relationships/image" Target="../media/image1.emf" />
  <Relationship Id="rId4" Type="http://schemas.openxmlformats.org/officeDocument/2006/relationships/oleObject" Target="../embeddings/oleObject4.bin" />
</Relationships>
</file>

<file path=ppt/slideLayouts/_rels/slideLayout33.xml.rels>&#65279;<?xml version="1.0" encoding="utf-8" standalone="yes"?>
<Relationships xmlns="http://schemas.openxmlformats.org/package/2006/relationships">
  <Relationship Id="rId3" Type="http://schemas.openxmlformats.org/officeDocument/2006/relationships/slideMaster" Target="../slideMasters/slideMaster4.xml" />
  <Relationship Id="rId2" Type="http://schemas.openxmlformats.org/officeDocument/2006/relationships/tags" Target="../tags/tag5.xml" />
  <Relationship Id="rId1" Type="http://schemas.openxmlformats.org/officeDocument/2006/relationships/vmlDrawing" Target="../drawings/vmlDrawing5.vml" />
  <Relationship Id="rId5" Type="http://schemas.openxmlformats.org/officeDocument/2006/relationships/image" Target="../media/image1.emf" />
  <Relationship Id="rId4" Type="http://schemas.openxmlformats.org/officeDocument/2006/relationships/oleObject" Target="../embeddings/oleObject5.bin" />
</Relationships>
</file>

<file path=ppt/slideLayouts/_rels/slideLayout34.xml.rels>&#65279;<?xml version="1.0" encoding="utf-8" standalone="yes"?>
<Relationships xmlns="http://schemas.openxmlformats.org/package/2006/relationships">
  <Relationship Id="rId3" Type="http://schemas.openxmlformats.org/officeDocument/2006/relationships/slideMaster" Target="../slideMasters/slideMaster4.xml" />
  <Relationship Id="rId2" Type="http://schemas.openxmlformats.org/officeDocument/2006/relationships/tags" Target="../tags/tag6.xml" />
  <Relationship Id="rId1" Type="http://schemas.openxmlformats.org/officeDocument/2006/relationships/vmlDrawing" Target="../drawings/vmlDrawing6.vml" />
  <Relationship Id="rId5" Type="http://schemas.openxmlformats.org/officeDocument/2006/relationships/image" Target="../media/image1.emf" />
  <Relationship Id="rId4" Type="http://schemas.openxmlformats.org/officeDocument/2006/relationships/oleObject" Target="../embeddings/oleObject6.bin" />
</Relationships>
</file>

<file path=ppt/slideLayouts/_rels/slideLayout35.xml.rels>&#65279;<?xml version="1.0" encoding="utf-8" standalone="yes"?>
<Relationships xmlns="http://schemas.openxmlformats.org/package/2006/relationships">
  <Relationship Id="rId3" Type="http://schemas.openxmlformats.org/officeDocument/2006/relationships/slideMaster" Target="../slideMasters/slideMaster4.xml" />
  <Relationship Id="rId2" Type="http://schemas.openxmlformats.org/officeDocument/2006/relationships/tags" Target="../tags/tag7.xml" />
  <Relationship Id="rId1" Type="http://schemas.openxmlformats.org/officeDocument/2006/relationships/vmlDrawing" Target="../drawings/vmlDrawing7.vml" />
  <Relationship Id="rId5" Type="http://schemas.openxmlformats.org/officeDocument/2006/relationships/image" Target="../media/image1.emf" />
  <Relationship Id="rId4" Type="http://schemas.openxmlformats.org/officeDocument/2006/relationships/oleObject" Target="../embeddings/oleObject7.bin" />
</Relationships>
</file>

<file path=ppt/slideLayouts/_rels/slideLayout36.xml.rels>&#65279;<?xml version="1.0" encoding="utf-8" standalone="yes"?>
<Relationships xmlns="http://schemas.openxmlformats.org/package/2006/relationships">
  <Relationship Id="rId3" Type="http://schemas.openxmlformats.org/officeDocument/2006/relationships/slideMaster" Target="../slideMasters/slideMaster4.xml" />
  <Relationship Id="rId2" Type="http://schemas.openxmlformats.org/officeDocument/2006/relationships/tags" Target="../tags/tag8.xml" />
  <Relationship Id="rId1" Type="http://schemas.openxmlformats.org/officeDocument/2006/relationships/vmlDrawing" Target="../drawings/vmlDrawing8.vml" />
  <Relationship Id="rId5" Type="http://schemas.openxmlformats.org/officeDocument/2006/relationships/image" Target="../media/image1.emf" />
  <Relationship Id="rId4" Type="http://schemas.openxmlformats.org/officeDocument/2006/relationships/oleObject" Target="../embeddings/oleObject8.bin" />
</Relationships>
</file>

<file path=ppt/slideLayouts/_rels/slideLayout37.xml.rels>&#65279;<?xml version="1.0" encoding="utf-8" standalone="yes"?>
<Relationships xmlns="http://schemas.openxmlformats.org/package/2006/relationships">
  <Relationship Id="rId3" Type="http://schemas.openxmlformats.org/officeDocument/2006/relationships/slideMaster" Target="../slideMasters/slideMaster4.xml" />
  <Relationship Id="rId2" Type="http://schemas.openxmlformats.org/officeDocument/2006/relationships/tags" Target="../tags/tag9.xml" />
  <Relationship Id="rId1" Type="http://schemas.openxmlformats.org/officeDocument/2006/relationships/vmlDrawing" Target="../drawings/vmlDrawing9.vml" />
  <Relationship Id="rId5" Type="http://schemas.openxmlformats.org/officeDocument/2006/relationships/image" Target="../media/image1.emf" />
  <Relationship Id="rId4" Type="http://schemas.openxmlformats.org/officeDocument/2006/relationships/oleObject" Target="../embeddings/oleObject9.bin" />
</Relationships>
</file>

<file path=ppt/slideLayouts/_rels/slideLayout38.xml.rels>&#65279;<?xml version="1.0" encoding="utf-8" standalone="yes"?>
<Relationships xmlns="http://schemas.openxmlformats.org/package/2006/relationships">
  <Relationship Id="rId3" Type="http://schemas.openxmlformats.org/officeDocument/2006/relationships/slideMaster" Target="../slideMasters/slideMaster4.xml" />
  <Relationship Id="rId2" Type="http://schemas.openxmlformats.org/officeDocument/2006/relationships/tags" Target="../tags/tag10.xml" />
  <Relationship Id="rId1" Type="http://schemas.openxmlformats.org/officeDocument/2006/relationships/vmlDrawing" Target="../drawings/vmlDrawing10.vml" />
  <Relationship Id="rId5" Type="http://schemas.openxmlformats.org/officeDocument/2006/relationships/image" Target="../media/image1.emf" />
  <Relationship Id="rId4" Type="http://schemas.openxmlformats.org/officeDocument/2006/relationships/oleObject" Target="../embeddings/oleObject10.bin"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3"/>
            <a:ext cx="8420100" cy="1470025"/>
          </a:xfrm>
        </p:spPr>
        <p:txBody>
          <a:bodyPr/>
          <a:lstStyle>
            <a:lvl1pPr>
              <a:defRPr>
                <a:solidFill>
                  <a:srgbClr val="4D4D4D"/>
                </a:solidFill>
              </a:defRPr>
            </a:lvl1pPr>
          </a:lstStyle>
          <a:p>
            <a:r>
              <a:rPr lang="ja-JP" altLang="en-US" dirty="0"/>
              <a:t>マスタ タイトルの書式設定</a:t>
            </a:r>
          </a:p>
        </p:txBody>
      </p:sp>
      <p:sp>
        <p:nvSpPr>
          <p:cNvPr id="3" name="サブタイトル 2"/>
          <p:cNvSpPr>
            <a:spLocks noGrp="1"/>
          </p:cNvSpPr>
          <p:nvPr>
            <p:ph type="subTitle" idx="1"/>
          </p:nvPr>
        </p:nvSpPr>
        <p:spPr>
          <a:xfrm>
            <a:off x="1485901" y="3886200"/>
            <a:ext cx="6934200" cy="1752600"/>
          </a:xfrm>
          <a:prstGeom prst="rect">
            <a:avLst/>
          </a:prstGeom>
        </p:spPr>
        <p:txBody>
          <a:bodyPr/>
          <a:lstStyle>
            <a:lvl1pPr marL="0" indent="0" algn="ctr">
              <a:buNone/>
              <a:defRPr>
                <a:solidFill>
                  <a:srgbClr val="4D4D4D"/>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 サブタイトルの書式設定</a:t>
            </a:r>
          </a:p>
        </p:txBody>
      </p:sp>
    </p:spTree>
    <p:extLst>
      <p:ext uri="{BB962C8B-B14F-4D97-AF65-F5344CB8AC3E}">
        <p14:creationId xmlns:p14="http://schemas.microsoft.com/office/powerpoint/2010/main" val="1916775597"/>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4"/>
            <a:ext cx="89154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808334296"/>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26288" y="188913"/>
            <a:ext cx="2284412" cy="593725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73059" y="188913"/>
            <a:ext cx="6700838" cy="5937250"/>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258579143"/>
      </p:ext>
    </p:extLst>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563832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0529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4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9462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88"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6"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70779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4310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688039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739835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9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2311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a:xfrm>
            <a:off x="495300" y="1600204"/>
            <a:ext cx="8915400"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002012188"/>
      </p:ext>
    </p:extLst>
  </p:cSld>
  <p:clrMapOvr>
    <a:masterClrMapping/>
  </p:clrMapOvr>
  <p:transition>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12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7080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4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96"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6814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13974" y="6564143"/>
            <a:ext cx="2311399" cy="365125"/>
          </a:xfrm>
        </p:spPr>
        <p:txBody>
          <a:bodyPr/>
          <a:lstStyle/>
          <a:p>
            <a:pPr>
              <a:defRPr/>
            </a:pP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23385" y="6592609"/>
            <a:ext cx="2311399" cy="365125"/>
          </a:xfrm>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9764841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0B162D6-2DD8-4980-B181-A2AA451850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16066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C9B2F2D-2D16-46BB-990C-BB249E950CA7}" type="slidenum">
              <a:rPr lang="ja-JP" altLang="en-US"/>
              <a:pPr>
                <a:defRPr/>
              </a:pPr>
              <a:t>‹#›</a:t>
            </a:fld>
            <a:endParaRPr lang="ja-JP" altLang="en-US"/>
          </a:p>
        </p:txBody>
      </p:sp>
    </p:spTree>
    <p:extLst>
      <p:ext uri="{BB962C8B-B14F-4D97-AF65-F5344CB8AC3E}">
        <p14:creationId xmlns:p14="http://schemas.microsoft.com/office/powerpoint/2010/main" val="26974838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1CDC137-4E5A-4C0A-B4BF-511B90208609}" type="slidenum">
              <a:rPr kumimoji="1" lang="ja-JP" altLang="en-US" smtClean="0"/>
              <a:pPr/>
              <a:t>‹#›</a:t>
            </a:fld>
            <a:endParaRPr kumimoji="1" lang="ja-JP" altLang="en-US"/>
          </a:p>
        </p:txBody>
      </p:sp>
    </p:spTree>
    <p:extLst>
      <p:ext uri="{BB962C8B-B14F-4D97-AF65-F5344CB8AC3E}">
        <p14:creationId xmlns:p14="http://schemas.microsoft.com/office/powerpoint/2010/main" val="33474453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15" y="274654"/>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a:xfrm>
            <a:off x="7664507" y="6464301"/>
            <a:ext cx="2311399" cy="476250"/>
          </a:xfrm>
        </p:spPr>
        <p:txBody>
          <a:bodyPr/>
          <a:lstStyle>
            <a:lvl1pPr>
              <a:defRPr/>
            </a:lvl1pPr>
          </a:lstStyle>
          <a:p>
            <a:pPr>
              <a:defRPr/>
            </a:pPr>
            <a:fld id="{FFE46AA3-F9D0-47A3-8248-0C9E3605ED8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329305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D2F3A38-9BCB-4EAC-8028-262564C0E3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55642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8_ユーザー設定レイアウト">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7A2F06A-2146-4674-9268-443BB1CEDDF4}"/>
              </a:ext>
            </a:extLst>
          </p:cNvPr>
          <p:cNvSpPr>
            <a:spLocks noGrp="1"/>
          </p:cNvSpPr>
          <p:nvPr>
            <p:ph idx="1"/>
          </p:nvPr>
        </p:nvSpPr>
        <p:spPr>
          <a:xfrm>
            <a:off x="344490" y="1253331"/>
            <a:ext cx="9217025" cy="1455589"/>
          </a:xfrm>
          <a:prstGeom prst="rect">
            <a:avLst/>
          </a:prstGeom>
          <a:ln>
            <a:solidFill>
              <a:schemeClr val="tx1"/>
            </a:solidFill>
          </a:ln>
        </p:spPr>
        <p:txBody>
          <a:bodyPr vert="horz" lIns="91335" tIns="45670" rIns="91335" bIns="45670" rtlCol="0">
            <a:normAutofit/>
          </a:bodyPr>
          <a:lstStyle>
            <a:lvl1pPr marL="0" indent="0">
              <a:buNone/>
              <a:defRPr sz="2584">
                <a:solidFill>
                  <a:schemeClr val="tx1"/>
                </a:solidFill>
              </a:defRPr>
            </a:lvl1pPr>
            <a:lvl2pPr marL="421468" indent="0">
              <a:buNone/>
              <a:defRPr sz="2215">
                <a:solidFill>
                  <a:schemeClr val="tx1"/>
                </a:solidFill>
              </a:defRPr>
            </a:lvl2pPr>
            <a:lvl3pPr marL="842935" indent="0">
              <a:buNone/>
              <a:defRPr sz="1847">
                <a:solidFill>
                  <a:schemeClr val="tx1"/>
                </a:solidFill>
              </a:defRPr>
            </a:lvl3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4" name="正方形/長方形 3">
            <a:extLst>
              <a:ext uri="{FF2B5EF4-FFF2-40B4-BE49-F238E27FC236}">
                <a16:creationId xmlns:a16="http://schemas.microsoft.com/office/drawing/2014/main" id="{ACB2A91E-F734-40AA-A607-0F029F759236}"/>
              </a:ext>
            </a:extLst>
          </p:cNvPr>
          <p:cNvSpPr/>
          <p:nvPr userDrawn="1"/>
        </p:nvSpPr>
        <p:spPr>
          <a:xfrm rot="16200000">
            <a:off x="4729541" y="-4745231"/>
            <a:ext cx="446916" cy="990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4295" tIns="42150" rIns="84295" bIns="42150" rtlCol="0" anchor="ctr"/>
          <a:lstStyle/>
          <a:p>
            <a:pPr algn="ctr" defTabSz="421468"/>
            <a:endParaRPr lang="ja-JP" altLang="en-US" sz="1663">
              <a:solidFill>
                <a:prstClr val="black"/>
              </a:solidFill>
            </a:endParaRPr>
          </a:p>
        </p:txBody>
      </p:sp>
      <p:sp>
        <p:nvSpPr>
          <p:cNvPr id="6" name="タイトル プレースホルダー 9">
            <a:extLst>
              <a:ext uri="{FF2B5EF4-FFF2-40B4-BE49-F238E27FC236}">
                <a16:creationId xmlns:a16="http://schemas.microsoft.com/office/drawing/2014/main" id="{575DC17F-6ADA-4753-9A55-A313C575A907}"/>
              </a:ext>
            </a:extLst>
          </p:cNvPr>
          <p:cNvSpPr>
            <a:spLocks noGrp="1"/>
          </p:cNvSpPr>
          <p:nvPr>
            <p:ph type="title" hasCustomPrompt="1"/>
          </p:nvPr>
        </p:nvSpPr>
        <p:spPr>
          <a:xfrm>
            <a:off x="344499" y="-279007"/>
            <a:ext cx="9217000" cy="973550"/>
          </a:xfrm>
          <a:prstGeom prst="rect">
            <a:avLst/>
          </a:prstGeom>
        </p:spPr>
        <p:txBody>
          <a:bodyPr vert="horz" lIns="91335" tIns="45670" rIns="91335" bIns="45670" rtlCol="0" anchor="ctr">
            <a:normAutofit/>
          </a:bodyPr>
          <a:lstStyle>
            <a:lvl1pPr algn="l">
              <a:defRPr sz="2215" b="1">
                <a:solidFill>
                  <a:schemeClr val="bg1"/>
                </a:solidFill>
              </a:defRPr>
            </a:lvl1pPr>
          </a:lstStyle>
          <a:p>
            <a:r>
              <a:rPr kumimoji="1" lang="ja-JP" altLang="en-US" dirty="0" smtClean="0"/>
              <a:t>さ</a:t>
            </a:r>
            <a:endParaRPr kumimoji="1" lang="ja-JP" altLang="en-US" dirty="0"/>
          </a:p>
        </p:txBody>
      </p:sp>
      <p:sp>
        <p:nvSpPr>
          <p:cNvPr id="11" name="日付プレースホルダー 2"/>
          <p:cNvSpPr>
            <a:spLocks noGrp="1"/>
          </p:cNvSpPr>
          <p:nvPr>
            <p:ph type="dt" sz="half" idx="10"/>
          </p:nvPr>
        </p:nvSpPr>
        <p:spPr>
          <a:xfrm>
            <a:off x="495301" y="6356396"/>
            <a:ext cx="2311400" cy="365125"/>
          </a:xfrm>
        </p:spPr>
        <p:txBody>
          <a:bodyPr/>
          <a:lstStyle>
            <a:lvl1pPr>
              <a:defRPr>
                <a:solidFill>
                  <a:schemeClr val="tx2">
                    <a:lumMod val="75000"/>
                  </a:schemeClr>
                </a:solidFill>
              </a:defRPr>
            </a:lvl1pPr>
          </a:lstStyle>
          <a:p>
            <a:endParaRPr lang="ja-JP" altLang="en-US" dirty="0">
              <a:solidFill>
                <a:srgbClr val="1F497D">
                  <a:lumMod val="75000"/>
                </a:srgbClr>
              </a:solidFill>
            </a:endParaRPr>
          </a:p>
        </p:txBody>
      </p:sp>
      <p:sp>
        <p:nvSpPr>
          <p:cNvPr id="12" name="フッター プレースホルダー 3"/>
          <p:cNvSpPr>
            <a:spLocks noGrp="1"/>
          </p:cNvSpPr>
          <p:nvPr>
            <p:ph type="ftr" sz="quarter" idx="11"/>
          </p:nvPr>
        </p:nvSpPr>
        <p:spPr>
          <a:xfrm>
            <a:off x="3384551" y="6356396"/>
            <a:ext cx="3136900" cy="365125"/>
          </a:xfrm>
        </p:spPr>
        <p:txBody>
          <a:bodyPr/>
          <a:lstStyle>
            <a:lvl1pPr>
              <a:defRPr>
                <a:solidFill>
                  <a:schemeClr val="tx2">
                    <a:lumMod val="75000"/>
                  </a:schemeClr>
                </a:solidFill>
              </a:defRPr>
            </a:lvl1pPr>
          </a:lstStyle>
          <a:p>
            <a:endParaRPr lang="ja-JP" altLang="en-US" dirty="0">
              <a:solidFill>
                <a:srgbClr val="1F497D">
                  <a:lumMod val="75000"/>
                </a:srgbClr>
              </a:solidFill>
            </a:endParaRPr>
          </a:p>
        </p:txBody>
      </p:sp>
      <p:sp>
        <p:nvSpPr>
          <p:cNvPr id="13" name="スライド番号プレースホルダー 4"/>
          <p:cNvSpPr>
            <a:spLocks noGrp="1"/>
          </p:cNvSpPr>
          <p:nvPr>
            <p:ph type="sldNum" sz="quarter" idx="12"/>
          </p:nvPr>
        </p:nvSpPr>
        <p:spPr>
          <a:xfrm>
            <a:off x="7594600" y="6481422"/>
            <a:ext cx="2311400" cy="365125"/>
          </a:xfrm>
        </p:spPr>
        <p:txBody>
          <a:bodyPr/>
          <a:lstStyle>
            <a:lvl1pPr>
              <a:defRPr sz="1600">
                <a:solidFill>
                  <a:schemeClr val="tx1"/>
                </a:solidFill>
              </a:defRPr>
            </a:lvl1pPr>
          </a:lstStyle>
          <a:p>
            <a:fld id="{D2D8002D-B5B0-4BAC-B1F6-782DDCCE6D9C}" type="slidenum">
              <a:rPr lang="ja-JP" altLang="en-US" smtClean="0"/>
              <a:pPr/>
              <a:t>‹#›</a:t>
            </a:fld>
            <a:endParaRPr lang="ja-JP" altLang="en-US" dirty="0"/>
          </a:p>
        </p:txBody>
      </p:sp>
    </p:spTree>
    <p:extLst>
      <p:ext uri="{BB962C8B-B14F-4D97-AF65-F5344CB8AC3E}">
        <p14:creationId xmlns:p14="http://schemas.microsoft.com/office/powerpoint/2010/main" val="24893292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38"/>
            <a:ext cx="84201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1949385738"/>
      </p:ext>
    </p:extLst>
  </p:cSld>
  <p:clrMapOvr>
    <a:masterClrMapping/>
  </p:clrMapOvr>
  <p:transition>
    <p:push/>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0713"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smtClean="0"/>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
        <p:nvSpPr>
          <p:cNvPr id="8" name="Text Box 9"/>
          <p:cNvSpPr txBox="1">
            <a:spLocks noChangeArrowheads="1"/>
          </p:cNvSpPr>
          <p:nvPr/>
        </p:nvSpPr>
        <p:spPr bwMode="gray">
          <a:xfrm>
            <a:off x="417600" y="6192000"/>
            <a:ext cx="2899833" cy="215444"/>
          </a:xfrm>
          <a:prstGeom prst="rect">
            <a:avLst/>
          </a:prstGeom>
          <a:noFill/>
          <a:ln w="12700" cap="rnd" algn="ctr">
            <a:noFill/>
            <a:miter lim="800000"/>
            <a:headEnd/>
            <a:tailEnd/>
          </a:ln>
          <a:effectLst/>
        </p:spPr>
        <p:txBody>
          <a:bodyPr wrap="none" lIns="0" tIns="0" rIns="0" bIns="0">
            <a:spAutoFit/>
          </a:bodyPr>
          <a:lstStyle/>
          <a:p>
            <a:pPr algn="l">
              <a:lnSpc>
                <a:spcPct val="100000"/>
              </a:lnSpc>
              <a:spcBef>
                <a:spcPts val="0"/>
              </a:spcBef>
              <a:spcAft>
                <a:spcPts val="0"/>
              </a:spcAft>
            </a:pPr>
            <a:r>
              <a:rPr lang="ja-JP" altLang="en-US" sz="1400" kern="1200" baseline="0" dirty="0" smtClean="0">
                <a:solidFill>
                  <a:srgbClr val="000000"/>
                </a:solidFill>
                <a:latin typeface="+mn-lt"/>
                <a:ea typeface="+mn-ea"/>
                <a:cs typeface="+mn-cs"/>
                <a:sym typeface="+mn-lt"/>
              </a:rPr>
              <a:t>デロイト トーマツ コンサルティング合同会社</a:t>
            </a:r>
            <a:endParaRPr lang="en-US" altLang="ja-JP" sz="1400" kern="1200" baseline="0" dirty="0">
              <a:solidFill>
                <a:srgbClr val="000000"/>
              </a:solidFill>
              <a:latin typeface="+mn-lt"/>
              <a:ea typeface="+mn-ea"/>
              <a:cs typeface="+mn-cs"/>
              <a:sym typeface="+mn-lt"/>
            </a:endParaRP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dirty="0" smtClean="0"/>
              <a:t>クライアント社名</a:t>
            </a:r>
            <a:endParaRPr kumimoji="1" lang="ja-JP" altLang="en-US" dirty="0"/>
          </a:p>
        </p:txBody>
      </p:sp>
      <p:pic>
        <p:nvPicPr>
          <p:cNvPr id="7" name="図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bwMode="gray">
          <a:xfrm>
            <a:off x="416496" y="432000"/>
            <a:ext cx="1872000" cy="587972"/>
          </a:xfrm>
          <a:prstGeom prst="rect">
            <a:avLst/>
          </a:prstGeom>
        </p:spPr>
      </p:pic>
      <p:pic>
        <p:nvPicPr>
          <p:cNvPr id="11" name="図 1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bwMode="gray">
          <a:xfrm>
            <a:off x="7221000" y="5823131"/>
            <a:ext cx="2268000" cy="941308"/>
          </a:xfrm>
          <a:prstGeom prst="rect">
            <a:avLst/>
          </a:prstGeom>
        </p:spPr>
      </p:pic>
    </p:spTree>
    <p:extLst>
      <p:ext uri="{BB962C8B-B14F-4D97-AF65-F5344CB8AC3E}">
        <p14:creationId xmlns:p14="http://schemas.microsoft.com/office/powerpoint/2010/main" val="1664893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737"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smtClean="0"/>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Tree>
    <p:extLst>
      <p:ext uri="{BB962C8B-B14F-4D97-AF65-F5344CB8AC3E}">
        <p14:creationId xmlns:p14="http://schemas.microsoft.com/office/powerpoint/2010/main" val="545011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761"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4" name="タイトル 3"/>
          <p:cNvSpPr>
            <a:spLocks noGrp="1"/>
          </p:cNvSpPr>
          <p:nvPr>
            <p:ph type="title"/>
          </p:nvPr>
        </p:nvSpPr>
        <p:spPr bwMode="gray"/>
        <p:txBody>
          <a:bodyPr/>
          <a:lstStyle>
            <a:lvl1pPr>
              <a:defRPr>
                <a:latin typeface="+mj-lt"/>
                <a:ea typeface="+mj-ea"/>
                <a:cs typeface="+mj-cs"/>
                <a:sym typeface="+mj-lt"/>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2259905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3785"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bwMode="gray"/>
        <p:txBody>
          <a:bodyPr/>
          <a:lstStyle>
            <a:lvl1pPr>
              <a:defRPr>
                <a:latin typeface="+mn-lt"/>
                <a:ea typeface="+mn-ea"/>
                <a:cs typeface="+mn-cs"/>
                <a:sym typeface="+mn-lt"/>
              </a:defRPr>
            </a:lvl1pPr>
          </a:lstStyle>
          <a:p>
            <a:endParaRPr lang="en-GB" altLang="en-GB" dirty="0" smtClean="0"/>
          </a:p>
        </p:txBody>
      </p:sp>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smtClean="0"/>
              <a:t>マスター テキストの書式設定</a:t>
            </a:r>
          </a:p>
        </p:txBody>
      </p:sp>
    </p:spTree>
    <p:extLst>
      <p:ext uri="{BB962C8B-B14F-4D97-AF65-F5344CB8AC3E}">
        <p14:creationId xmlns:p14="http://schemas.microsoft.com/office/powerpoint/2010/main" val="1500396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基本版） 中表紙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4809"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dirty="0" smtClean="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latin typeface="+mn-lt"/>
                <a:ea typeface="+mn-ea"/>
                <a:cs typeface="+mn-cs"/>
                <a:sym typeface="+mn-lt"/>
              </a:defRPr>
            </a:lvl1pPr>
          </a:lstStyle>
          <a:p>
            <a:endParaRPr lang="en-GB" altLang="en-GB" dirty="0" smtClean="0"/>
          </a:p>
        </p:txBody>
      </p:sp>
    </p:spTree>
    <p:extLst>
      <p:ext uri="{BB962C8B-B14F-4D97-AF65-F5344CB8AC3E}">
        <p14:creationId xmlns:p14="http://schemas.microsoft.com/office/powerpoint/2010/main" val="2311370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基本版） タイトルのみ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5833"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endParaRPr lang="en-GB" altLang="en-GB" dirty="0" smtClean="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400" b="1">
                <a:solidFill>
                  <a:schemeClr val="accent1"/>
                </a:solidFill>
                <a:latin typeface="+mn-lt"/>
                <a:ea typeface="+mn-ea"/>
                <a:cs typeface="+mn-cs"/>
                <a:sym typeface="+mn-lt"/>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6" name="タイトル 5"/>
          <p:cNvSpPr>
            <a:spLocks noGrp="1"/>
          </p:cNvSpPr>
          <p:nvPr>
            <p:ph type="title" hasCustomPrompt="1"/>
          </p:nvPr>
        </p:nvSpPr>
        <p:spPr bwMode="gray"/>
        <p:txBody>
          <a:bodyPr/>
          <a:lstStyle>
            <a:lvl1pPr>
              <a:defRPr>
                <a:latin typeface="+mj-lt"/>
                <a:ea typeface="+mj-ea"/>
                <a:cs typeface="+mj-cs"/>
                <a:sym typeface="+mj-lt"/>
              </a:defRPr>
            </a:lvl1p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4205901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6857"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コンテンツ プレースホルダ 2"/>
          <p:cNvSpPr>
            <a:spLocks noGrp="1"/>
          </p:cNvSpPr>
          <p:nvPr>
            <p:ph idx="1"/>
          </p:nvPr>
        </p:nvSpPr>
        <p:spPr bwMode="gray">
          <a:xfrm>
            <a:off x="416496"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marR="0" indent="-144000" algn="l" defTabSz="989013" rtl="0" eaLnBrk="1" fontAlgn="auto" latinLnBrk="0" hangingPunct="1">
              <a:lnSpc>
                <a:spcPct val="110000"/>
              </a:lnSpc>
              <a:spcBef>
                <a:spcPts val="600"/>
              </a:spcBef>
              <a:spcAft>
                <a:spcPts val="0"/>
              </a:spcAft>
              <a:buClrTx/>
              <a:buSzTx/>
              <a:buFont typeface="Arial" pitchFamily="34" charset="0"/>
              <a:buChar char="•"/>
              <a:tabLst/>
              <a:defRPr sz="1200" baseline="0">
                <a:latin typeface="+mn-lt"/>
                <a:ea typeface="+mn-ea"/>
                <a:cs typeface="+mn-cs"/>
                <a:sym typeface="+mn-lt"/>
              </a:defRPr>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endParaRPr lang="en-GB" altLang="en-GB" dirty="0" smtClean="0"/>
          </a:p>
        </p:txBody>
      </p:sp>
      <p:sp>
        <p:nvSpPr>
          <p:cNvPr id="3" name="テキスト プレースホルダー 2"/>
          <p:cNvSpPr>
            <a:spLocks noGrp="1"/>
          </p:cNvSpPr>
          <p:nvPr>
            <p:ph type="body" sz="quarter" idx="12"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p:txBody>
          <a:bodyPr/>
          <a:lstStyle>
            <a:lvl1pPr>
              <a:defRPr>
                <a:latin typeface="+mj-lt"/>
                <a:ea typeface="+mj-ea"/>
                <a:cs typeface="+mj-cs"/>
                <a:sym typeface="+mj-lt"/>
              </a:defRPr>
            </a:lvl1p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081662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Proposal">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7881"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コンテンツ プレースホルダ 2"/>
          <p:cNvSpPr>
            <a:spLocks noGrp="1"/>
          </p:cNvSpPr>
          <p:nvPr>
            <p:ph idx="1"/>
          </p:nvPr>
        </p:nvSpPr>
        <p:spPr bwMode="gray">
          <a:xfrm>
            <a:off x="416496"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marR="0" indent="-144000" algn="l" defTabSz="989013" rtl="0" eaLnBrk="1" fontAlgn="auto" latinLnBrk="0" hangingPunct="1">
              <a:lnSpc>
                <a:spcPct val="110000"/>
              </a:lnSpc>
              <a:spcBef>
                <a:spcPts val="600"/>
              </a:spcBef>
              <a:spcAft>
                <a:spcPts val="0"/>
              </a:spcAft>
              <a:buClrTx/>
              <a:buSzTx/>
              <a:buFont typeface="Arial" pitchFamily="34" charset="0"/>
              <a:buChar char="•"/>
              <a:tabLst/>
              <a:defRPr sz="1200" baseline="0">
                <a:latin typeface="+mn-lt"/>
                <a:ea typeface="+mn-ea"/>
                <a:cs typeface="+mn-cs"/>
                <a:sym typeface="+mn-lt"/>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baseline="0">
                <a:solidFill>
                  <a:schemeClr val="tx1"/>
                </a:solidFill>
                <a:latin typeface="+mn-lt"/>
                <a:ea typeface="+mn-ea"/>
                <a:cs typeface="+mn-cs"/>
                <a:sym typeface="+mn-lt"/>
              </a:defRPr>
            </a:lvl1pPr>
          </a:lstStyle>
          <a:p>
            <a:endParaRPr lang="en-GB" altLang="en-GB" dirty="0" smtClean="0"/>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3" name="テキスト プレースホルダー 2"/>
          <p:cNvSpPr>
            <a:spLocks noGrp="1"/>
          </p:cNvSpPr>
          <p:nvPr>
            <p:ph type="body" sz="quarter" idx="16" hasCustomPrompt="1"/>
          </p:nvPr>
        </p:nvSpPr>
        <p:spPr bwMode="gray">
          <a:xfrm>
            <a:off x="5132388" y="1008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p:txBody>
          <a:bodyPr/>
          <a:lstStyle>
            <a:lvl1pPr>
              <a:defRPr>
                <a:latin typeface="+mj-lt"/>
                <a:ea typeface="+mj-ea"/>
                <a:cs typeface="+mj-cs"/>
                <a:sym typeface="+mj-lt"/>
              </a:defRPr>
            </a:lvl1p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9209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8905"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endParaRPr lang="en-GB" altLang="en-GB" dirty="0" smtClean="0"/>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3" name="タイトル 2"/>
          <p:cNvSpPr>
            <a:spLocks noGrp="1"/>
          </p:cNvSpPr>
          <p:nvPr>
            <p:ph type="title" hasCustomPrompt="1"/>
          </p:nvPr>
        </p:nvSpPr>
        <p:spPr bwMode="gray"/>
        <p:txBody>
          <a:bodyPr/>
          <a:lstStyle>
            <a:lvl1pPr>
              <a:defRPr>
                <a:latin typeface="+mj-lt"/>
                <a:ea typeface="+mj-ea"/>
                <a:cs typeface="+mj-cs"/>
                <a:sym typeface="+mj-lt"/>
              </a:defRPr>
            </a:lvl1p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642124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4"/>
            <a:ext cx="4381501"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4"/>
            <a:ext cx="4381501"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14171681"/>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91"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91"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52927765"/>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738884189"/>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12890"/>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2"/>
            <a:ext cx="553720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2"/>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4093233392"/>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941518"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358992004"/>
      </p:ext>
    </p:extLst>
  </p:cSld>
  <p:clrMapOvr>
    <a:masterClrMapping/>
  </p:clrMapOvr>
  <p:transition>
    <p:push/>
  </p:transition>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heme" Target="../theme/theme2.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_rels/slideMaster3.xml.rels>&#65279;<?xml version="1.0" encoding="utf-8" standalone="yes"?>
<Relationships xmlns="http://schemas.openxmlformats.org/package/2006/relationships">
  <Relationship Id="rId8" Type="http://schemas.openxmlformats.org/officeDocument/2006/relationships/theme" Target="../theme/theme3.xml" />
  <Relationship Id="rId3" Type="http://schemas.openxmlformats.org/officeDocument/2006/relationships/slideLayout" Target="../slideLayouts/slideLayout25.xml" />
  <Relationship Id="rId7" Type="http://schemas.openxmlformats.org/officeDocument/2006/relationships/slideLayout" Target="../slideLayouts/slideLayout29.xml" />
  <Relationship Id="rId2" Type="http://schemas.openxmlformats.org/officeDocument/2006/relationships/slideLayout" Target="../slideLayouts/slideLayout24.xml" />
  <Relationship Id="rId1" Type="http://schemas.openxmlformats.org/officeDocument/2006/relationships/slideLayout" Target="../slideLayouts/slideLayout23.xml" />
  <Relationship Id="rId6" Type="http://schemas.openxmlformats.org/officeDocument/2006/relationships/slideLayout" Target="../slideLayouts/slideLayout28.xml" />
  <Relationship Id="rId5" Type="http://schemas.openxmlformats.org/officeDocument/2006/relationships/slideLayout" Target="../slideLayouts/slideLayout27.xml" />
  <Relationship Id="rId4" Type="http://schemas.openxmlformats.org/officeDocument/2006/relationships/slideLayout" Target="../slideLayouts/slideLayout26.xml"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37.xml" />
  <Relationship Id="rId13" Type="http://schemas.openxmlformats.org/officeDocument/2006/relationships/oleObject" Target="../embeddings/oleObject1.bin" />
  <Relationship Id="rId3" Type="http://schemas.openxmlformats.org/officeDocument/2006/relationships/slideLayout" Target="../slideLayouts/slideLayout32.xml" />
  <Relationship Id="rId7" Type="http://schemas.openxmlformats.org/officeDocument/2006/relationships/slideLayout" Target="../slideLayouts/slideLayout36.xml" />
  <Relationship Id="rId12" Type="http://schemas.openxmlformats.org/officeDocument/2006/relationships/tags" Target="../tags/tag1.xml" />
  <Relationship Id="rId2" Type="http://schemas.openxmlformats.org/officeDocument/2006/relationships/slideLayout" Target="../slideLayouts/slideLayout31.xml" />
  <Relationship Id="rId1" Type="http://schemas.openxmlformats.org/officeDocument/2006/relationships/slideLayout" Target="../slideLayouts/slideLayout30.xml" />
  <Relationship Id="rId6" Type="http://schemas.openxmlformats.org/officeDocument/2006/relationships/slideLayout" Target="../slideLayouts/slideLayout35.xml" />
  <Relationship Id="rId11" Type="http://schemas.openxmlformats.org/officeDocument/2006/relationships/vmlDrawing" Target="../drawings/vmlDrawing1.vml" />
  <Relationship Id="rId5" Type="http://schemas.openxmlformats.org/officeDocument/2006/relationships/slideLayout" Target="../slideLayouts/slideLayout34.xml" />
  <Relationship Id="rId10" Type="http://schemas.openxmlformats.org/officeDocument/2006/relationships/theme" Target="../theme/theme4.xml" />
  <Relationship Id="rId4" Type="http://schemas.openxmlformats.org/officeDocument/2006/relationships/slideLayout" Target="../slideLayouts/slideLayout33.xml" />
  <Relationship Id="rId9" Type="http://schemas.openxmlformats.org/officeDocument/2006/relationships/slideLayout" Target="../slideLayouts/slideLayout38.xml" />
  <Relationship Id="rId14" Type="http://schemas.openxmlformats.org/officeDocument/2006/relationships/image" Target="../media/image1.emf"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0835" name="Rectangle 3"/>
          <p:cNvSpPr>
            <a:spLocks noGrp="1" noChangeArrowheads="1"/>
          </p:cNvSpPr>
          <p:nvPr>
            <p:ph type="title"/>
          </p:nvPr>
        </p:nvSpPr>
        <p:spPr bwMode="auto">
          <a:xfrm>
            <a:off x="273050" y="188914"/>
            <a:ext cx="9072564" cy="3952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29887000"/>
      </p:ext>
    </p:extLst>
  </p:cSld>
  <p:clrMap bg1="lt1" tx1="dk1" bg2="lt2" tx2="dk2" accent1="accent1" accent2="accent2" accent3="accent3" accent4="accent4" accent5="accent5" accent6="accent6" hlink="hlink" folHlink="folHlink"/>
  <p:sldLayoutIdLst>
    <p:sldLayoutId id="2147484543" r:id="rId1"/>
    <p:sldLayoutId id="2147484544" r:id="rId2"/>
    <p:sldLayoutId id="2147484545" r:id="rId3"/>
    <p:sldLayoutId id="2147484546" r:id="rId4"/>
    <p:sldLayoutId id="2147484547" r:id="rId5"/>
    <p:sldLayoutId id="2147484548" r:id="rId6"/>
    <p:sldLayoutId id="2147484549" r:id="rId7"/>
    <p:sldLayoutId id="2147484550" r:id="rId8"/>
    <p:sldLayoutId id="2147484551" r:id="rId9"/>
    <p:sldLayoutId id="2147484552" r:id="rId10"/>
    <p:sldLayoutId id="2147484553" r:id="rId11"/>
  </p:sldLayoutIdLst>
  <p:transition>
    <p:push/>
  </p:transition>
  <p:hf hdr="0" ftr="0" dt="0"/>
  <p:txStyles>
    <p:titleStyle>
      <a:lvl1pPr algn="l" rtl="0" fontAlgn="base">
        <a:spcBef>
          <a:spcPct val="0"/>
        </a:spcBef>
        <a:spcAft>
          <a:spcPct val="0"/>
        </a:spcAft>
        <a:defRPr kumimoji="1" sz="2200">
          <a:solidFill>
            <a:srgbClr val="5F5F5F"/>
          </a:solidFill>
          <a:latin typeface="+mj-lt"/>
          <a:ea typeface="+mj-ea"/>
          <a:cs typeface="+mj-cs"/>
        </a:defRPr>
      </a:lvl1pPr>
      <a:lvl2pPr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charset="-128"/>
        </a:defRPr>
      </a:lvl2pPr>
      <a:lvl3pPr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charset="-128"/>
        </a:defRPr>
      </a:lvl3pPr>
      <a:lvl4pPr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charset="-128"/>
        </a:defRPr>
      </a:lvl4pPr>
      <a:lvl5pPr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charset="-128"/>
        </a:defRPr>
      </a:lvl5pPr>
      <a:lvl6pPr marL="4572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charset="-128"/>
        </a:defRPr>
      </a:lvl6pPr>
      <a:lvl7pPr marL="9144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charset="-128"/>
        </a:defRPr>
      </a:lvl7pPr>
      <a:lvl8pPr marL="13716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charset="-128"/>
        </a:defRPr>
      </a:lvl8pPr>
      <a:lvl9pPr marL="18288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9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9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3797300" y="6492917"/>
            <a:ext cx="2311400"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19945488"/>
      </p:ext>
    </p:extLst>
  </p:cSld>
  <p:clrMap bg1="lt1" tx1="dk1" bg2="lt2" tx2="dk2" accent1="accent1" accent2="accent2" accent3="accent3" accent4="accent4" accent5="accent5" accent6="accent6" hlink="hlink" folHlink="folHlink"/>
  <p:sldLayoutIdLst>
    <p:sldLayoutId id="2147484557" r:id="rId1"/>
    <p:sldLayoutId id="2147484558" r:id="rId2"/>
    <p:sldLayoutId id="2147484559" r:id="rId3"/>
    <p:sldLayoutId id="2147484560" r:id="rId4"/>
    <p:sldLayoutId id="2147484561" r:id="rId5"/>
    <p:sldLayoutId id="2147484562" r:id="rId6"/>
    <p:sldLayoutId id="2147484563" r:id="rId7"/>
    <p:sldLayoutId id="2147484564" r:id="rId8"/>
    <p:sldLayoutId id="2147484565" r:id="rId9"/>
    <p:sldLayoutId id="2147484566" r:id="rId10"/>
    <p:sldLayoutId id="214748456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5"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5" y="1600235"/>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509" y="6357365"/>
            <a:ext cx="2311399"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728" y="6357365"/>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522" y="6357365"/>
            <a:ext cx="2311399"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smtClean="0">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863067949"/>
      </p:ext>
    </p:extLst>
  </p:cSld>
  <p:clrMap bg1="lt1" tx1="dk1" bg2="lt2" tx2="dk2" accent1="accent1" accent2="accent2" accent3="accent3" accent4="accent4" accent5="accent5" accent6="accent6" hlink="hlink" folHlink="folHlink"/>
  <p:sldLayoutIdLst>
    <p:sldLayoutId id="2147484778" r:id="rId1"/>
    <p:sldLayoutId id="2147484779" r:id="rId2"/>
    <p:sldLayoutId id="2147484780" r:id="rId3"/>
    <p:sldLayoutId id="2147484782" r:id="rId4"/>
    <p:sldLayoutId id="2147484783" r:id="rId5"/>
    <p:sldLayoutId id="2147484784" r:id="rId6"/>
    <p:sldLayoutId id="2147484785" r:id="rId7"/>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9689" name="think-cell スライド" r:id="rId13" imgW="563" imgH="564" progId="TCLayout.ActiveDocument.1">
                  <p:embed/>
                </p:oleObj>
              </mc:Choice>
              <mc:Fallback>
                <p:oleObj name="think-cell スライド" r:id="rId13" imgW="563" imgH="564" progId="TCLayout.ActiveDocument.1">
                  <p:embed/>
                  <p:pic>
                    <p:nvPicPr>
                      <p:cNvPr id="4" name="オブジェクト 3" hidden="1"/>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endParaRPr kumimoji="1" lang="en-GB" altLang="en-GB" dirty="0" smtClean="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dirty="0" smtClean="0"/>
              <a:t>マスター テキストの書式設定</a:t>
            </a:r>
            <a:endParaRPr kumimoji="1" lang="en-US" altLang="ja-JP" dirty="0" smtClean="0"/>
          </a:p>
          <a:p>
            <a:pPr lvl="1"/>
            <a:r>
              <a:rPr kumimoji="1" lang="ja-JP" altLang="en-US" dirty="0" smtClean="0"/>
              <a:t>第 </a:t>
            </a:r>
            <a:r>
              <a:rPr kumimoji="1" lang="en-US" altLang="ja-JP" dirty="0" smtClean="0"/>
              <a:t>1 </a:t>
            </a:r>
            <a:r>
              <a:rPr kumimoji="1" lang="ja-JP" altLang="en-US" dirty="0" smtClean="0"/>
              <a:t>レベル</a:t>
            </a:r>
            <a:endParaRPr kumimoji="1" lang="en-US" altLang="ja-JP" dirty="0" smtClean="0"/>
          </a:p>
          <a:p>
            <a:pPr lvl="2"/>
            <a:r>
              <a:rPr kumimoji="1" lang="ja-JP" altLang="en-US" dirty="0" smtClean="0"/>
              <a:t>第 </a:t>
            </a:r>
            <a:r>
              <a:rPr kumimoji="1" lang="en-US" altLang="ja-JP" dirty="0" smtClean="0"/>
              <a:t>2 </a:t>
            </a:r>
            <a:r>
              <a:rPr kumimoji="1" lang="ja-JP" altLang="en-US" dirty="0" smtClean="0"/>
              <a:t>レベル</a:t>
            </a:r>
            <a:endParaRPr kumimoji="1" lang="en-US" altLang="ja-JP" dirty="0" smtClean="0"/>
          </a:p>
          <a:p>
            <a:pPr lvl="3"/>
            <a:r>
              <a:rPr kumimoji="1" lang="ja-JP" altLang="en-US" dirty="0" smtClean="0"/>
              <a:t>第 </a:t>
            </a:r>
            <a:r>
              <a:rPr kumimoji="1" lang="en-US" altLang="ja-JP" dirty="0" smtClean="0"/>
              <a:t>3 </a:t>
            </a:r>
            <a:r>
              <a:rPr kumimoji="1" lang="ja-JP" altLang="en-US" dirty="0" smtClean="0"/>
              <a:t>レベル</a:t>
            </a:r>
            <a:endParaRPr kumimoji="1" lang="en-US" altLang="ja-JP" dirty="0" smtClean="0"/>
          </a:p>
        </p:txBody>
      </p:sp>
    </p:spTree>
    <p:extLst>
      <p:ext uri="{BB962C8B-B14F-4D97-AF65-F5344CB8AC3E}">
        <p14:creationId xmlns:p14="http://schemas.microsoft.com/office/powerpoint/2010/main" val="4151725752"/>
      </p:ext>
    </p:extLst>
  </p:cSld>
  <p:clrMap bg1="lt1" tx1="dk1" bg2="lt2" tx2="dk2" accent1="accent1" accent2="accent2" accent3="accent3" accent4="accent4" accent5="accent5" accent6="accent6" hlink="hlink" folHlink="folHlink"/>
  <p:sldLayoutIdLst>
    <p:sldLayoutId id="2147484884" r:id="rId1"/>
    <p:sldLayoutId id="2147484885" r:id="rId2"/>
    <p:sldLayoutId id="2147484886" r:id="rId3"/>
    <p:sldLayoutId id="2147484887" r:id="rId4"/>
    <p:sldLayoutId id="2147484888" r:id="rId5"/>
    <p:sldLayoutId id="2147484889" r:id="rId6"/>
    <p:sldLayoutId id="2147484890" r:id="rId7"/>
    <p:sldLayoutId id="2147484891" r:id="rId8"/>
    <p:sldLayoutId id="2147484892" r:id="rId9"/>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3.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37518" y="527644"/>
            <a:ext cx="8631906" cy="43200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b="1" u="sng" dirty="0">
                <a:solidFill>
                  <a:schemeClr val="tx1"/>
                </a:solidFill>
                <a:latin typeface="メイリオ" panose="020B0604030504040204" pitchFamily="50" charset="-128"/>
                <a:ea typeface="メイリオ" panose="020B0604030504040204" pitchFamily="50" charset="-128"/>
              </a:rPr>
              <a:t>１．名称の見直し</a:t>
            </a:r>
          </a:p>
        </p:txBody>
      </p:sp>
      <p:graphicFrame>
        <p:nvGraphicFramePr>
          <p:cNvPr id="9" name="表 8"/>
          <p:cNvGraphicFramePr>
            <a:graphicFrameLocks noGrp="1"/>
          </p:cNvGraphicFramePr>
          <p:nvPr>
            <p:extLst>
              <p:ext uri="{D42A27DB-BD31-4B8C-83A1-F6EECF244321}">
                <p14:modId xmlns:p14="http://schemas.microsoft.com/office/powerpoint/2010/main" val="3365369375"/>
              </p:ext>
            </p:extLst>
          </p:nvPr>
        </p:nvGraphicFramePr>
        <p:xfrm>
          <a:off x="5241032" y="858963"/>
          <a:ext cx="4536504" cy="1506624"/>
        </p:xfrm>
        <a:graphic>
          <a:graphicData uri="http://schemas.openxmlformats.org/drawingml/2006/table">
            <a:tbl>
              <a:tblPr firstRow="1" bandRow="1">
                <a:tableStyleId>{5C22544A-7EE6-4342-B048-85BDC9FD1C3A}</a:tableStyleId>
              </a:tblPr>
              <a:tblGrid>
                <a:gridCol w="504056">
                  <a:extLst>
                    <a:ext uri="{9D8B030D-6E8A-4147-A177-3AD203B41FA5}">
                      <a16:colId xmlns:a16="http://schemas.microsoft.com/office/drawing/2014/main" val="1200818609"/>
                    </a:ext>
                  </a:extLst>
                </a:gridCol>
                <a:gridCol w="4032448">
                  <a:extLst>
                    <a:ext uri="{9D8B030D-6E8A-4147-A177-3AD203B41FA5}">
                      <a16:colId xmlns:a16="http://schemas.microsoft.com/office/drawing/2014/main" val="2341286368"/>
                    </a:ext>
                  </a:extLst>
                </a:gridCol>
              </a:tblGrid>
              <a:tr h="273608">
                <a:tc gridSpan="2">
                  <a:txBody>
                    <a:bodyPr/>
                    <a:lstStyle/>
                    <a:p>
                      <a:pPr algn="ctr"/>
                      <a:r>
                        <a:rPr kumimoji="1" lang="ja-JP" altLang="en-US" sz="1200" dirty="0" smtClean="0"/>
                        <a:t>令和３年度</a:t>
                      </a:r>
                      <a:endParaRPr kumimoji="1" lang="ja-JP" altLang="en-US" sz="12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538116308"/>
                  </a:ext>
                </a:extLst>
              </a:tr>
              <a:tr h="273608">
                <a:tc gridSpan="2">
                  <a:txBody>
                    <a:bodyPr/>
                    <a:lstStyle/>
                    <a:p>
                      <a:r>
                        <a:rPr kumimoji="1" lang="ja-JP" altLang="en-US" sz="1050" dirty="0" smtClean="0"/>
                        <a:t>地域医療構想の達成に向けた病床の機能又は病床数の変更に関する事業</a:t>
                      </a:r>
                      <a:endParaRPr kumimoji="1" lang="en-US" altLang="ja-JP" sz="1050" dirty="0" smtClean="0"/>
                    </a:p>
                    <a:p>
                      <a:r>
                        <a:rPr kumimoji="1" lang="ja-JP" altLang="en-US" sz="1050" dirty="0" smtClean="0"/>
                        <a:t>（通称：病床機能再編支援事業）</a:t>
                      </a:r>
                      <a:endParaRPr kumimoji="1" lang="ja-JP" altLang="en-US" sz="105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685368110"/>
                  </a:ext>
                </a:extLst>
              </a:tr>
              <a:tr h="273608">
                <a:tc rowSpan="3">
                  <a:txBody>
                    <a:bodyPr/>
                    <a:lstStyle/>
                    <a:p>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100" dirty="0" smtClean="0"/>
                        <a:t>①</a:t>
                      </a:r>
                      <a:r>
                        <a:rPr kumimoji="1" lang="zh-TW" altLang="en-US" sz="1100" dirty="0" smtClean="0"/>
                        <a:t>単独支援給付金</a:t>
                      </a:r>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53687479"/>
                  </a:ext>
                </a:extLst>
              </a:tr>
              <a:tr h="273608">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100" dirty="0" smtClean="0"/>
                        <a:t>②統合支援給付金</a:t>
                      </a:r>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684117107"/>
                  </a:ext>
                </a:extLst>
              </a:tr>
              <a:tr h="273608">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100" dirty="0" smtClean="0"/>
                        <a:t>③</a:t>
                      </a:r>
                      <a:r>
                        <a:rPr kumimoji="1" lang="zh-TW" altLang="en-US" sz="1100" dirty="0" smtClean="0"/>
                        <a:t>債務整理支援給付金</a:t>
                      </a:r>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5828068"/>
                  </a:ext>
                </a:extLst>
              </a:tr>
            </a:tbl>
          </a:graphicData>
        </a:graphic>
      </p:graphicFrame>
      <p:sp>
        <p:nvSpPr>
          <p:cNvPr id="6" name="右矢印 5"/>
          <p:cNvSpPr/>
          <p:nvPr/>
        </p:nvSpPr>
        <p:spPr>
          <a:xfrm>
            <a:off x="4761730" y="1138257"/>
            <a:ext cx="382540" cy="1080120"/>
          </a:xfrm>
          <a:prstGeom prst="rightArrow">
            <a:avLst>
              <a:gd name="adj1" fmla="val 5000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137518" y="2457212"/>
            <a:ext cx="9768482" cy="748376"/>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500" b="1" u="sng" dirty="0">
                <a:solidFill>
                  <a:schemeClr val="tx1"/>
                </a:solidFill>
                <a:latin typeface="メイリオ" panose="020B0604030504040204" pitchFamily="50" charset="-128"/>
                <a:ea typeface="メイリオ" panose="020B0604030504040204" pitchFamily="50" charset="-128"/>
              </a:rPr>
              <a:t>２．支給対象の考え方（上記①・②関連）</a:t>
            </a:r>
            <a:endParaRPr lang="en-US" altLang="ja-JP" sz="1500" b="1" u="sng" dirty="0">
              <a:solidFill>
                <a:schemeClr val="tx1"/>
              </a:solidFill>
              <a:latin typeface="メイリオ" panose="020B0604030504040204" pitchFamily="50" charset="-128"/>
              <a:ea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rPr>
              <a:t>○　直近の病床数（３区分）と比較することとした場合、回復期転換を妨げるおそれ</a:t>
            </a:r>
            <a:r>
              <a:rPr lang="en-US" altLang="ja-JP" sz="1300" dirty="0">
                <a:solidFill>
                  <a:schemeClr val="tx1"/>
                </a:solidFill>
                <a:latin typeface="メイリオ" panose="020B0604030504040204" pitchFamily="50" charset="-128"/>
                <a:ea typeface="メイリオ" panose="020B0604030504040204" pitchFamily="50" charset="-128"/>
              </a:rPr>
              <a:t>	</a:t>
            </a:r>
            <a:r>
              <a:rPr lang="ja-JP" altLang="en-US" sz="1300" dirty="0">
                <a:solidFill>
                  <a:schemeClr val="tx1"/>
                </a:solidFill>
                <a:latin typeface="メイリオ" panose="020B0604030504040204" pitchFamily="50" charset="-128"/>
                <a:ea typeface="メイリオ" panose="020B0604030504040204" pitchFamily="50" charset="-128"/>
              </a:rPr>
              <a:t>⇒　</a:t>
            </a:r>
            <a:r>
              <a:rPr lang="ja-JP" altLang="en-US" sz="1300" b="1" dirty="0">
                <a:solidFill>
                  <a:srgbClr val="FF0000"/>
                </a:solidFill>
                <a:latin typeface="メイリオ" panose="020B0604030504040204" pitchFamily="50" charset="-128"/>
                <a:ea typeface="メイリオ" panose="020B0604030504040204" pitchFamily="50" charset="-128"/>
              </a:rPr>
              <a:t>基準年を固定</a:t>
            </a:r>
            <a:endParaRPr lang="en-US" altLang="ja-JP" sz="1200" b="1" dirty="0">
              <a:solidFill>
                <a:srgbClr val="FF0000"/>
              </a:solidFill>
              <a:latin typeface="メイリオ" panose="020B0604030504040204" pitchFamily="50" charset="-128"/>
              <a:ea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rPr>
              <a:t>○　「当該年度の廃止病床について申請・支給」は、年度末の執行業務が煩雑　</a:t>
            </a:r>
            <a:r>
              <a:rPr lang="ja-JP" altLang="en-US" sz="1300" dirty="0" smtClean="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　</a:t>
            </a:r>
            <a:r>
              <a:rPr lang="ja-JP" altLang="en-US" sz="1300" b="1" dirty="0">
                <a:solidFill>
                  <a:srgbClr val="FF0000"/>
                </a:solidFill>
                <a:latin typeface="メイリオ" panose="020B0604030504040204" pitchFamily="50" charset="-128"/>
                <a:ea typeface="メイリオ" panose="020B0604030504040204" pitchFamily="50" charset="-128"/>
              </a:rPr>
              <a:t>計画に沿って申請</a:t>
            </a:r>
            <a:r>
              <a:rPr lang="ja-JP" altLang="en-US" sz="1300" b="1" dirty="0" smtClean="0">
                <a:solidFill>
                  <a:srgbClr val="FF0000"/>
                </a:solidFill>
                <a:latin typeface="メイリオ" panose="020B0604030504040204" pitchFamily="50" charset="-128"/>
                <a:ea typeface="メイリオ" panose="020B0604030504040204" pitchFamily="50" charset="-128"/>
              </a:rPr>
              <a:t>・廃止年度以降に支給</a:t>
            </a:r>
            <a:endParaRPr lang="en-US" altLang="ja-JP" sz="1300" b="1" dirty="0">
              <a:solidFill>
                <a:srgbClr val="FF0000"/>
              </a:solidFill>
              <a:latin typeface="メイリオ" panose="020B0604030504040204" pitchFamily="50" charset="-128"/>
              <a:ea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996579689"/>
              </p:ext>
            </p:extLst>
          </p:nvPr>
        </p:nvGraphicFramePr>
        <p:xfrm>
          <a:off x="137518" y="3159074"/>
          <a:ext cx="9640018" cy="3543300"/>
        </p:xfrm>
        <a:graphic>
          <a:graphicData uri="http://schemas.openxmlformats.org/drawingml/2006/table">
            <a:tbl>
              <a:tblPr firstRow="1" bandRow="1">
                <a:tableStyleId>{5C22544A-7EE6-4342-B048-85BDC9FD1C3A}</a:tableStyleId>
              </a:tblPr>
              <a:tblGrid>
                <a:gridCol w="1014739">
                  <a:extLst>
                    <a:ext uri="{9D8B030D-6E8A-4147-A177-3AD203B41FA5}">
                      <a16:colId xmlns:a16="http://schemas.microsoft.com/office/drawing/2014/main" val="4252097110"/>
                    </a:ext>
                  </a:extLst>
                </a:gridCol>
                <a:gridCol w="4276399">
                  <a:extLst>
                    <a:ext uri="{9D8B030D-6E8A-4147-A177-3AD203B41FA5}">
                      <a16:colId xmlns:a16="http://schemas.microsoft.com/office/drawing/2014/main" val="1475087531"/>
                    </a:ext>
                  </a:extLst>
                </a:gridCol>
                <a:gridCol w="4348880">
                  <a:extLst>
                    <a:ext uri="{9D8B030D-6E8A-4147-A177-3AD203B41FA5}">
                      <a16:colId xmlns:a16="http://schemas.microsoft.com/office/drawing/2014/main" val="1823446510"/>
                    </a:ext>
                  </a:extLst>
                </a:gridCol>
              </a:tblGrid>
              <a:tr h="203556">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200" dirty="0" smtClean="0"/>
                        <a:t>令和２年度</a:t>
                      </a:r>
                      <a:endParaRPr kumimoji="1" lang="ja-JP" altLang="en-US" sz="12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200" dirty="0" smtClean="0"/>
                        <a:t>令和３年度以降</a:t>
                      </a:r>
                      <a:endParaRPr kumimoji="1" lang="ja-JP" altLang="en-US" sz="12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913289987"/>
                  </a:ext>
                </a:extLst>
              </a:tr>
              <a:tr h="577308">
                <a:tc>
                  <a:txBody>
                    <a:bodyPr/>
                    <a:lstStyle/>
                    <a:p>
                      <a:pPr algn="ctr"/>
                      <a:r>
                        <a:rPr kumimoji="1" lang="ja-JP" altLang="en-US" sz="1200" dirty="0" smtClean="0"/>
                        <a:t>支給対象</a:t>
                      </a:r>
                      <a:endParaRPr kumimoji="1" lang="en-US" altLang="ja-JP" sz="1200" dirty="0" smtClean="0"/>
                    </a:p>
                    <a:p>
                      <a:pPr algn="ctr"/>
                      <a:r>
                        <a:rPr kumimoji="1" lang="ja-JP" altLang="en-US" sz="1200" dirty="0" smtClean="0"/>
                        <a:t>医療機関の</a:t>
                      </a:r>
                      <a:endParaRPr kumimoji="1" lang="en-US" altLang="ja-JP" sz="1200" dirty="0" smtClean="0"/>
                    </a:p>
                    <a:p>
                      <a:pPr algn="ctr"/>
                      <a:r>
                        <a:rPr kumimoji="1" lang="ja-JP" altLang="en-US" sz="1200" dirty="0" smtClean="0"/>
                        <a:t>要件</a:t>
                      </a:r>
                      <a:endParaRPr kumimoji="1" lang="ja-JP" altLang="en-US" sz="12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r>
                        <a:rPr kumimoji="1" lang="ja-JP" altLang="en-US" sz="1200" dirty="0" smtClean="0"/>
                        <a:t>○　</a:t>
                      </a:r>
                      <a:r>
                        <a:rPr kumimoji="1" lang="ja-JP" altLang="en-US" sz="1200" b="1" dirty="0" smtClean="0">
                          <a:solidFill>
                            <a:srgbClr val="FF0000"/>
                          </a:solidFill>
                        </a:rPr>
                        <a:t>平成</a:t>
                      </a:r>
                      <a:r>
                        <a:rPr kumimoji="1" lang="en-US" altLang="ja-JP" sz="1200" b="1" dirty="0" smtClean="0">
                          <a:solidFill>
                            <a:srgbClr val="FF0000"/>
                          </a:solidFill>
                        </a:rPr>
                        <a:t>30</a:t>
                      </a:r>
                      <a:r>
                        <a:rPr kumimoji="1" lang="ja-JP" altLang="en-US" sz="1200" b="1" dirty="0" smtClean="0">
                          <a:solidFill>
                            <a:srgbClr val="FF0000"/>
                          </a:solidFill>
                        </a:rPr>
                        <a:t>年度病床機能報告時</a:t>
                      </a:r>
                      <a:r>
                        <a:rPr kumimoji="1" lang="ja-JP" altLang="en-US" sz="1200" dirty="0" smtClean="0"/>
                        <a:t>の病床数と比較</a:t>
                      </a:r>
                      <a:endParaRPr kumimoji="1" lang="en-US" altLang="ja-JP" sz="1200" dirty="0" smtClean="0"/>
                    </a:p>
                    <a:p>
                      <a:endParaRPr kumimoji="1" lang="en-US" altLang="ja-JP" sz="200" dirty="0" smtClean="0"/>
                    </a:p>
                    <a:p>
                      <a:pPr marL="180975" indent="-180975"/>
                      <a:r>
                        <a:rPr kumimoji="1" lang="ja-JP" altLang="en-US" sz="1200" dirty="0" smtClean="0"/>
                        <a:t>○　</a:t>
                      </a:r>
                      <a:r>
                        <a:rPr kumimoji="1" lang="ja-JP" altLang="en-US" sz="1200" b="1" dirty="0" smtClean="0">
                          <a:solidFill>
                            <a:srgbClr val="FF0000"/>
                          </a:solidFill>
                        </a:rPr>
                        <a:t>対象３区分</a:t>
                      </a:r>
                      <a:r>
                        <a:rPr kumimoji="1" lang="ja-JP" altLang="en-US" sz="1200" dirty="0" smtClean="0"/>
                        <a:t>（高度急性期、急性期、慢性期）で</a:t>
                      </a:r>
                      <a:endParaRPr kumimoji="1" lang="en-US" altLang="ja-JP" sz="1200" dirty="0" smtClean="0"/>
                    </a:p>
                    <a:p>
                      <a:pPr marL="180975" indent="-180975"/>
                      <a:r>
                        <a:rPr kumimoji="1" lang="ja-JP" altLang="en-US" sz="1200" b="1" dirty="0" smtClean="0">
                          <a:solidFill>
                            <a:srgbClr val="FF0000"/>
                          </a:solidFill>
                        </a:rPr>
                        <a:t>　　</a:t>
                      </a:r>
                      <a:r>
                        <a:rPr kumimoji="1" lang="en-US" altLang="ja-JP" sz="1200" b="1" dirty="0" smtClean="0">
                          <a:solidFill>
                            <a:srgbClr val="FF0000"/>
                          </a:solidFill>
                        </a:rPr>
                        <a:t>10</a:t>
                      </a:r>
                      <a:r>
                        <a:rPr kumimoji="1" lang="ja-JP" altLang="en-US" sz="1200" b="1" dirty="0" smtClean="0">
                          <a:solidFill>
                            <a:srgbClr val="FF0000"/>
                          </a:solidFill>
                        </a:rPr>
                        <a:t>％以上減</a:t>
                      </a:r>
                      <a:endParaRPr kumimoji="1" lang="ja-JP" altLang="en-US" sz="1200" b="1" dirty="0">
                        <a:solidFill>
                          <a:srgbClr val="FF0000"/>
                        </a:solidFill>
                        <a:latin typeface="メイリオ" panose="020B0604030504040204" pitchFamily="50" charset="-128"/>
                        <a:ea typeface="メイリオ" panose="020B0604030504040204" pitchFamily="50" charset="-128"/>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r>
                        <a:rPr kumimoji="1" lang="ja-JP" altLang="en-US" sz="1200" dirty="0" smtClean="0"/>
                        <a:t>○　</a:t>
                      </a:r>
                      <a:r>
                        <a:rPr kumimoji="1" lang="ja-JP" altLang="en-US" sz="1200" b="1" dirty="0" smtClean="0">
                          <a:solidFill>
                            <a:srgbClr val="FF0000"/>
                          </a:solidFill>
                        </a:rPr>
                        <a:t>平成</a:t>
                      </a:r>
                      <a:r>
                        <a:rPr kumimoji="1" lang="en-US" altLang="ja-JP" sz="1200" b="1" dirty="0" smtClean="0">
                          <a:solidFill>
                            <a:srgbClr val="FF0000"/>
                          </a:solidFill>
                        </a:rPr>
                        <a:t>30</a:t>
                      </a:r>
                      <a:r>
                        <a:rPr kumimoji="1" lang="ja-JP" altLang="en-US" sz="1200" b="1" dirty="0" smtClean="0">
                          <a:solidFill>
                            <a:srgbClr val="FF0000"/>
                          </a:solidFill>
                        </a:rPr>
                        <a:t>年度病床機能報告時</a:t>
                      </a:r>
                      <a:r>
                        <a:rPr kumimoji="1" lang="ja-JP" altLang="en-US" sz="1200" dirty="0" smtClean="0"/>
                        <a:t>の病床数と比較</a:t>
                      </a:r>
                      <a:endParaRPr kumimoji="1" lang="en-US" altLang="ja-JP" sz="1200" dirty="0" smtClean="0"/>
                    </a:p>
                    <a:p>
                      <a:endParaRPr kumimoji="1" lang="en-US" altLang="ja-JP" sz="200" dirty="0" smtClean="0"/>
                    </a:p>
                    <a:p>
                      <a:pPr marL="180975" indent="-180975"/>
                      <a:r>
                        <a:rPr kumimoji="1" lang="ja-JP" altLang="en-US" sz="1200" dirty="0" smtClean="0"/>
                        <a:t>○　</a:t>
                      </a:r>
                      <a:r>
                        <a:rPr kumimoji="1" lang="ja-JP" altLang="en-US" sz="1200" b="1" dirty="0" smtClean="0">
                          <a:solidFill>
                            <a:srgbClr val="FF0000"/>
                          </a:solidFill>
                        </a:rPr>
                        <a:t>対象３区分</a:t>
                      </a:r>
                      <a:r>
                        <a:rPr kumimoji="1" lang="ja-JP" altLang="en-US" sz="1200" dirty="0" smtClean="0"/>
                        <a:t>（高度急性期、急性期、慢性期）で</a:t>
                      </a:r>
                      <a:endParaRPr kumimoji="1" lang="en-US" altLang="ja-JP" sz="1200" dirty="0" smtClean="0"/>
                    </a:p>
                    <a:p>
                      <a:pPr marL="180975" indent="-180975"/>
                      <a:r>
                        <a:rPr kumimoji="1" lang="ja-JP" altLang="en-US" sz="1200" b="1" dirty="0" smtClean="0">
                          <a:solidFill>
                            <a:srgbClr val="FF0000"/>
                          </a:solidFill>
                        </a:rPr>
                        <a:t>　　</a:t>
                      </a:r>
                      <a:r>
                        <a:rPr kumimoji="1" lang="en-US" altLang="ja-JP" sz="1200" b="1" dirty="0" smtClean="0">
                          <a:solidFill>
                            <a:srgbClr val="FF0000"/>
                          </a:solidFill>
                        </a:rPr>
                        <a:t>10</a:t>
                      </a:r>
                      <a:r>
                        <a:rPr kumimoji="1" lang="ja-JP" altLang="en-US" sz="1200" b="1" dirty="0" smtClean="0">
                          <a:solidFill>
                            <a:srgbClr val="FF0000"/>
                          </a:solidFill>
                        </a:rPr>
                        <a:t>％以上減</a:t>
                      </a:r>
                      <a:endParaRPr kumimoji="1" lang="ja-JP" altLang="en-US" sz="1200" b="1" dirty="0">
                        <a:solidFill>
                          <a:srgbClr val="FF0000"/>
                        </a:solidFill>
                        <a:latin typeface="メイリオ" panose="020B0604030504040204" pitchFamily="50" charset="-128"/>
                        <a:ea typeface="メイリオ" panose="020B0604030504040204" pitchFamily="50" charset="-128"/>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7928868"/>
                  </a:ext>
                </a:extLst>
              </a:tr>
              <a:tr h="914860">
                <a:tc>
                  <a:txBody>
                    <a:bodyPr/>
                    <a:lstStyle/>
                    <a:p>
                      <a:pPr algn="ctr"/>
                      <a:r>
                        <a:rPr kumimoji="1" lang="ja-JP" altLang="en-US" sz="1200" dirty="0" smtClean="0"/>
                        <a:t>支給額計算の</a:t>
                      </a:r>
                      <a:endParaRPr kumimoji="1" lang="en-US" altLang="ja-JP" sz="1200" dirty="0" smtClean="0"/>
                    </a:p>
                    <a:p>
                      <a:pPr algn="ctr"/>
                      <a:r>
                        <a:rPr kumimoji="1" lang="ja-JP" altLang="en-US" sz="1200" dirty="0" smtClean="0"/>
                        <a:t>対象病床数</a:t>
                      </a:r>
                      <a:endParaRPr kumimoji="1" lang="ja-JP" altLang="en-US" sz="12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180975" indent="-180975"/>
                      <a:r>
                        <a:rPr kumimoji="1" lang="ja-JP" altLang="en-US" sz="1200" dirty="0" smtClean="0"/>
                        <a:t>○　</a:t>
                      </a:r>
                      <a:r>
                        <a:rPr kumimoji="1" lang="ja-JP" altLang="en-US" sz="1200" b="1" dirty="0" smtClean="0">
                          <a:solidFill>
                            <a:srgbClr val="FF0000"/>
                          </a:solidFill>
                        </a:rPr>
                        <a:t>平成</a:t>
                      </a:r>
                      <a:r>
                        <a:rPr kumimoji="1" lang="en-US" altLang="ja-JP" sz="1200" b="1" dirty="0" smtClean="0">
                          <a:solidFill>
                            <a:srgbClr val="FF0000"/>
                          </a:solidFill>
                        </a:rPr>
                        <a:t>30</a:t>
                      </a:r>
                      <a:r>
                        <a:rPr kumimoji="1" lang="ja-JP" altLang="en-US" sz="1200" b="1" dirty="0" smtClean="0">
                          <a:solidFill>
                            <a:srgbClr val="FF0000"/>
                          </a:solidFill>
                        </a:rPr>
                        <a:t>年度病床機能報告時</a:t>
                      </a:r>
                      <a:r>
                        <a:rPr kumimoji="1" lang="ja-JP" altLang="en-US" sz="1200" dirty="0" smtClean="0"/>
                        <a:t>の病床数と比較</a:t>
                      </a:r>
                      <a:endParaRPr kumimoji="1" lang="en-US" altLang="ja-JP" sz="1200" dirty="0" smtClean="0"/>
                    </a:p>
                    <a:p>
                      <a:pPr marL="180975" indent="-180975"/>
                      <a:r>
                        <a:rPr kumimoji="1" lang="ja-JP" altLang="en-US" sz="1100" dirty="0" smtClean="0"/>
                        <a:t>　（令和元年度に病床を廃止した場合には令和元年度の病床数）</a:t>
                      </a:r>
                      <a:endParaRPr kumimoji="1" lang="en-US" altLang="ja-JP" sz="1100" dirty="0" smtClean="0"/>
                    </a:p>
                    <a:p>
                      <a:pPr marL="180975" indent="-180975"/>
                      <a:r>
                        <a:rPr kumimoji="1" lang="ja-JP" altLang="en-US" sz="1050" dirty="0" smtClean="0"/>
                        <a:t>　　　</a:t>
                      </a:r>
                      <a:r>
                        <a:rPr kumimoji="1" lang="en-US" altLang="ja-JP" sz="1050" dirty="0" smtClean="0"/>
                        <a:t>※</a:t>
                      </a:r>
                      <a:r>
                        <a:rPr kumimoji="1" lang="ja-JP" altLang="en-US" sz="1050" dirty="0" smtClean="0"/>
                        <a:t>令和２年度以降の廃止病床数を対象とする趣旨</a:t>
                      </a:r>
                      <a:endParaRPr kumimoji="1" lang="en-US" altLang="ja-JP" sz="1050" dirty="0" smtClean="0"/>
                    </a:p>
                    <a:p>
                      <a:pPr marL="180975" indent="-180975"/>
                      <a:endParaRPr kumimoji="1" lang="en-US" altLang="ja-JP" sz="200" dirty="0" smtClean="0"/>
                    </a:p>
                    <a:p>
                      <a:pPr marL="180975" indent="-180975"/>
                      <a:r>
                        <a:rPr kumimoji="1" lang="ja-JP" altLang="en-US" sz="1200" dirty="0" smtClean="0"/>
                        <a:t>○　</a:t>
                      </a:r>
                      <a:r>
                        <a:rPr kumimoji="1" lang="ja-JP" altLang="en-US" sz="1200" b="1" dirty="0" smtClean="0">
                          <a:solidFill>
                            <a:srgbClr val="FF0000"/>
                          </a:solidFill>
                        </a:rPr>
                        <a:t>対象３区分の減床数</a:t>
                      </a:r>
                      <a:endParaRPr kumimoji="1" lang="en-US" altLang="ja-JP" sz="1200" b="1" dirty="0" smtClean="0">
                        <a:solidFill>
                          <a:srgbClr val="FF0000"/>
                        </a:solidFill>
                      </a:endParaRPr>
                    </a:p>
                    <a:p>
                      <a:pPr marL="180975" indent="-180975"/>
                      <a:r>
                        <a:rPr kumimoji="1" lang="ja-JP" altLang="en-US" sz="1050" dirty="0" smtClean="0"/>
                        <a:t>　　　</a:t>
                      </a:r>
                      <a:r>
                        <a:rPr kumimoji="1" lang="en-US" altLang="ja-JP" sz="1050" dirty="0" smtClean="0"/>
                        <a:t>※</a:t>
                      </a:r>
                      <a:r>
                        <a:rPr kumimoji="1" lang="ja-JP" altLang="en-US" sz="1050" dirty="0" smtClean="0"/>
                        <a:t>回復期転換分は対象外</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180975" indent="-180975"/>
                      <a:r>
                        <a:rPr kumimoji="1" lang="ja-JP" altLang="en-US" sz="1200" dirty="0" smtClean="0"/>
                        <a:t>○　</a:t>
                      </a:r>
                      <a:r>
                        <a:rPr kumimoji="1" lang="ja-JP" altLang="en-US" sz="1200" b="1" dirty="0" smtClean="0">
                          <a:solidFill>
                            <a:srgbClr val="FF0000"/>
                          </a:solidFill>
                        </a:rPr>
                        <a:t>平成</a:t>
                      </a:r>
                      <a:r>
                        <a:rPr kumimoji="1" lang="en-US" altLang="ja-JP" sz="1200" b="1" dirty="0" smtClean="0">
                          <a:solidFill>
                            <a:srgbClr val="FF0000"/>
                          </a:solidFill>
                        </a:rPr>
                        <a:t>30</a:t>
                      </a:r>
                      <a:r>
                        <a:rPr kumimoji="1" lang="ja-JP" altLang="en-US" sz="1200" b="1" dirty="0" smtClean="0">
                          <a:solidFill>
                            <a:srgbClr val="FF0000"/>
                          </a:solidFill>
                        </a:rPr>
                        <a:t>年度病床機能報告時</a:t>
                      </a:r>
                      <a:r>
                        <a:rPr kumimoji="1" lang="ja-JP" altLang="en-US" sz="1200" dirty="0" smtClean="0"/>
                        <a:t>の病床数と比較</a:t>
                      </a:r>
                      <a:endParaRPr kumimoji="1" lang="en-US" altLang="ja-JP" sz="1200" dirty="0" smtClean="0"/>
                    </a:p>
                    <a:p>
                      <a:pPr marL="180975" indent="-180975"/>
                      <a:r>
                        <a:rPr kumimoji="1" lang="ja-JP" altLang="en-US" sz="1100" dirty="0" smtClean="0"/>
                        <a:t>　（令和元年度に病床を廃止した場合には令和元年度の病床数）</a:t>
                      </a:r>
                      <a:endParaRPr kumimoji="1" lang="en-US" altLang="ja-JP" sz="1200" dirty="0" smtClean="0"/>
                    </a:p>
                    <a:p>
                      <a:pPr marL="180975" indent="-180975"/>
                      <a:r>
                        <a:rPr kumimoji="1" lang="ja-JP" altLang="en-US" sz="1050" dirty="0" smtClean="0"/>
                        <a:t>　　　</a:t>
                      </a:r>
                      <a:r>
                        <a:rPr kumimoji="1" lang="en-US" altLang="ja-JP" sz="1050" dirty="0" smtClean="0"/>
                        <a:t>※</a:t>
                      </a:r>
                      <a:r>
                        <a:rPr kumimoji="1" lang="ja-JP" altLang="en-US" sz="1050" dirty="0" smtClean="0"/>
                        <a:t>令和２年度以降の廃止病床数を対象とする趣旨</a:t>
                      </a:r>
                      <a:endParaRPr kumimoji="1" lang="en-US" altLang="ja-JP" sz="1050" dirty="0" smtClean="0"/>
                    </a:p>
                    <a:p>
                      <a:pPr marL="180975" indent="-180975"/>
                      <a:endParaRPr kumimoji="1" lang="en-US" altLang="ja-JP" sz="200" dirty="0" smtClean="0"/>
                    </a:p>
                    <a:p>
                      <a:pPr marL="180975" indent="-180975"/>
                      <a:r>
                        <a:rPr kumimoji="1" lang="ja-JP" altLang="en-US" sz="1200" dirty="0" smtClean="0"/>
                        <a:t>○　</a:t>
                      </a:r>
                      <a:r>
                        <a:rPr kumimoji="1" lang="ja-JP" altLang="en-US" sz="1200" b="1" dirty="0" smtClean="0">
                          <a:solidFill>
                            <a:srgbClr val="FF0000"/>
                          </a:solidFill>
                        </a:rPr>
                        <a:t>対象３区分の減床数</a:t>
                      </a:r>
                    </a:p>
                    <a:p>
                      <a:pPr marL="0" indent="0"/>
                      <a:r>
                        <a:rPr kumimoji="1" lang="ja-JP" altLang="en-US" sz="1050" dirty="0" smtClean="0"/>
                        <a:t>　　　</a:t>
                      </a:r>
                      <a:r>
                        <a:rPr kumimoji="1" lang="en-US" altLang="ja-JP" sz="1050" dirty="0" smtClean="0"/>
                        <a:t>※</a:t>
                      </a:r>
                      <a:r>
                        <a:rPr kumimoji="1" lang="ja-JP" altLang="en-US" sz="1050" dirty="0" smtClean="0"/>
                        <a:t>回復期転換分、過年度支給分は対象外</a:t>
                      </a:r>
                      <a:endParaRPr kumimoji="1" lang="ja-JP" altLang="en-US" sz="1050" dirty="0">
                        <a:latin typeface="メイリオ" panose="020B0604030504040204" pitchFamily="50" charset="-128"/>
                        <a:ea typeface="メイリオ" panose="020B0604030504040204" pitchFamily="50" charset="-128"/>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0059324"/>
                  </a:ext>
                </a:extLst>
              </a:tr>
              <a:tr h="1334833">
                <a:tc>
                  <a:txBody>
                    <a:bodyPr/>
                    <a:lstStyle/>
                    <a:p>
                      <a:pPr algn="ctr"/>
                      <a:r>
                        <a:rPr kumimoji="1" lang="ja-JP" altLang="en-US" sz="1200" dirty="0" smtClean="0"/>
                        <a:t>申請・支給の</a:t>
                      </a:r>
                      <a:endParaRPr kumimoji="1" lang="en-US" altLang="ja-JP" sz="1200" dirty="0" smtClean="0"/>
                    </a:p>
                    <a:p>
                      <a:pPr algn="ctr"/>
                      <a:r>
                        <a:rPr kumimoji="1" lang="ja-JP" altLang="en-US" sz="1200" dirty="0" smtClean="0"/>
                        <a:t>タイミング</a:t>
                      </a:r>
                      <a:endParaRPr kumimoji="1" lang="ja-JP" altLang="en-US" sz="12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180975" indent="-180975"/>
                      <a:r>
                        <a:rPr kumimoji="1" lang="ja-JP" altLang="en-US" sz="1200" dirty="0" smtClean="0"/>
                        <a:t>○　</a:t>
                      </a:r>
                      <a:r>
                        <a:rPr kumimoji="1" lang="ja-JP" altLang="en-US" sz="1200" b="1" dirty="0" smtClean="0">
                          <a:solidFill>
                            <a:srgbClr val="FF0000"/>
                          </a:solidFill>
                        </a:rPr>
                        <a:t>①病床削減給付金</a:t>
                      </a:r>
                      <a:r>
                        <a:rPr kumimoji="1" lang="ja-JP" altLang="en-US" sz="1200" dirty="0" smtClean="0"/>
                        <a:t>は、</a:t>
                      </a:r>
                      <a:r>
                        <a:rPr kumimoji="1" lang="ja-JP" altLang="en-US" sz="1200" b="1" dirty="0" smtClean="0">
                          <a:solidFill>
                            <a:srgbClr val="FF0000"/>
                          </a:solidFill>
                        </a:rPr>
                        <a:t>令和２年度に廃止した病床について年度内に申請・支給</a:t>
                      </a:r>
                      <a:endParaRPr kumimoji="1" lang="en-US" altLang="ja-JP" sz="1200" b="1" dirty="0" smtClean="0">
                        <a:solidFill>
                          <a:srgbClr val="FF0000"/>
                        </a:solidFill>
                      </a:endParaRPr>
                    </a:p>
                    <a:p>
                      <a:pPr marL="180975" indent="-180975"/>
                      <a:endParaRPr kumimoji="1" lang="en-US" altLang="ja-JP" sz="200" dirty="0" smtClean="0"/>
                    </a:p>
                    <a:p>
                      <a:pPr marL="180975" indent="-180975"/>
                      <a:r>
                        <a:rPr kumimoji="1" lang="ja-JP" altLang="en-US" sz="1200" dirty="0" smtClean="0"/>
                        <a:t>○　</a:t>
                      </a:r>
                      <a:r>
                        <a:rPr kumimoji="1" lang="ja-JP" altLang="en-US" sz="1200" b="1" dirty="0" smtClean="0">
                          <a:solidFill>
                            <a:srgbClr val="FF0000"/>
                          </a:solidFill>
                        </a:rPr>
                        <a:t>②統合支援給付金</a:t>
                      </a:r>
                      <a:r>
                        <a:rPr kumimoji="1" lang="ja-JP" altLang="en-US" sz="1200" dirty="0" smtClean="0"/>
                        <a:t>は、調整会議で合意された</a:t>
                      </a:r>
                      <a:r>
                        <a:rPr kumimoji="1" lang="ja-JP" altLang="en-US" sz="1200" b="1" dirty="0" smtClean="0">
                          <a:solidFill>
                            <a:srgbClr val="FF0000"/>
                          </a:solidFill>
                        </a:rPr>
                        <a:t>計画に沿って申請・支給</a:t>
                      </a:r>
                      <a:endParaRPr kumimoji="1" lang="en-US" altLang="ja-JP" sz="1200" dirty="0" smtClean="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180975" indent="-180975"/>
                      <a:r>
                        <a:rPr kumimoji="1" lang="ja-JP" altLang="en-US" sz="1200" dirty="0" smtClean="0"/>
                        <a:t>○　</a:t>
                      </a:r>
                      <a:r>
                        <a:rPr kumimoji="1" lang="ja-JP" altLang="en-US" sz="1200" b="1" dirty="0" smtClean="0">
                          <a:solidFill>
                            <a:srgbClr val="FF0000"/>
                          </a:solidFill>
                        </a:rPr>
                        <a:t>①単独支援給付金</a:t>
                      </a:r>
                      <a:r>
                        <a:rPr kumimoji="1" lang="ja-JP" altLang="en-US" sz="1200" dirty="0" smtClean="0"/>
                        <a:t>は、調整会議で合意された</a:t>
                      </a:r>
                      <a:r>
                        <a:rPr kumimoji="1" lang="ja-JP" altLang="en-US" sz="1200" b="1" dirty="0" smtClean="0">
                          <a:solidFill>
                            <a:srgbClr val="FF0000"/>
                          </a:solidFill>
                        </a:rPr>
                        <a:t>計画に沿って申請</a:t>
                      </a:r>
                      <a:r>
                        <a:rPr kumimoji="1" lang="ja-JP" altLang="en-US" sz="1100" dirty="0" smtClean="0"/>
                        <a:t>（廃止手続は、令和２年度以降であれば、いつでも可）</a:t>
                      </a:r>
                      <a:endParaRPr kumimoji="1" lang="en-US" altLang="ja-JP" sz="1200" dirty="0" smtClean="0"/>
                    </a:p>
                    <a:p>
                      <a:pPr marL="180975" indent="-180975"/>
                      <a:r>
                        <a:rPr kumimoji="1" lang="en-US" altLang="ja-JP" sz="1050" u="none" strike="noStrike" kern="1200" cap="none" spc="0" normalizeH="0" baseline="0" noProof="0" dirty="0" smtClean="0">
                          <a:ln>
                            <a:noFill/>
                          </a:ln>
                          <a:effectLst/>
                          <a:uLnTx/>
                          <a:uFillTx/>
                        </a:rPr>
                        <a:t>※</a:t>
                      </a:r>
                      <a:r>
                        <a:rPr kumimoji="1" lang="ja-JP" altLang="en-US" sz="1050" u="none" strike="noStrike" kern="1200" cap="none" spc="0" normalizeH="0" baseline="0" noProof="0" dirty="0" smtClean="0">
                          <a:ln>
                            <a:noFill/>
                          </a:ln>
                          <a:effectLst/>
                          <a:uLnTx/>
                          <a:uFillTx/>
                        </a:rPr>
                        <a:t>国への申請は、病床再編が開始される年度以降に申請可</a:t>
                      </a:r>
                      <a:endParaRPr kumimoji="1" lang="en-US" altLang="ja-JP" sz="1050" u="none" strike="noStrike" kern="1200" cap="none" spc="0" normalizeH="0" baseline="0" noProof="0" dirty="0" smtClean="0">
                        <a:ln>
                          <a:noFill/>
                        </a:ln>
                        <a:effectLst/>
                        <a:uLnTx/>
                        <a:uFillTx/>
                      </a:endParaRPr>
                    </a:p>
                    <a:p>
                      <a:pPr marL="180975" indent="-180975"/>
                      <a:r>
                        <a:rPr kumimoji="1" lang="en-US" altLang="ja-JP" sz="1050" u="none" strike="noStrike" kern="1200" cap="none" spc="0" normalizeH="0" baseline="0" noProof="0" dirty="0" smtClean="0">
                          <a:ln>
                            <a:noFill/>
                          </a:ln>
                          <a:effectLst/>
                          <a:uLnTx/>
                          <a:uFillTx/>
                        </a:rPr>
                        <a:t>※</a:t>
                      </a:r>
                      <a:r>
                        <a:rPr kumimoji="1" lang="ja-JP" altLang="en-US" sz="1050" u="none" strike="noStrike" kern="1200" cap="none" spc="0" normalizeH="0" baseline="0" noProof="0" dirty="0" smtClean="0">
                          <a:ln>
                            <a:noFill/>
                          </a:ln>
                          <a:effectLst/>
                          <a:uLnTx/>
                          <a:uFillTx/>
                        </a:rPr>
                        <a:t>医療機関への支給は、</a:t>
                      </a:r>
                      <a:r>
                        <a:rPr kumimoji="1" lang="ja-JP" altLang="en-US" sz="1050" b="1" u="none" strike="noStrike" kern="1200" cap="none" spc="0" normalizeH="0" baseline="0" noProof="0" dirty="0" smtClean="0">
                          <a:ln>
                            <a:noFill/>
                          </a:ln>
                          <a:solidFill>
                            <a:srgbClr val="FF0000"/>
                          </a:solidFill>
                          <a:effectLst/>
                          <a:uLnTx/>
                          <a:uFillTx/>
                        </a:rPr>
                        <a:t>病床を廃止した年度以降に支給</a:t>
                      </a:r>
                      <a:r>
                        <a:rPr kumimoji="1" lang="ja-JP" altLang="en-US" sz="1050" u="none" strike="noStrike" kern="1200" cap="none" spc="0" normalizeH="0" baseline="0" noProof="0" dirty="0" smtClean="0">
                          <a:ln>
                            <a:noFill/>
                          </a:ln>
                          <a:effectLst/>
                          <a:uLnTx/>
                          <a:uFillTx/>
                        </a:rPr>
                        <a:t>。また、複数年度に跨がって病床を廃止する場合は、年度毎に減少した病床数に相当する額を</a:t>
                      </a:r>
                      <a:r>
                        <a:rPr kumimoji="1" lang="ja-JP" altLang="en-US" sz="1050" b="0" u="none" strike="noStrike" kern="1200" cap="none" spc="0" normalizeH="0" baseline="0" noProof="0" dirty="0" smtClean="0">
                          <a:ln>
                            <a:noFill/>
                          </a:ln>
                          <a:solidFill>
                            <a:schemeClr val="tx1"/>
                          </a:solidFill>
                          <a:effectLst/>
                          <a:uLnTx/>
                          <a:uFillTx/>
                        </a:rPr>
                        <a:t>支給</a:t>
                      </a:r>
                      <a:r>
                        <a:rPr kumimoji="1" lang="ja-JP" altLang="en-US" sz="1050" u="none" strike="noStrike" kern="1200" cap="none" spc="0" normalizeH="0" baseline="0" noProof="0" dirty="0" smtClean="0">
                          <a:ln>
                            <a:noFill/>
                          </a:ln>
                          <a:effectLst/>
                          <a:uLnTx/>
                          <a:uFillTx/>
                        </a:rPr>
                        <a:t>（減少した病床数に応じて複数年度分を一括して支給することも可）</a:t>
                      </a:r>
                      <a:endParaRPr kumimoji="1" lang="en-US" altLang="ja-JP" sz="1050" u="none" strike="noStrike" kern="1200" cap="none" spc="0" normalizeH="0" baseline="0" noProof="0" dirty="0" smtClean="0">
                        <a:ln>
                          <a:noFill/>
                        </a:ln>
                        <a:effectLst/>
                        <a:uLnTx/>
                        <a:uFillTx/>
                      </a:endParaRPr>
                    </a:p>
                    <a:p>
                      <a:pPr marL="180975" indent="-180975"/>
                      <a:r>
                        <a:rPr kumimoji="1" lang="ja-JP" altLang="en-US" sz="1200" dirty="0" smtClean="0"/>
                        <a:t>○　</a:t>
                      </a:r>
                      <a:r>
                        <a:rPr kumimoji="1" lang="ja-JP" altLang="en-US" sz="1200" b="1" dirty="0" smtClean="0">
                          <a:solidFill>
                            <a:srgbClr val="FF0000"/>
                          </a:solidFill>
                        </a:rPr>
                        <a:t>②統合支援給付金</a:t>
                      </a:r>
                      <a:r>
                        <a:rPr kumimoji="1" lang="ja-JP" altLang="en-US" sz="1200" dirty="0" smtClean="0"/>
                        <a:t>は、調整会議で合意された</a:t>
                      </a:r>
                      <a:r>
                        <a:rPr kumimoji="1" lang="ja-JP" altLang="en-US" sz="1200" b="1" dirty="0" smtClean="0">
                          <a:solidFill>
                            <a:srgbClr val="FF0000"/>
                          </a:solidFill>
                        </a:rPr>
                        <a:t>計画に沿って申請・支給</a:t>
                      </a:r>
                      <a:endParaRPr kumimoji="1" lang="en-US" altLang="ja-JP" sz="1200" u="none" strike="noStrike" kern="1200" cap="none" spc="0" normalizeH="0" baseline="0" noProof="0" dirty="0" smtClean="0">
                        <a:ln>
                          <a:noFill/>
                        </a:ln>
                        <a:effectLst/>
                        <a:uLnTx/>
                        <a:uFillTx/>
                      </a:endParaRP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126131"/>
                  </a:ext>
                </a:extLst>
              </a:tr>
            </a:tbl>
          </a:graphicData>
        </a:graphic>
      </p:graphicFrame>
      <p:sp>
        <p:nvSpPr>
          <p:cNvPr id="12" name="テキスト ボックス 11"/>
          <p:cNvSpPr txBox="1"/>
          <p:nvPr/>
        </p:nvSpPr>
        <p:spPr>
          <a:xfrm>
            <a:off x="0" y="-2446"/>
            <a:ext cx="9906000" cy="584775"/>
          </a:xfrm>
          <a:prstGeom prst="rect">
            <a:avLst/>
          </a:prstGeom>
          <a:solidFill>
            <a:srgbClr val="0070C0"/>
          </a:solidFill>
        </p:spPr>
        <p:txBody>
          <a:bodyPr wrap="square" rtlCol="0">
            <a:spAutoFit/>
          </a:bodyPr>
          <a:lstStyle/>
          <a:p>
            <a:pPr algn="ct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３年度以降の病床機能再編支援事業</a:t>
            </a: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（地域医療介護総合確保基金　事業区分</a:t>
            </a:r>
            <a:r>
              <a:rPr lang="en-US" altLang="ja-JP"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令和２年度との主な変更内容＞</a:t>
            </a:r>
          </a:p>
        </p:txBody>
      </p:sp>
      <p:sp>
        <p:nvSpPr>
          <p:cNvPr id="5" name="スライド番号プレースホルダー 4"/>
          <p:cNvSpPr>
            <a:spLocks noGrp="1"/>
          </p:cNvSpPr>
          <p:nvPr>
            <p:ph type="sldNum" sz="quarter" idx="12"/>
          </p:nvPr>
        </p:nvSpPr>
        <p:spPr>
          <a:xfrm>
            <a:off x="9493683" y="6492917"/>
            <a:ext cx="351457" cy="365125"/>
          </a:xfrm>
        </p:spPr>
        <p:txBody>
          <a:bodyPr/>
          <a:lstStyle/>
          <a:p>
            <a:fld id="{9FDC3B78-F436-4E4A-8394-351FF17AB638}" type="slidenum">
              <a:rPr lang="ja-JP" altLang="en-US" smtClean="0">
                <a:solidFill>
                  <a:prstClr val="black">
                    <a:tint val="75000"/>
                  </a:prstClr>
                </a:solidFill>
              </a:rPr>
              <a:pPr/>
              <a:t>1</a:t>
            </a:fld>
            <a:endParaRPr lang="ja-JP" altLang="en-US" dirty="0">
              <a:solidFill>
                <a:prstClr val="black">
                  <a:tint val="75000"/>
                </a:prstClr>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727037867"/>
              </p:ext>
            </p:extLst>
          </p:nvPr>
        </p:nvGraphicFramePr>
        <p:xfrm>
          <a:off x="122923" y="854818"/>
          <a:ext cx="4536504" cy="1506624"/>
        </p:xfrm>
        <a:graphic>
          <a:graphicData uri="http://schemas.openxmlformats.org/drawingml/2006/table">
            <a:tbl>
              <a:tblPr firstRow="1" bandRow="1">
                <a:tableStyleId>{5C22544A-7EE6-4342-B048-85BDC9FD1C3A}</a:tableStyleId>
              </a:tblPr>
              <a:tblGrid>
                <a:gridCol w="504056">
                  <a:extLst>
                    <a:ext uri="{9D8B030D-6E8A-4147-A177-3AD203B41FA5}">
                      <a16:colId xmlns:a16="http://schemas.microsoft.com/office/drawing/2014/main" val="1200818609"/>
                    </a:ext>
                  </a:extLst>
                </a:gridCol>
                <a:gridCol w="4032448">
                  <a:extLst>
                    <a:ext uri="{9D8B030D-6E8A-4147-A177-3AD203B41FA5}">
                      <a16:colId xmlns:a16="http://schemas.microsoft.com/office/drawing/2014/main" val="2341286368"/>
                    </a:ext>
                  </a:extLst>
                </a:gridCol>
              </a:tblGrid>
              <a:tr h="273608">
                <a:tc gridSpan="2">
                  <a:txBody>
                    <a:bodyPr/>
                    <a:lstStyle/>
                    <a:p>
                      <a:pPr algn="ctr"/>
                      <a:r>
                        <a:rPr kumimoji="1" lang="ja-JP" altLang="en-US" sz="1200" dirty="0" smtClean="0"/>
                        <a:t>令和２年度</a:t>
                      </a:r>
                      <a:endParaRPr kumimoji="1" lang="ja-JP" altLang="en-US" sz="12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538116308"/>
                  </a:ext>
                </a:extLst>
              </a:tr>
              <a:tr h="273608">
                <a:tc gridSpan="2">
                  <a:txBody>
                    <a:bodyPr/>
                    <a:lstStyle/>
                    <a:p>
                      <a:r>
                        <a:rPr kumimoji="1" lang="ja-JP" altLang="en-US" sz="1050" dirty="0" smtClean="0"/>
                        <a:t>病床機能再編支援補助金</a:t>
                      </a:r>
                      <a:endParaRPr kumimoji="1" lang="en-US" altLang="ja-JP" sz="1050" dirty="0" smtClean="0"/>
                    </a:p>
                    <a:p>
                      <a:endParaRPr kumimoji="1" lang="ja-JP" altLang="en-US" sz="105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685368110"/>
                  </a:ext>
                </a:extLst>
              </a:tr>
              <a:tr h="273608">
                <a:tc rowSpan="3">
                  <a:txBody>
                    <a:bodyPr/>
                    <a:lstStyle/>
                    <a:p>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100" dirty="0" smtClean="0"/>
                        <a:t>①病床削減支援給付金</a:t>
                      </a:r>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4253687479"/>
                  </a:ext>
                </a:extLst>
              </a:tr>
              <a:tr h="273608">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100" dirty="0" smtClean="0"/>
                        <a:t>②医療機関統合支援給付金</a:t>
                      </a:r>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684117107"/>
                  </a:ext>
                </a:extLst>
              </a:tr>
              <a:tr h="273608">
                <a:tc v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100" dirty="0" smtClean="0"/>
                        <a:t>③病院の債務整理に必要な借入資金に対する支援給付金</a:t>
                      </a:r>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5828068"/>
                  </a:ext>
                </a:extLst>
              </a:tr>
            </a:tbl>
          </a:graphicData>
        </a:graphic>
      </p:graphicFrame>
    </p:spTree>
    <p:extLst>
      <p:ext uri="{BB962C8B-B14F-4D97-AF65-F5344CB8AC3E}">
        <p14:creationId xmlns:p14="http://schemas.microsoft.com/office/powerpoint/2010/main" val="3766324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正方形/長方形 127"/>
          <p:cNvSpPr/>
          <p:nvPr/>
        </p:nvSpPr>
        <p:spPr>
          <a:xfrm>
            <a:off x="316352" y="5119804"/>
            <a:ext cx="2836520" cy="1431781"/>
          </a:xfrm>
          <a:prstGeom prst="rect">
            <a:avLst/>
          </a:prstGeom>
          <a:ln cmpd="db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9" name="正方形/長方形 78"/>
          <p:cNvSpPr/>
          <p:nvPr/>
        </p:nvSpPr>
        <p:spPr>
          <a:xfrm>
            <a:off x="2060983" y="1764437"/>
            <a:ext cx="935648" cy="1258951"/>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rPr>
              <a:t>対象</a:t>
            </a:r>
            <a:r>
              <a:rPr lang="ja-JP" altLang="en-US" sz="1100" dirty="0" smtClean="0">
                <a:solidFill>
                  <a:schemeClr val="tx1"/>
                </a:solidFill>
                <a:latin typeface="メイリオ" panose="020B0604030504040204" pitchFamily="50" charset="-128"/>
                <a:ea typeface="メイリオ" panose="020B0604030504040204" pitchFamily="50" charset="-128"/>
              </a:rPr>
              <a:t>３区分</a:t>
            </a:r>
            <a:r>
              <a:rPr lang="en-US" altLang="ja-JP" sz="1100" dirty="0" smtClean="0">
                <a:solidFill>
                  <a:schemeClr val="tx1"/>
                </a:solidFill>
                <a:latin typeface="メイリオ" panose="020B0604030504040204" pitchFamily="50" charset="-128"/>
                <a:ea typeface="メイリオ" panose="020B0604030504040204" pitchFamily="50" charset="-128"/>
              </a:rPr>
              <a:t>300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43740" y="1623633"/>
            <a:ext cx="935648" cy="1403082"/>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rPr>
              <a:t>対象３区分</a:t>
            </a:r>
            <a:endParaRPr lang="en-US" altLang="ja-JP" sz="1100" dirty="0">
              <a:solidFill>
                <a:schemeClr val="tx1"/>
              </a:solidFill>
              <a:latin typeface="メイリオ" panose="020B0604030504040204" pitchFamily="50" charset="-128"/>
              <a:ea typeface="メイリオ" panose="020B0604030504040204" pitchFamily="50" charset="-128"/>
            </a:endParaRPr>
          </a:p>
          <a:p>
            <a:pPr algn="ctr"/>
            <a:r>
              <a:rPr lang="en-US" altLang="ja-JP" sz="1100" dirty="0">
                <a:solidFill>
                  <a:schemeClr val="tx1"/>
                </a:solidFill>
                <a:latin typeface="メイリオ" panose="020B0604030504040204" pitchFamily="50" charset="-128"/>
                <a:ea typeface="メイリオ" panose="020B0604030504040204" pitchFamily="50" charset="-128"/>
              </a:rPr>
              <a:t>320</a:t>
            </a:r>
            <a:r>
              <a:rPr lang="ja-JP" altLang="en-US" sz="1100" dirty="0">
                <a:solidFill>
                  <a:schemeClr val="tx1"/>
                </a:solidFill>
                <a:latin typeface="メイリオ" panose="020B0604030504040204" pitchFamily="50" charset="-128"/>
                <a:ea typeface="メイリオ" panose="020B0604030504040204" pitchFamily="50" charset="-128"/>
              </a:rPr>
              <a:t>床</a:t>
            </a:r>
          </a:p>
        </p:txBody>
      </p:sp>
      <p:sp>
        <p:nvSpPr>
          <p:cNvPr id="13" name="正方形/長方形 12"/>
          <p:cNvSpPr/>
          <p:nvPr/>
        </p:nvSpPr>
        <p:spPr>
          <a:xfrm>
            <a:off x="564949" y="1068702"/>
            <a:ext cx="1331918" cy="43200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500" b="1" u="sng" dirty="0">
                <a:solidFill>
                  <a:schemeClr val="tx1"/>
                </a:solidFill>
                <a:latin typeface="メイリオ" panose="020B0604030504040204" pitchFamily="50" charset="-128"/>
                <a:ea typeface="メイリオ" panose="020B0604030504040204" pitchFamily="50" charset="-128"/>
              </a:rPr>
              <a:t>H30</a:t>
            </a:r>
            <a:r>
              <a:rPr lang="ja-JP" altLang="en-US" sz="1500" b="1" u="sng" dirty="0">
                <a:solidFill>
                  <a:schemeClr val="tx1"/>
                </a:solidFill>
                <a:latin typeface="メイリオ" panose="020B0604030504040204" pitchFamily="50" charset="-128"/>
                <a:ea typeface="メイリオ" panose="020B0604030504040204" pitchFamily="50" charset="-128"/>
              </a:rPr>
              <a:t>度病床機能報告時</a:t>
            </a:r>
          </a:p>
        </p:txBody>
      </p:sp>
      <p:sp>
        <p:nvSpPr>
          <p:cNvPr id="14" name="正方形/長方形 13"/>
          <p:cNvSpPr/>
          <p:nvPr/>
        </p:nvSpPr>
        <p:spPr>
          <a:xfrm>
            <a:off x="2037000" y="1054479"/>
            <a:ext cx="971536" cy="43200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500" b="1" u="sng" dirty="0">
                <a:solidFill>
                  <a:schemeClr val="tx1"/>
                </a:solidFill>
                <a:latin typeface="メイリオ" panose="020B0604030504040204" pitchFamily="50" charset="-128"/>
                <a:ea typeface="メイリオ" panose="020B0604030504040204" pitchFamily="50" charset="-128"/>
              </a:rPr>
              <a:t>R2.4.1</a:t>
            </a:r>
            <a:endParaRPr lang="ja-JP" altLang="en-US" sz="1500" b="1" u="sng" dirty="0">
              <a:solidFill>
                <a:schemeClr val="tx1"/>
              </a:solidFill>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flipH="1">
            <a:off x="3368119" y="547232"/>
            <a:ext cx="705" cy="6128247"/>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3809205" y="1331397"/>
            <a:ext cx="935648" cy="802410"/>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rPr>
              <a:t>対象３区分</a:t>
            </a:r>
            <a:r>
              <a:rPr lang="en-US" altLang="ja-JP" sz="1100" dirty="0">
                <a:solidFill>
                  <a:schemeClr val="tx1"/>
                </a:solidFill>
                <a:latin typeface="メイリオ" panose="020B0604030504040204" pitchFamily="50" charset="-128"/>
                <a:ea typeface="メイリオ" panose="020B0604030504040204" pitchFamily="50" charset="-128"/>
              </a:rPr>
              <a:t>200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3657541" y="530622"/>
            <a:ext cx="1115590" cy="43200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500" b="1" u="sng" dirty="0">
                <a:solidFill>
                  <a:schemeClr val="tx1"/>
                </a:solidFill>
                <a:latin typeface="メイリオ" panose="020B0604030504040204" pitchFamily="50" charset="-128"/>
                <a:ea typeface="メイリオ" panose="020B0604030504040204" pitchFamily="50" charset="-128"/>
              </a:rPr>
              <a:t>R</a:t>
            </a:r>
            <a:r>
              <a:rPr lang="ja-JP" altLang="en-US" sz="1500" b="1" u="sng" dirty="0">
                <a:solidFill>
                  <a:schemeClr val="tx1"/>
                </a:solidFill>
                <a:latin typeface="メイリオ" panose="020B0604030504040204" pitchFamily="50" charset="-128"/>
                <a:ea typeface="メイリオ" panose="020B0604030504040204" pitchFamily="50" charset="-128"/>
              </a:rPr>
              <a:t>２年度</a:t>
            </a:r>
          </a:p>
        </p:txBody>
      </p:sp>
      <p:sp>
        <p:nvSpPr>
          <p:cNvPr id="18" name="正方形/長方形 17"/>
          <p:cNvSpPr/>
          <p:nvPr/>
        </p:nvSpPr>
        <p:spPr>
          <a:xfrm>
            <a:off x="3810176" y="926632"/>
            <a:ext cx="935648" cy="414136"/>
          </a:xfrm>
          <a:prstGeom prst="rect">
            <a:avLst/>
          </a:prstGeom>
          <a:pattFill prst="wdUpDiag">
            <a:fgClr>
              <a:schemeClr val="bg1">
                <a:lumMod val="9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rPr>
              <a:t>回復期</a:t>
            </a:r>
            <a:endParaRPr lang="en-US" altLang="ja-JP" sz="1100" dirty="0">
              <a:solidFill>
                <a:schemeClr val="tx1"/>
              </a:solidFill>
              <a:latin typeface="メイリオ" panose="020B0604030504040204" pitchFamily="50" charset="-128"/>
              <a:ea typeface="メイリオ" panose="020B0604030504040204" pitchFamily="50" charset="-128"/>
            </a:endParaRPr>
          </a:p>
          <a:p>
            <a:pPr algn="ctr"/>
            <a:r>
              <a:rPr lang="en-US" altLang="ja-JP" sz="1100" dirty="0">
                <a:solidFill>
                  <a:schemeClr val="tx1"/>
                </a:solidFill>
                <a:latin typeface="メイリオ" panose="020B0604030504040204" pitchFamily="50" charset="-128"/>
                <a:ea typeface="メイリオ" panose="020B0604030504040204" pitchFamily="50" charset="-128"/>
              </a:rPr>
              <a:t>100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p:cNvSpPr/>
          <p:nvPr/>
        </p:nvSpPr>
        <p:spPr>
          <a:xfrm>
            <a:off x="7052362" y="530622"/>
            <a:ext cx="1044352" cy="43200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500" b="1" u="sng" dirty="0">
                <a:solidFill>
                  <a:schemeClr val="tx1"/>
                </a:solidFill>
                <a:latin typeface="メイリオ" panose="020B0604030504040204" pitchFamily="50" charset="-128"/>
                <a:ea typeface="メイリオ" panose="020B0604030504040204" pitchFamily="50" charset="-128"/>
              </a:rPr>
              <a:t>R</a:t>
            </a:r>
            <a:r>
              <a:rPr lang="ja-JP" altLang="en-US" sz="1500" b="1" u="sng" dirty="0">
                <a:solidFill>
                  <a:schemeClr val="tx1"/>
                </a:solidFill>
                <a:latin typeface="メイリオ" panose="020B0604030504040204" pitchFamily="50" charset="-128"/>
                <a:ea typeface="メイリオ" panose="020B0604030504040204" pitchFamily="50" charset="-128"/>
              </a:rPr>
              <a:t>４年度</a:t>
            </a:r>
          </a:p>
        </p:txBody>
      </p:sp>
      <p:sp>
        <p:nvSpPr>
          <p:cNvPr id="28" name="正方形/長方形 27"/>
          <p:cNvSpPr/>
          <p:nvPr/>
        </p:nvSpPr>
        <p:spPr>
          <a:xfrm>
            <a:off x="5424539" y="530622"/>
            <a:ext cx="978414" cy="43200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500" b="1" u="sng" dirty="0">
                <a:solidFill>
                  <a:schemeClr val="tx1"/>
                </a:solidFill>
                <a:latin typeface="メイリオ" panose="020B0604030504040204" pitchFamily="50" charset="-128"/>
                <a:ea typeface="メイリオ" panose="020B0604030504040204" pitchFamily="50" charset="-128"/>
              </a:rPr>
              <a:t>R</a:t>
            </a:r>
            <a:r>
              <a:rPr lang="ja-JP" altLang="en-US" sz="1500" b="1" u="sng" dirty="0">
                <a:solidFill>
                  <a:schemeClr val="tx1"/>
                </a:solidFill>
                <a:latin typeface="メイリオ" panose="020B0604030504040204" pitchFamily="50" charset="-128"/>
                <a:ea typeface="メイリオ" panose="020B0604030504040204" pitchFamily="50" charset="-128"/>
              </a:rPr>
              <a:t>３年度</a:t>
            </a:r>
          </a:p>
        </p:txBody>
      </p:sp>
      <p:sp>
        <p:nvSpPr>
          <p:cNvPr id="33" name="左中かっこ 32"/>
          <p:cNvSpPr/>
          <p:nvPr/>
        </p:nvSpPr>
        <p:spPr>
          <a:xfrm rot="10800000">
            <a:off x="8938115" y="836712"/>
            <a:ext cx="427943" cy="5400600"/>
          </a:xfrm>
          <a:prstGeom prst="leftBrace">
            <a:avLst/>
          </a:prstGeom>
          <a:ln w="317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34" name="正方形/長方形 33"/>
          <p:cNvSpPr/>
          <p:nvPr/>
        </p:nvSpPr>
        <p:spPr>
          <a:xfrm>
            <a:off x="9322372" y="2226511"/>
            <a:ext cx="415329" cy="2723036"/>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pPr algn="ctr"/>
            <a:r>
              <a:rPr lang="ja-JP" altLang="en-US" sz="1400" b="1" dirty="0">
                <a:solidFill>
                  <a:schemeClr val="tx1"/>
                </a:solidFill>
                <a:latin typeface="メイリオ" panose="020B0604030504040204" pitchFamily="50" charset="-128"/>
                <a:ea typeface="メイリオ" panose="020B0604030504040204" pitchFamily="50" charset="-128"/>
              </a:rPr>
              <a:t>いずれ</a:t>
            </a:r>
            <a:r>
              <a:rPr lang="ja-JP" altLang="en-US" sz="1400" b="1" dirty="0" smtClean="0">
                <a:solidFill>
                  <a:schemeClr val="tx1"/>
                </a:solidFill>
                <a:latin typeface="メイリオ" panose="020B0604030504040204" pitchFamily="50" charset="-128"/>
                <a:ea typeface="メイリオ" panose="020B0604030504040204" pitchFamily="50" charset="-128"/>
              </a:rPr>
              <a:t>も１００床分が支給</a:t>
            </a:r>
            <a:r>
              <a:rPr lang="ja-JP" altLang="en-US" sz="1400" b="1" dirty="0">
                <a:solidFill>
                  <a:schemeClr val="tx1"/>
                </a:solidFill>
                <a:latin typeface="メイリオ" panose="020B0604030504040204" pitchFamily="50" charset="-128"/>
                <a:ea typeface="メイリオ" panose="020B0604030504040204" pitchFamily="50" charset="-128"/>
              </a:rPr>
              <a:t>対象</a:t>
            </a:r>
            <a:endParaRPr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35" name="楕円 34"/>
          <p:cNvSpPr/>
          <p:nvPr/>
        </p:nvSpPr>
        <p:spPr>
          <a:xfrm>
            <a:off x="2018768" y="2029207"/>
            <a:ext cx="1008000" cy="684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3" name="正方形/長方形 42"/>
          <p:cNvSpPr/>
          <p:nvPr/>
        </p:nvSpPr>
        <p:spPr>
          <a:xfrm>
            <a:off x="1013332" y="4248306"/>
            <a:ext cx="1872208" cy="383064"/>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900" b="1" dirty="0">
                <a:solidFill>
                  <a:schemeClr val="tx1"/>
                </a:solidFill>
                <a:latin typeface="メイリオ" panose="020B0604030504040204" pitchFamily="50" charset="-128"/>
                <a:ea typeface="メイリオ" panose="020B0604030504040204" pitchFamily="50" charset="-128"/>
              </a:rPr>
              <a:t>※R</a:t>
            </a:r>
            <a:r>
              <a:rPr lang="ja-JP" altLang="en-US" sz="900" b="1" dirty="0">
                <a:solidFill>
                  <a:schemeClr val="tx1"/>
                </a:solidFill>
                <a:latin typeface="メイリオ" panose="020B0604030504040204" pitchFamily="50" charset="-128"/>
                <a:ea typeface="メイリオ" panose="020B0604030504040204" pitchFamily="50" charset="-128"/>
              </a:rPr>
              <a:t>元に削減されている分は</a:t>
            </a:r>
            <a:endParaRPr lang="en-US" altLang="ja-JP" sz="900" b="1" dirty="0">
              <a:solidFill>
                <a:schemeClr val="tx1"/>
              </a:solidFill>
              <a:latin typeface="メイリオ" panose="020B0604030504040204" pitchFamily="50" charset="-128"/>
              <a:ea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rPr>
              <a:t>　支給対象から除外する趣旨</a:t>
            </a:r>
            <a:endParaRPr lang="en-US" altLang="ja-JP" sz="900" b="1" dirty="0">
              <a:solidFill>
                <a:schemeClr val="tx1"/>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8007431" y="5320254"/>
            <a:ext cx="1008111" cy="383064"/>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rPr>
              <a:t>回復期</a:t>
            </a:r>
            <a:r>
              <a:rPr lang="ja-JP" altLang="en-US" sz="900" b="1" dirty="0" smtClean="0">
                <a:solidFill>
                  <a:schemeClr val="tx1"/>
                </a:solidFill>
                <a:latin typeface="メイリオ" panose="020B0604030504040204" pitchFamily="50" charset="-128"/>
                <a:ea typeface="メイリオ" panose="020B0604030504040204" pitchFamily="50" charset="-128"/>
              </a:rPr>
              <a:t>転換分</a:t>
            </a:r>
            <a:endParaRPr lang="en-US" altLang="ja-JP" sz="900" b="1" dirty="0">
              <a:solidFill>
                <a:schemeClr val="tx1"/>
              </a:solidFill>
              <a:latin typeface="メイリオ" panose="020B0604030504040204" pitchFamily="50" charset="-128"/>
              <a:ea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rPr>
              <a:t>　</a:t>
            </a:r>
            <a:r>
              <a:rPr lang="ja-JP" altLang="en-US" sz="900" b="1" dirty="0" smtClean="0">
                <a:solidFill>
                  <a:schemeClr val="tx1"/>
                </a:solidFill>
                <a:latin typeface="メイリオ" panose="020B0604030504040204" pitchFamily="50" charset="-128"/>
                <a:ea typeface="メイリオ" panose="020B0604030504040204" pitchFamily="50" charset="-128"/>
              </a:rPr>
              <a:t>は対象外</a:t>
            </a:r>
            <a:endParaRPr lang="en-US" altLang="ja-JP" sz="900" b="1" dirty="0">
              <a:solidFill>
                <a:schemeClr val="tx1"/>
              </a:solidFill>
              <a:latin typeface="メイリオ" panose="020B0604030504040204" pitchFamily="50" charset="-128"/>
              <a:ea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rPr>
              <a:t>　（</a:t>
            </a:r>
            <a:r>
              <a:rPr lang="en-US" altLang="ja-JP" sz="900" b="1" dirty="0">
                <a:solidFill>
                  <a:schemeClr val="tx1"/>
                </a:solidFill>
                <a:latin typeface="メイリオ" panose="020B0604030504040204" pitchFamily="50" charset="-128"/>
                <a:ea typeface="メイリオ" panose="020B0604030504040204" pitchFamily="50" charset="-128"/>
              </a:rPr>
              <a:t>100</a:t>
            </a:r>
            <a:r>
              <a:rPr lang="ja-JP" altLang="en-US" sz="900" b="1" dirty="0">
                <a:solidFill>
                  <a:schemeClr val="tx1"/>
                </a:solidFill>
                <a:latin typeface="メイリオ" panose="020B0604030504040204" pitchFamily="50" charset="-128"/>
                <a:ea typeface="メイリオ" panose="020B0604030504040204" pitchFamily="50" charset="-128"/>
              </a:rPr>
              <a:t>床）</a:t>
            </a:r>
            <a:endParaRPr lang="en-US" altLang="ja-JP" sz="900" b="1" dirty="0">
              <a:solidFill>
                <a:schemeClr val="tx1"/>
              </a:solidFill>
              <a:latin typeface="メイリオ" panose="020B0604030504040204" pitchFamily="50" charset="-128"/>
              <a:ea typeface="メイリオ" panose="020B0604030504040204" pitchFamily="50" charset="-128"/>
            </a:endParaRPr>
          </a:p>
        </p:txBody>
      </p:sp>
      <p:cxnSp>
        <p:nvCxnSpPr>
          <p:cNvPr id="53" name="直線コネクタ 52"/>
          <p:cNvCxnSpPr/>
          <p:nvPr/>
        </p:nvCxnSpPr>
        <p:spPr>
          <a:xfrm>
            <a:off x="3368824" y="2854759"/>
            <a:ext cx="5189091" cy="1199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368119" y="4773349"/>
            <a:ext cx="5189091"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5442943" y="3203110"/>
            <a:ext cx="936000" cy="1005391"/>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rPr>
              <a:t>対象３区分</a:t>
            </a:r>
            <a:endParaRPr lang="en-US" altLang="ja-JP" sz="1100" dirty="0">
              <a:solidFill>
                <a:schemeClr val="tx1"/>
              </a:solidFill>
              <a:latin typeface="メイリオ" panose="020B0604030504040204" pitchFamily="50" charset="-128"/>
              <a:ea typeface="メイリオ" panose="020B0604030504040204" pitchFamily="50" charset="-128"/>
            </a:endParaRPr>
          </a:p>
          <a:p>
            <a:pPr algn="ctr"/>
            <a:r>
              <a:rPr lang="en-US" altLang="ja-JP" sz="1100" dirty="0">
                <a:solidFill>
                  <a:schemeClr val="tx1"/>
                </a:solidFill>
                <a:latin typeface="メイリオ" panose="020B0604030504040204" pitchFamily="50" charset="-128"/>
                <a:ea typeface="メイリオ" panose="020B0604030504040204" pitchFamily="50" charset="-128"/>
              </a:rPr>
              <a:t>250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46" name="正方形/長方形 45"/>
          <p:cNvSpPr/>
          <p:nvPr/>
        </p:nvSpPr>
        <p:spPr>
          <a:xfrm>
            <a:off x="5443538" y="2955034"/>
            <a:ext cx="935832" cy="2416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メイリオ" panose="020B0604030504040204" pitchFamily="50" charset="-128"/>
                <a:ea typeface="メイリオ" panose="020B0604030504040204" pitchFamily="50" charset="-128"/>
              </a:rPr>
              <a:t>休棟等</a:t>
            </a:r>
            <a:r>
              <a:rPr lang="en-US" altLang="ja-JP" sz="1050" dirty="0">
                <a:solidFill>
                  <a:schemeClr val="tx1"/>
                </a:solidFill>
                <a:latin typeface="メイリオ" panose="020B0604030504040204" pitchFamily="50" charset="-128"/>
                <a:ea typeface="メイリオ" panose="020B0604030504040204" pitchFamily="50" charset="-128"/>
              </a:rPr>
              <a:t> 50</a:t>
            </a:r>
            <a:r>
              <a:rPr lang="ja-JP" altLang="en-US" sz="1050" dirty="0">
                <a:solidFill>
                  <a:schemeClr val="tx1"/>
                </a:solidFill>
                <a:latin typeface="メイリオ" panose="020B0604030504040204" pitchFamily="50" charset="-128"/>
                <a:ea typeface="メイリオ" panose="020B0604030504040204" pitchFamily="50" charset="-128"/>
              </a:rPr>
              <a:t>床</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0" y="-2446"/>
            <a:ext cx="9906000" cy="584775"/>
          </a:xfrm>
          <a:prstGeom prst="rect">
            <a:avLst/>
          </a:prstGeom>
          <a:solidFill>
            <a:srgbClr val="0070C0"/>
          </a:solidFill>
        </p:spPr>
        <p:txBody>
          <a:bodyPr wrap="square" rtlCol="0">
            <a:spAutoFit/>
          </a:bodyPr>
          <a:lstStyle/>
          <a:p>
            <a:pPr algn="ct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令和３年度以降の病床機能再編支援事業（地域医療介護総合確保基金　事業区分</a:t>
            </a:r>
            <a:r>
              <a:rPr lang="en-US" altLang="ja-JP"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２）</a:t>
            </a:r>
            <a:endParaRPr lang="en-US" altLang="ja-JP"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＜具体的なイメージ＞</a:t>
            </a:r>
            <a:endPar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a:xfrm>
            <a:off x="9417496" y="6492917"/>
            <a:ext cx="450480" cy="365125"/>
          </a:xfrm>
        </p:spPr>
        <p:txBody>
          <a:bodyPr/>
          <a:lstStyle/>
          <a:p>
            <a:fld id="{9FDC3B78-F436-4E4A-8394-351FF17AB638}" type="slidenum">
              <a:rPr lang="ja-JP" altLang="en-US" smtClean="0">
                <a:solidFill>
                  <a:prstClr val="black">
                    <a:tint val="75000"/>
                  </a:prstClr>
                </a:solidFill>
              </a:rPr>
              <a:pPr/>
              <a:t>2</a:t>
            </a:fld>
            <a:endParaRPr lang="ja-JP" altLang="en-US" dirty="0">
              <a:solidFill>
                <a:prstClr val="black">
                  <a:tint val="75000"/>
                </a:prstClr>
              </a:solidFill>
            </a:endParaRPr>
          </a:p>
        </p:txBody>
      </p:sp>
      <p:sp>
        <p:nvSpPr>
          <p:cNvPr id="60" name="正方形/長方形 59"/>
          <p:cNvSpPr/>
          <p:nvPr/>
        </p:nvSpPr>
        <p:spPr>
          <a:xfrm>
            <a:off x="7126199" y="1332888"/>
            <a:ext cx="935648" cy="802410"/>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rPr>
              <a:t>対象３区分</a:t>
            </a:r>
            <a:r>
              <a:rPr lang="en-US" altLang="ja-JP" sz="1100" dirty="0">
                <a:solidFill>
                  <a:schemeClr val="tx1"/>
                </a:solidFill>
                <a:latin typeface="メイリオ" panose="020B0604030504040204" pitchFamily="50" charset="-128"/>
                <a:ea typeface="メイリオ" panose="020B0604030504040204" pitchFamily="50" charset="-128"/>
              </a:rPr>
              <a:t>200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p:cNvSpPr/>
          <p:nvPr/>
        </p:nvSpPr>
        <p:spPr>
          <a:xfrm>
            <a:off x="7127170" y="908720"/>
            <a:ext cx="935648" cy="414136"/>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rPr>
              <a:t>削減</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gn="ctr"/>
            <a:r>
              <a:rPr lang="en-US" altLang="ja-JP" sz="1100" dirty="0" smtClean="0">
                <a:solidFill>
                  <a:schemeClr val="tx1"/>
                </a:solidFill>
                <a:latin typeface="メイリオ" panose="020B0604030504040204" pitchFamily="50" charset="-128"/>
                <a:ea typeface="メイリオ" panose="020B0604030504040204" pitchFamily="50" charset="-128"/>
              </a:rPr>
              <a:t>100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6" name="楕円 35"/>
          <p:cNvSpPr/>
          <p:nvPr/>
        </p:nvSpPr>
        <p:spPr>
          <a:xfrm>
            <a:off x="7088714" y="1381629"/>
            <a:ext cx="1008000" cy="684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2" name="正方形/長方形 61"/>
          <p:cNvSpPr/>
          <p:nvPr/>
        </p:nvSpPr>
        <p:spPr>
          <a:xfrm>
            <a:off x="3808500" y="2950520"/>
            <a:ext cx="935648" cy="1258951"/>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rPr>
              <a:t>対象</a:t>
            </a:r>
            <a:r>
              <a:rPr lang="ja-JP" altLang="en-US" sz="1100" dirty="0" smtClean="0">
                <a:solidFill>
                  <a:schemeClr val="tx1"/>
                </a:solidFill>
                <a:latin typeface="メイリオ" panose="020B0604030504040204" pitchFamily="50" charset="-128"/>
                <a:ea typeface="メイリオ" panose="020B0604030504040204" pitchFamily="50" charset="-128"/>
              </a:rPr>
              <a:t>３区分</a:t>
            </a:r>
            <a:r>
              <a:rPr lang="en-US" altLang="ja-JP" sz="1100" dirty="0" smtClean="0">
                <a:solidFill>
                  <a:schemeClr val="tx1"/>
                </a:solidFill>
                <a:latin typeface="メイリオ" panose="020B0604030504040204" pitchFamily="50" charset="-128"/>
                <a:ea typeface="メイリオ" panose="020B0604030504040204" pitchFamily="50" charset="-128"/>
              </a:rPr>
              <a:t>300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cxnSp>
        <p:nvCxnSpPr>
          <p:cNvPr id="64" name="直線コネクタ 63"/>
          <p:cNvCxnSpPr/>
          <p:nvPr/>
        </p:nvCxnSpPr>
        <p:spPr>
          <a:xfrm>
            <a:off x="5168568" y="568679"/>
            <a:ext cx="15256" cy="61068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a:off x="6716516" y="552007"/>
            <a:ext cx="1718" cy="612347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7120868" y="3409021"/>
            <a:ext cx="935648" cy="802410"/>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rPr>
              <a:t>対象３区分</a:t>
            </a:r>
            <a:r>
              <a:rPr lang="en-US" altLang="ja-JP" sz="1100" dirty="0">
                <a:solidFill>
                  <a:schemeClr val="tx1"/>
                </a:solidFill>
                <a:latin typeface="メイリオ" panose="020B0604030504040204" pitchFamily="50" charset="-128"/>
                <a:ea typeface="メイリオ" panose="020B0604030504040204" pitchFamily="50" charset="-128"/>
              </a:rPr>
              <a:t>200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7" name="正方形/長方形 66"/>
          <p:cNvSpPr/>
          <p:nvPr/>
        </p:nvSpPr>
        <p:spPr>
          <a:xfrm>
            <a:off x="7121839" y="2952479"/>
            <a:ext cx="935648" cy="435613"/>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rPr>
              <a:t>削減</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gn="ctr"/>
            <a:r>
              <a:rPr lang="en-US" altLang="ja-JP" sz="1100" dirty="0" smtClean="0">
                <a:solidFill>
                  <a:schemeClr val="tx1"/>
                </a:solidFill>
                <a:latin typeface="メイリオ" panose="020B0604030504040204" pitchFamily="50" charset="-128"/>
                <a:ea typeface="メイリオ" panose="020B0604030504040204" pitchFamily="50" charset="-128"/>
              </a:rPr>
              <a:t>100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8" name="楕円 67"/>
          <p:cNvSpPr/>
          <p:nvPr/>
        </p:nvSpPr>
        <p:spPr>
          <a:xfrm>
            <a:off x="7083383" y="3457762"/>
            <a:ext cx="1008000" cy="684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メモ 29"/>
          <p:cNvSpPr/>
          <p:nvPr/>
        </p:nvSpPr>
        <p:spPr>
          <a:xfrm>
            <a:off x="4819371" y="3023387"/>
            <a:ext cx="576000" cy="550577"/>
          </a:xfrm>
          <a:prstGeom prst="foldedCorner">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schemeClr val="tx1"/>
                </a:solidFill>
                <a:latin typeface="+mn-ea"/>
              </a:rPr>
              <a:t>計画</a:t>
            </a:r>
            <a:endParaRPr lang="en-US" altLang="ja-JP" sz="1200" dirty="0">
              <a:solidFill>
                <a:schemeClr val="tx1"/>
              </a:solidFill>
              <a:latin typeface="+mn-ea"/>
            </a:endParaRPr>
          </a:p>
          <a:p>
            <a:pPr algn="ctr"/>
            <a:r>
              <a:rPr lang="ja-JP" altLang="en-US" sz="1200" dirty="0">
                <a:solidFill>
                  <a:schemeClr val="tx1"/>
                </a:solidFill>
                <a:latin typeface="+mn-ea"/>
              </a:rPr>
              <a:t>作成</a:t>
            </a:r>
          </a:p>
        </p:txBody>
      </p:sp>
      <p:sp>
        <p:nvSpPr>
          <p:cNvPr id="69" name="正方形/長方形 68"/>
          <p:cNvSpPr/>
          <p:nvPr/>
        </p:nvSpPr>
        <p:spPr>
          <a:xfrm>
            <a:off x="3814346" y="4847443"/>
            <a:ext cx="935648" cy="1258951"/>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rPr>
              <a:t>対象</a:t>
            </a:r>
            <a:r>
              <a:rPr lang="ja-JP" altLang="en-US" sz="1100" dirty="0" smtClean="0">
                <a:solidFill>
                  <a:schemeClr val="tx1"/>
                </a:solidFill>
                <a:latin typeface="メイリオ" panose="020B0604030504040204" pitchFamily="50" charset="-128"/>
                <a:ea typeface="メイリオ" panose="020B0604030504040204" pitchFamily="50" charset="-128"/>
              </a:rPr>
              <a:t>３区分</a:t>
            </a:r>
            <a:r>
              <a:rPr lang="en-US" altLang="ja-JP" sz="1100" dirty="0" smtClean="0">
                <a:solidFill>
                  <a:schemeClr val="tx1"/>
                </a:solidFill>
                <a:latin typeface="メイリオ" panose="020B0604030504040204" pitchFamily="50" charset="-128"/>
                <a:ea typeface="メイリオ" panose="020B0604030504040204" pitchFamily="50" charset="-128"/>
              </a:rPr>
              <a:t>300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7134152" y="5715000"/>
            <a:ext cx="935903" cy="373983"/>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rPr>
              <a:t>対象３区分</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gn="ctr"/>
            <a:r>
              <a:rPr lang="en-US" altLang="ja-JP" sz="1100" dirty="0" smtClean="0">
                <a:solidFill>
                  <a:schemeClr val="tx1"/>
                </a:solidFill>
                <a:latin typeface="メイリオ" panose="020B0604030504040204" pitchFamily="50" charset="-128"/>
                <a:ea typeface="メイリオ" panose="020B0604030504040204" pitchFamily="50" charset="-128"/>
              </a:rPr>
              <a:t>100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74" name="正方形/長方形 73"/>
          <p:cNvSpPr/>
          <p:nvPr/>
        </p:nvSpPr>
        <p:spPr>
          <a:xfrm>
            <a:off x="7130853" y="5323159"/>
            <a:ext cx="940007" cy="389578"/>
          </a:xfrm>
          <a:prstGeom prst="rect">
            <a:avLst/>
          </a:prstGeom>
          <a:pattFill prst="wdUpDiag">
            <a:fgClr>
              <a:schemeClr val="bg1">
                <a:lumMod val="9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rPr>
              <a:t>回復期</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gn="ctr"/>
            <a:r>
              <a:rPr lang="en-US" altLang="ja-JP" sz="1100" dirty="0" smtClean="0">
                <a:solidFill>
                  <a:schemeClr val="tx1"/>
                </a:solidFill>
                <a:latin typeface="メイリオ" panose="020B0604030504040204" pitchFamily="50" charset="-128"/>
                <a:ea typeface="メイリオ" panose="020B0604030504040204" pitchFamily="50" charset="-128"/>
              </a:rPr>
              <a:t>100</a:t>
            </a:r>
            <a:r>
              <a:rPr lang="ja-JP" altLang="en-US" sz="1100" dirty="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80" name="右矢印 79"/>
          <p:cNvSpPr/>
          <p:nvPr/>
        </p:nvSpPr>
        <p:spPr>
          <a:xfrm>
            <a:off x="4919213" y="3645788"/>
            <a:ext cx="444032" cy="36315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p>
        </p:txBody>
      </p:sp>
      <p:sp>
        <p:nvSpPr>
          <p:cNvPr id="81" name="右矢印 80"/>
          <p:cNvSpPr/>
          <p:nvPr/>
        </p:nvSpPr>
        <p:spPr>
          <a:xfrm>
            <a:off x="4924543" y="5518219"/>
            <a:ext cx="439408" cy="36315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p>
        </p:txBody>
      </p:sp>
      <p:sp>
        <p:nvSpPr>
          <p:cNvPr id="82" name="右矢印 81"/>
          <p:cNvSpPr/>
          <p:nvPr/>
        </p:nvSpPr>
        <p:spPr>
          <a:xfrm>
            <a:off x="6493795" y="3619157"/>
            <a:ext cx="444032" cy="36315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p>
        </p:txBody>
      </p:sp>
      <p:sp>
        <p:nvSpPr>
          <p:cNvPr id="83" name="正方形/長方形 82"/>
          <p:cNvSpPr/>
          <p:nvPr/>
        </p:nvSpPr>
        <p:spPr>
          <a:xfrm>
            <a:off x="5452271" y="5064799"/>
            <a:ext cx="935648" cy="1024185"/>
          </a:xfrm>
          <a:prstGeom prst="rect">
            <a:avLst/>
          </a:prstGeom>
          <a:pattFill prst="wdUpDiag">
            <a:fgClr>
              <a:schemeClr val="accent5">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rPr>
              <a:t>対象３区分</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gn="ctr"/>
            <a:r>
              <a:rPr lang="en-US" altLang="ja-JP" sz="1100" dirty="0" smtClean="0">
                <a:solidFill>
                  <a:schemeClr val="tx1"/>
                </a:solidFill>
                <a:latin typeface="メイリオ" panose="020B0604030504040204" pitchFamily="50" charset="-128"/>
                <a:ea typeface="メイリオ" panose="020B0604030504040204" pitchFamily="50" charset="-128"/>
              </a:rPr>
              <a:t>250</a:t>
            </a:r>
            <a:r>
              <a:rPr lang="ja-JP" altLang="en-US" sz="1100" dirty="0" smtClean="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84" name="正方形/長方形 83"/>
          <p:cNvSpPr/>
          <p:nvPr/>
        </p:nvSpPr>
        <p:spPr>
          <a:xfrm>
            <a:off x="5455070" y="4830032"/>
            <a:ext cx="935648" cy="213456"/>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rPr>
              <a:t>削減</a:t>
            </a:r>
            <a:r>
              <a:rPr lang="en-US" altLang="ja-JP" sz="1100" dirty="0" smtClean="0">
                <a:solidFill>
                  <a:schemeClr val="tx1"/>
                </a:solidFill>
                <a:latin typeface="メイリオ" panose="020B0604030504040204" pitchFamily="50" charset="-128"/>
                <a:ea typeface="メイリオ" panose="020B0604030504040204" pitchFamily="50" charset="-128"/>
              </a:rPr>
              <a:t>50</a:t>
            </a:r>
            <a:r>
              <a:rPr lang="ja-JP" altLang="en-US" sz="1100" dirty="0" smtClean="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85" name="右矢印 84"/>
          <p:cNvSpPr/>
          <p:nvPr/>
        </p:nvSpPr>
        <p:spPr>
          <a:xfrm>
            <a:off x="6479058" y="5505787"/>
            <a:ext cx="439408" cy="36315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p>
        </p:txBody>
      </p:sp>
      <p:sp>
        <p:nvSpPr>
          <p:cNvPr id="86" name="メモ 85"/>
          <p:cNvSpPr/>
          <p:nvPr/>
        </p:nvSpPr>
        <p:spPr>
          <a:xfrm>
            <a:off x="4815050" y="4920323"/>
            <a:ext cx="576000" cy="550577"/>
          </a:xfrm>
          <a:prstGeom prst="foldedCorner">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schemeClr val="tx1"/>
                </a:solidFill>
                <a:latin typeface="+mn-ea"/>
              </a:rPr>
              <a:t>計画</a:t>
            </a:r>
            <a:endParaRPr lang="en-US" altLang="ja-JP" sz="1200" dirty="0">
              <a:solidFill>
                <a:schemeClr val="tx1"/>
              </a:solidFill>
              <a:latin typeface="+mn-ea"/>
            </a:endParaRPr>
          </a:p>
          <a:p>
            <a:pPr algn="ctr"/>
            <a:r>
              <a:rPr lang="ja-JP" altLang="en-US" sz="1200" dirty="0">
                <a:solidFill>
                  <a:schemeClr val="tx1"/>
                </a:solidFill>
                <a:latin typeface="+mn-ea"/>
              </a:rPr>
              <a:t>作成</a:t>
            </a:r>
          </a:p>
        </p:txBody>
      </p:sp>
      <p:sp>
        <p:nvSpPr>
          <p:cNvPr id="92" name="右矢印 91"/>
          <p:cNvSpPr/>
          <p:nvPr/>
        </p:nvSpPr>
        <p:spPr>
          <a:xfrm>
            <a:off x="6716516" y="1974634"/>
            <a:ext cx="1961854" cy="78918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100" dirty="0" smtClean="0">
                <a:solidFill>
                  <a:schemeClr val="tx1"/>
                </a:solidFill>
              </a:rPr>
              <a:t>病床再編が開始される</a:t>
            </a:r>
            <a:endParaRPr lang="en-US" altLang="ja-JP" sz="1100" dirty="0" smtClean="0">
              <a:solidFill>
                <a:schemeClr val="tx1"/>
              </a:solidFill>
            </a:endParaRPr>
          </a:p>
          <a:p>
            <a:pPr algn="ctr"/>
            <a:r>
              <a:rPr lang="ja-JP" altLang="en-US" sz="1100" dirty="0" smtClean="0">
                <a:solidFill>
                  <a:schemeClr val="tx1"/>
                </a:solidFill>
              </a:rPr>
              <a:t>年度以降申請可</a:t>
            </a:r>
            <a:endParaRPr lang="ja-JP" altLang="en-US" sz="1100" dirty="0">
              <a:solidFill>
                <a:schemeClr val="tx1"/>
              </a:solidFill>
            </a:endParaRPr>
          </a:p>
        </p:txBody>
      </p:sp>
      <p:sp>
        <p:nvSpPr>
          <p:cNvPr id="106" name="右矢印 105"/>
          <p:cNvSpPr/>
          <p:nvPr/>
        </p:nvSpPr>
        <p:spPr>
          <a:xfrm>
            <a:off x="5183824" y="4124523"/>
            <a:ext cx="3488238" cy="48938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100" dirty="0" smtClean="0">
                <a:solidFill>
                  <a:schemeClr val="tx1"/>
                </a:solidFill>
              </a:rPr>
              <a:t>病床再編が開始される年度以降申請可</a:t>
            </a:r>
            <a:endParaRPr lang="ja-JP" altLang="en-US" sz="1100" dirty="0">
              <a:solidFill>
                <a:schemeClr val="tx1"/>
              </a:solidFill>
            </a:endParaRPr>
          </a:p>
        </p:txBody>
      </p:sp>
      <p:sp>
        <p:nvSpPr>
          <p:cNvPr id="107" name="右矢印 106"/>
          <p:cNvSpPr/>
          <p:nvPr/>
        </p:nvSpPr>
        <p:spPr>
          <a:xfrm>
            <a:off x="5168568" y="6006449"/>
            <a:ext cx="3495321" cy="48938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100" dirty="0" smtClean="0">
                <a:solidFill>
                  <a:schemeClr val="tx1"/>
                </a:solidFill>
              </a:rPr>
              <a:t>病床再編が開始される年度以降申請可</a:t>
            </a:r>
            <a:endParaRPr lang="ja-JP" altLang="en-US" sz="1100" dirty="0">
              <a:solidFill>
                <a:schemeClr val="tx1"/>
              </a:solidFill>
            </a:endParaRPr>
          </a:p>
        </p:txBody>
      </p:sp>
      <p:sp>
        <p:nvSpPr>
          <p:cNvPr id="108" name="右矢印 107"/>
          <p:cNvSpPr/>
          <p:nvPr/>
        </p:nvSpPr>
        <p:spPr>
          <a:xfrm>
            <a:off x="4924542" y="1567344"/>
            <a:ext cx="2030999" cy="36315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p>
        </p:txBody>
      </p:sp>
      <p:sp>
        <p:nvSpPr>
          <p:cNvPr id="109" name="正方形/長方形 108"/>
          <p:cNvSpPr/>
          <p:nvPr/>
        </p:nvSpPr>
        <p:spPr>
          <a:xfrm>
            <a:off x="7134153" y="5077932"/>
            <a:ext cx="935648" cy="230639"/>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rPr>
              <a:t>削減</a:t>
            </a:r>
            <a:r>
              <a:rPr lang="en-US" altLang="ja-JP" sz="1100" dirty="0" smtClean="0">
                <a:solidFill>
                  <a:schemeClr val="tx1"/>
                </a:solidFill>
                <a:latin typeface="メイリオ" panose="020B0604030504040204" pitchFamily="50" charset="-128"/>
                <a:ea typeface="メイリオ" panose="020B0604030504040204" pitchFamily="50" charset="-128"/>
              </a:rPr>
              <a:t>50</a:t>
            </a:r>
            <a:r>
              <a:rPr lang="ja-JP" altLang="en-US" sz="1100" dirty="0" smtClean="0">
                <a:solidFill>
                  <a:schemeClr val="tx1"/>
                </a:solidFill>
                <a:latin typeface="メイリオ" panose="020B0604030504040204" pitchFamily="50" charset="-128"/>
                <a:ea typeface="メイリオ" panose="020B0604030504040204" pitchFamily="50" charset="-128"/>
              </a:rPr>
              <a:t>床</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10" name="正方形/長方形 109"/>
          <p:cNvSpPr/>
          <p:nvPr/>
        </p:nvSpPr>
        <p:spPr>
          <a:xfrm>
            <a:off x="3266142" y="1131128"/>
            <a:ext cx="415329" cy="115765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pPr algn="ctr"/>
            <a:r>
              <a:rPr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パターン①</a:t>
            </a:r>
            <a:endParaRPr lang="en-US" altLang="ja-JP"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111" name="正方形/長方形 110"/>
          <p:cNvSpPr/>
          <p:nvPr/>
        </p:nvSpPr>
        <p:spPr>
          <a:xfrm>
            <a:off x="3269964" y="3190212"/>
            <a:ext cx="415329" cy="115765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pPr algn="ctr"/>
            <a:r>
              <a:rPr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パターン②</a:t>
            </a:r>
            <a:endParaRPr lang="en-US" altLang="ja-JP"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112" name="正方形/長方形 111"/>
          <p:cNvSpPr/>
          <p:nvPr/>
        </p:nvSpPr>
        <p:spPr>
          <a:xfrm>
            <a:off x="3278501" y="5119804"/>
            <a:ext cx="415329" cy="115765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pPr algn="ctr"/>
            <a:r>
              <a:rPr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パターン③</a:t>
            </a:r>
            <a:endParaRPr lang="en-US" altLang="ja-JP"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1276979" y="3605554"/>
            <a:ext cx="1224136" cy="576064"/>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b="1" dirty="0" smtClean="0">
                <a:solidFill>
                  <a:srgbClr val="FF0000"/>
                </a:solidFill>
              </a:rPr>
              <a:t>いずれか</a:t>
            </a:r>
            <a:endParaRPr kumimoji="1" lang="en-US" altLang="ja-JP" sz="1200" b="1" dirty="0" smtClean="0">
              <a:solidFill>
                <a:srgbClr val="FF0000"/>
              </a:solidFill>
            </a:endParaRPr>
          </a:p>
          <a:p>
            <a:pPr algn="ctr"/>
            <a:r>
              <a:rPr kumimoji="1" lang="ja-JP" altLang="en-US" sz="1200" b="1" dirty="0" smtClean="0">
                <a:solidFill>
                  <a:srgbClr val="FF0000"/>
                </a:solidFill>
              </a:rPr>
              <a:t>少ない方</a:t>
            </a:r>
            <a:endParaRPr kumimoji="1" lang="ja-JP" altLang="en-US" sz="1200" b="1" dirty="0">
              <a:solidFill>
                <a:srgbClr val="FF0000"/>
              </a:solidFill>
            </a:endParaRPr>
          </a:p>
        </p:txBody>
      </p:sp>
      <p:cxnSp>
        <p:nvCxnSpPr>
          <p:cNvPr id="38" name="直線コネクタ 37"/>
          <p:cNvCxnSpPr>
            <a:stCxn id="5" idx="2"/>
          </p:cNvCxnSpPr>
          <p:nvPr/>
        </p:nvCxnSpPr>
        <p:spPr>
          <a:xfrm>
            <a:off x="1211564" y="3026715"/>
            <a:ext cx="467824" cy="5788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a:stCxn id="79" idx="2"/>
          </p:cNvCxnSpPr>
          <p:nvPr/>
        </p:nvCxnSpPr>
        <p:spPr>
          <a:xfrm flipH="1">
            <a:off x="2126166" y="3023388"/>
            <a:ext cx="402641" cy="5788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9" name="右矢印 118"/>
          <p:cNvSpPr/>
          <p:nvPr/>
        </p:nvSpPr>
        <p:spPr>
          <a:xfrm>
            <a:off x="6719315" y="4372844"/>
            <a:ext cx="1963747" cy="4893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100" dirty="0" smtClean="0">
                <a:solidFill>
                  <a:schemeClr val="tx1"/>
                </a:solidFill>
              </a:rPr>
              <a:t>100</a:t>
            </a:r>
            <a:r>
              <a:rPr lang="ja-JP" altLang="en-US" sz="1100" dirty="0" smtClean="0">
                <a:solidFill>
                  <a:schemeClr val="tx1"/>
                </a:solidFill>
              </a:rPr>
              <a:t>床分支給可</a:t>
            </a:r>
            <a:endParaRPr lang="ja-JP" altLang="en-US" sz="1100" dirty="0">
              <a:solidFill>
                <a:schemeClr val="tx1"/>
              </a:solidFill>
            </a:endParaRPr>
          </a:p>
        </p:txBody>
      </p:sp>
      <p:sp>
        <p:nvSpPr>
          <p:cNvPr id="120" name="右矢印 119"/>
          <p:cNvSpPr/>
          <p:nvPr/>
        </p:nvSpPr>
        <p:spPr>
          <a:xfrm>
            <a:off x="5171740" y="6250450"/>
            <a:ext cx="1543695" cy="4893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100" dirty="0" smtClean="0">
                <a:solidFill>
                  <a:schemeClr val="tx1"/>
                </a:solidFill>
              </a:rPr>
              <a:t>50</a:t>
            </a:r>
            <a:r>
              <a:rPr lang="ja-JP" altLang="en-US" sz="1100" dirty="0" smtClean="0">
                <a:solidFill>
                  <a:schemeClr val="tx1"/>
                </a:solidFill>
              </a:rPr>
              <a:t>床分支給可</a:t>
            </a:r>
            <a:endParaRPr lang="ja-JP" altLang="en-US" sz="1100" dirty="0">
              <a:solidFill>
                <a:schemeClr val="tx1"/>
              </a:solidFill>
            </a:endParaRPr>
          </a:p>
        </p:txBody>
      </p:sp>
      <p:sp>
        <p:nvSpPr>
          <p:cNvPr id="121" name="右矢印 120"/>
          <p:cNvSpPr/>
          <p:nvPr/>
        </p:nvSpPr>
        <p:spPr>
          <a:xfrm>
            <a:off x="6715435" y="6254350"/>
            <a:ext cx="1948454" cy="4893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100" dirty="0" smtClean="0">
                <a:solidFill>
                  <a:schemeClr val="tx1"/>
                </a:solidFill>
              </a:rPr>
              <a:t>50</a:t>
            </a:r>
            <a:r>
              <a:rPr lang="ja-JP" altLang="en-US" sz="1100" dirty="0" smtClean="0">
                <a:solidFill>
                  <a:schemeClr val="tx1"/>
                </a:solidFill>
              </a:rPr>
              <a:t>床分支給可</a:t>
            </a:r>
            <a:endParaRPr lang="ja-JP" altLang="en-US" sz="1100" dirty="0">
              <a:solidFill>
                <a:schemeClr val="tx1"/>
              </a:solidFill>
            </a:endParaRPr>
          </a:p>
        </p:txBody>
      </p:sp>
      <p:sp>
        <p:nvSpPr>
          <p:cNvPr id="122" name="右矢印 121"/>
          <p:cNvSpPr/>
          <p:nvPr/>
        </p:nvSpPr>
        <p:spPr>
          <a:xfrm>
            <a:off x="6715435" y="6502287"/>
            <a:ext cx="1948454" cy="4893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100" dirty="0" smtClean="0">
                <a:solidFill>
                  <a:schemeClr val="tx1"/>
                </a:solidFill>
              </a:rPr>
              <a:t>又は纏めて</a:t>
            </a:r>
            <a:r>
              <a:rPr lang="en-US" altLang="ja-JP" sz="1100" dirty="0" smtClean="0">
                <a:solidFill>
                  <a:schemeClr val="tx1"/>
                </a:solidFill>
              </a:rPr>
              <a:t>100</a:t>
            </a:r>
            <a:r>
              <a:rPr lang="ja-JP" altLang="en-US" sz="1100" dirty="0" smtClean="0">
                <a:solidFill>
                  <a:schemeClr val="tx1"/>
                </a:solidFill>
              </a:rPr>
              <a:t>床分支給可</a:t>
            </a:r>
            <a:endParaRPr lang="ja-JP" altLang="en-US" sz="1100" dirty="0">
              <a:solidFill>
                <a:schemeClr val="tx1"/>
              </a:solidFill>
            </a:endParaRPr>
          </a:p>
        </p:txBody>
      </p:sp>
      <p:sp>
        <p:nvSpPr>
          <p:cNvPr id="123" name="右矢印 122"/>
          <p:cNvSpPr/>
          <p:nvPr/>
        </p:nvSpPr>
        <p:spPr>
          <a:xfrm>
            <a:off x="6707788" y="2454091"/>
            <a:ext cx="1963747" cy="48938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100" dirty="0" smtClean="0">
                <a:solidFill>
                  <a:schemeClr val="tx1"/>
                </a:solidFill>
              </a:rPr>
              <a:t>100</a:t>
            </a:r>
            <a:r>
              <a:rPr lang="ja-JP" altLang="en-US" sz="1100" dirty="0" smtClean="0">
                <a:solidFill>
                  <a:schemeClr val="tx1"/>
                </a:solidFill>
              </a:rPr>
              <a:t>床分支給可</a:t>
            </a:r>
            <a:endParaRPr lang="ja-JP" altLang="en-US" sz="1100" dirty="0">
              <a:solidFill>
                <a:schemeClr val="tx1"/>
              </a:solidFill>
            </a:endParaRPr>
          </a:p>
        </p:txBody>
      </p:sp>
      <p:sp>
        <p:nvSpPr>
          <p:cNvPr id="124" name="右矢印 123"/>
          <p:cNvSpPr/>
          <p:nvPr/>
        </p:nvSpPr>
        <p:spPr>
          <a:xfrm>
            <a:off x="421436" y="5324579"/>
            <a:ext cx="336806" cy="43721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sz="1100" dirty="0">
              <a:solidFill>
                <a:schemeClr val="tx1"/>
              </a:solidFill>
            </a:endParaRPr>
          </a:p>
        </p:txBody>
      </p:sp>
      <p:sp>
        <p:nvSpPr>
          <p:cNvPr id="125" name="右矢印 124"/>
          <p:cNvSpPr/>
          <p:nvPr/>
        </p:nvSpPr>
        <p:spPr>
          <a:xfrm>
            <a:off x="419653" y="5868938"/>
            <a:ext cx="338116" cy="437218"/>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1100" dirty="0">
              <a:solidFill>
                <a:schemeClr val="tx1"/>
              </a:solidFill>
            </a:endParaRPr>
          </a:p>
        </p:txBody>
      </p:sp>
      <p:sp>
        <p:nvSpPr>
          <p:cNvPr id="126" name="正方形/長方形 125"/>
          <p:cNvSpPr/>
          <p:nvPr/>
        </p:nvSpPr>
        <p:spPr>
          <a:xfrm>
            <a:off x="713879" y="5339689"/>
            <a:ext cx="1991289" cy="43200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rPr>
              <a:t>･･･都道府県から国への申請</a:t>
            </a:r>
            <a:endParaRPr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27" name="正方形/長方形 126"/>
          <p:cNvSpPr/>
          <p:nvPr/>
        </p:nvSpPr>
        <p:spPr>
          <a:xfrm>
            <a:off x="705699" y="5908015"/>
            <a:ext cx="2437101" cy="43200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rPr>
              <a:t>･･･都道府県から医療機関への支給</a:t>
            </a:r>
            <a:endParaRPr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31" name="メモ 130"/>
          <p:cNvSpPr/>
          <p:nvPr/>
        </p:nvSpPr>
        <p:spPr>
          <a:xfrm>
            <a:off x="5629703" y="968600"/>
            <a:ext cx="576000" cy="550577"/>
          </a:xfrm>
          <a:prstGeom prst="foldedCorner">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schemeClr val="tx1"/>
                </a:solidFill>
                <a:latin typeface="+mn-ea"/>
              </a:rPr>
              <a:t>計画</a:t>
            </a:r>
            <a:endParaRPr lang="en-US" altLang="ja-JP" sz="1200" dirty="0">
              <a:solidFill>
                <a:schemeClr val="tx1"/>
              </a:solidFill>
              <a:latin typeface="+mn-ea"/>
            </a:endParaRPr>
          </a:p>
          <a:p>
            <a:pPr algn="ctr"/>
            <a:r>
              <a:rPr lang="ja-JP" altLang="en-US" sz="1200" dirty="0">
                <a:solidFill>
                  <a:schemeClr val="tx1"/>
                </a:solidFill>
                <a:latin typeface="+mn-ea"/>
              </a:rPr>
              <a:t>作成</a:t>
            </a:r>
          </a:p>
        </p:txBody>
      </p:sp>
      <p:sp>
        <p:nvSpPr>
          <p:cNvPr id="51" name="楕円 50"/>
          <p:cNvSpPr/>
          <p:nvPr/>
        </p:nvSpPr>
        <p:spPr>
          <a:xfrm>
            <a:off x="7074918" y="5666374"/>
            <a:ext cx="1008000" cy="4689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0" name="正方形/長方形 69"/>
          <p:cNvSpPr/>
          <p:nvPr/>
        </p:nvSpPr>
        <p:spPr>
          <a:xfrm>
            <a:off x="3466979" y="2224369"/>
            <a:ext cx="1562808" cy="383064"/>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900" b="1" dirty="0" smtClean="0">
                <a:solidFill>
                  <a:schemeClr val="tx1"/>
                </a:solidFill>
                <a:latin typeface="メイリオ" panose="020B0604030504040204" pitchFamily="50" charset="-128"/>
                <a:ea typeface="メイリオ" panose="020B0604030504040204" pitchFamily="50" charset="-128"/>
              </a:rPr>
              <a:t>※</a:t>
            </a:r>
            <a:r>
              <a:rPr lang="ja-JP" altLang="en-US" sz="900" b="1" dirty="0" smtClean="0">
                <a:solidFill>
                  <a:schemeClr val="tx1"/>
                </a:solidFill>
                <a:latin typeface="メイリオ" panose="020B0604030504040204" pitchFamily="50" charset="-128"/>
                <a:ea typeface="メイリオ" panose="020B0604030504040204" pitchFamily="50" charset="-128"/>
              </a:rPr>
              <a:t>途中回復期へ転換した</a:t>
            </a:r>
            <a:endParaRPr lang="en-US" altLang="ja-JP" sz="900" b="1" dirty="0" smtClean="0">
              <a:solidFill>
                <a:schemeClr val="tx1"/>
              </a:solidFill>
              <a:latin typeface="メイリオ" panose="020B0604030504040204" pitchFamily="50" charset="-128"/>
              <a:ea typeface="メイリオ" panose="020B0604030504040204" pitchFamily="50" charset="-128"/>
            </a:endParaRPr>
          </a:p>
          <a:p>
            <a:r>
              <a:rPr lang="ja-JP" altLang="en-US" sz="900" b="1" dirty="0" smtClean="0">
                <a:solidFill>
                  <a:schemeClr val="tx1"/>
                </a:solidFill>
                <a:latin typeface="メイリオ" panose="020B0604030504040204" pitchFamily="50" charset="-128"/>
                <a:ea typeface="メイリオ" panose="020B0604030504040204" pitchFamily="50" charset="-128"/>
              </a:rPr>
              <a:t>　場合であっても支給対象</a:t>
            </a:r>
            <a:endParaRPr lang="en-US" altLang="ja-JP" sz="900" b="1" dirty="0" smtClean="0">
              <a:solidFill>
                <a:schemeClr val="tx1"/>
              </a:solidFill>
              <a:latin typeface="メイリオ" panose="020B0604030504040204" pitchFamily="50" charset="-128"/>
              <a:ea typeface="メイリオ" panose="020B0604030504040204" pitchFamily="50" charset="-128"/>
            </a:endParaRPr>
          </a:p>
          <a:p>
            <a:r>
              <a:rPr lang="ja-JP" altLang="en-US" sz="900" b="1" dirty="0" smtClean="0">
                <a:solidFill>
                  <a:schemeClr val="tx1"/>
                </a:solidFill>
                <a:latin typeface="メイリオ" panose="020B0604030504040204" pitchFamily="50" charset="-128"/>
                <a:ea typeface="メイリオ" panose="020B0604030504040204" pitchFamily="50" charset="-128"/>
              </a:rPr>
              <a:t>　の基準は</a:t>
            </a:r>
            <a:r>
              <a:rPr lang="en-US" altLang="ja-JP" sz="900" b="1" dirty="0" smtClean="0">
                <a:solidFill>
                  <a:schemeClr val="tx1"/>
                </a:solidFill>
                <a:latin typeface="メイリオ" panose="020B0604030504040204" pitchFamily="50" charset="-128"/>
                <a:ea typeface="メイリオ" panose="020B0604030504040204" pitchFamily="50" charset="-128"/>
              </a:rPr>
              <a:t>R2.4.1</a:t>
            </a:r>
            <a:endParaRPr lang="en-US" altLang="ja-JP" sz="900" b="1" dirty="0">
              <a:solidFill>
                <a:schemeClr val="tx1"/>
              </a:solidFill>
              <a:latin typeface="メイリオ" panose="020B0604030504040204" pitchFamily="50" charset="-128"/>
              <a:ea typeface="メイリオ" panose="020B0604030504040204" pitchFamily="50" charset="-128"/>
            </a:endParaRPr>
          </a:p>
        </p:txBody>
      </p:sp>
      <p:sp>
        <p:nvSpPr>
          <p:cNvPr id="71" name="正方形/長方形 70"/>
          <p:cNvSpPr/>
          <p:nvPr/>
        </p:nvSpPr>
        <p:spPr>
          <a:xfrm>
            <a:off x="8031312" y="882335"/>
            <a:ext cx="1209946" cy="782058"/>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900" b="1" dirty="0" smtClean="0">
                <a:solidFill>
                  <a:schemeClr val="tx1"/>
                </a:solidFill>
                <a:latin typeface="メイリオ" panose="020B0604030504040204" pitchFamily="50" charset="-128"/>
                <a:ea typeface="メイリオ" panose="020B0604030504040204" pitchFamily="50" charset="-128"/>
              </a:rPr>
              <a:t>※R2.4.1</a:t>
            </a:r>
            <a:r>
              <a:rPr lang="ja-JP" altLang="en-US" sz="900" b="1" dirty="0" smtClean="0">
                <a:solidFill>
                  <a:schemeClr val="tx1"/>
                </a:solidFill>
                <a:latin typeface="メイリオ" panose="020B0604030504040204" pitchFamily="50" charset="-128"/>
                <a:ea typeface="メイリオ" panose="020B0604030504040204" pitchFamily="50" charset="-128"/>
              </a:rPr>
              <a:t>（基準）</a:t>
            </a:r>
            <a:endParaRPr lang="en-US" altLang="ja-JP" sz="900" b="1" dirty="0" smtClean="0">
              <a:solidFill>
                <a:schemeClr val="tx1"/>
              </a:solidFill>
              <a:latin typeface="メイリオ" panose="020B0604030504040204" pitchFamily="50" charset="-128"/>
              <a:ea typeface="メイリオ" panose="020B0604030504040204" pitchFamily="50" charset="-128"/>
            </a:endParaRPr>
          </a:p>
          <a:p>
            <a:r>
              <a:rPr lang="ja-JP" altLang="en-US" sz="900" b="1" dirty="0" smtClean="0">
                <a:solidFill>
                  <a:schemeClr val="tx1"/>
                </a:solidFill>
                <a:latin typeface="メイリオ" panose="020B0604030504040204" pitchFamily="50" charset="-128"/>
                <a:ea typeface="メイリオ" panose="020B0604030504040204" pitchFamily="50" charset="-128"/>
              </a:rPr>
              <a:t>　時点と比較し、　</a:t>
            </a:r>
            <a:endParaRPr lang="en-US" altLang="ja-JP" sz="900" b="1" dirty="0" smtClean="0">
              <a:solidFill>
                <a:schemeClr val="tx1"/>
              </a:solidFill>
              <a:latin typeface="メイリオ" panose="020B0604030504040204" pitchFamily="50" charset="-128"/>
              <a:ea typeface="メイリオ" panose="020B0604030504040204" pitchFamily="50" charset="-128"/>
            </a:endParaRPr>
          </a:p>
          <a:p>
            <a:r>
              <a:rPr lang="ja-JP" altLang="en-US" sz="900" b="1" dirty="0" smtClean="0">
                <a:solidFill>
                  <a:schemeClr val="tx1"/>
                </a:solidFill>
                <a:latin typeface="メイリオ" panose="020B0604030504040204" pitchFamily="50" charset="-128"/>
                <a:ea typeface="メイリオ" panose="020B0604030504040204" pitchFamily="50" charset="-128"/>
              </a:rPr>
              <a:t>　削減された分が</a:t>
            </a:r>
            <a:endParaRPr lang="en-US" altLang="ja-JP" sz="900" b="1" dirty="0" smtClean="0">
              <a:solidFill>
                <a:schemeClr val="tx1"/>
              </a:solidFill>
              <a:latin typeface="メイリオ" panose="020B0604030504040204" pitchFamily="50" charset="-128"/>
              <a:ea typeface="メイリオ" panose="020B0604030504040204" pitchFamily="50" charset="-128"/>
            </a:endParaRPr>
          </a:p>
          <a:p>
            <a:r>
              <a:rPr lang="ja-JP" altLang="en-US" sz="900" b="1" dirty="0" smtClean="0">
                <a:solidFill>
                  <a:schemeClr val="tx1"/>
                </a:solidFill>
                <a:latin typeface="メイリオ" panose="020B0604030504040204" pitchFamily="50" charset="-128"/>
                <a:ea typeface="メイリオ" panose="020B0604030504040204" pitchFamily="50" charset="-128"/>
              </a:rPr>
              <a:t>　対象</a:t>
            </a:r>
            <a:endParaRPr lang="en-US" altLang="ja-JP" sz="9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99451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135453" y="593529"/>
            <a:ext cx="1303247" cy="231840"/>
          </a:xfrm>
          <a:prstGeom prst="homePlate">
            <a:avLst/>
          </a:prstGeom>
          <a:solidFill>
            <a:srgbClr val="0070C0"/>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82863" tIns="41431" rIns="82863" bIns="41431" anchor="ctr"/>
          <a:lstStyle/>
          <a:p>
            <a:pPr>
              <a:defRPr/>
            </a:pPr>
            <a:r>
              <a:rPr lang="ja-JP" altLang="en-US" sz="1200" dirty="0">
                <a:latin typeface="Meiryo UI" panose="020B0604030504040204" pitchFamily="50" charset="-128"/>
                <a:ea typeface="Meiryo UI" panose="020B0604030504040204" pitchFamily="50" charset="-128"/>
              </a:rPr>
              <a:t>スケジュール　</a:t>
            </a:r>
          </a:p>
        </p:txBody>
      </p:sp>
      <p:graphicFrame>
        <p:nvGraphicFramePr>
          <p:cNvPr id="3" name="表 2"/>
          <p:cNvGraphicFramePr>
            <a:graphicFrameLocks noGrp="1"/>
          </p:cNvGraphicFramePr>
          <p:nvPr>
            <p:extLst>
              <p:ext uri="{D42A27DB-BD31-4B8C-83A1-F6EECF244321}">
                <p14:modId xmlns:p14="http://schemas.microsoft.com/office/powerpoint/2010/main" val="2103208634"/>
              </p:ext>
            </p:extLst>
          </p:nvPr>
        </p:nvGraphicFramePr>
        <p:xfrm>
          <a:off x="200472" y="872216"/>
          <a:ext cx="9433042" cy="4262215"/>
        </p:xfrm>
        <a:graphic>
          <a:graphicData uri="http://schemas.openxmlformats.org/drawingml/2006/table">
            <a:tbl>
              <a:tblPr firstRow="1" bandRow="1">
                <a:tableStyleId>{5C22544A-7EE6-4342-B048-85BDC9FD1C3A}</a:tableStyleId>
              </a:tblPr>
              <a:tblGrid>
                <a:gridCol w="994092">
                  <a:extLst>
                    <a:ext uri="{9D8B030D-6E8A-4147-A177-3AD203B41FA5}">
                      <a16:colId xmlns:a16="http://schemas.microsoft.com/office/drawing/2014/main" val="2285471768"/>
                    </a:ext>
                  </a:extLst>
                </a:gridCol>
                <a:gridCol w="649150">
                  <a:extLst>
                    <a:ext uri="{9D8B030D-6E8A-4147-A177-3AD203B41FA5}">
                      <a16:colId xmlns:a16="http://schemas.microsoft.com/office/drawing/2014/main" val="1042468215"/>
                    </a:ext>
                  </a:extLst>
                </a:gridCol>
                <a:gridCol w="649150">
                  <a:extLst>
                    <a:ext uri="{9D8B030D-6E8A-4147-A177-3AD203B41FA5}">
                      <a16:colId xmlns:a16="http://schemas.microsoft.com/office/drawing/2014/main" val="3928505904"/>
                    </a:ext>
                  </a:extLst>
                </a:gridCol>
                <a:gridCol w="649150">
                  <a:extLst>
                    <a:ext uri="{9D8B030D-6E8A-4147-A177-3AD203B41FA5}">
                      <a16:colId xmlns:a16="http://schemas.microsoft.com/office/drawing/2014/main" val="1808091949"/>
                    </a:ext>
                  </a:extLst>
                </a:gridCol>
                <a:gridCol w="649150">
                  <a:extLst>
                    <a:ext uri="{9D8B030D-6E8A-4147-A177-3AD203B41FA5}">
                      <a16:colId xmlns:a16="http://schemas.microsoft.com/office/drawing/2014/main" val="2171823024"/>
                    </a:ext>
                  </a:extLst>
                </a:gridCol>
                <a:gridCol w="649150">
                  <a:extLst>
                    <a:ext uri="{9D8B030D-6E8A-4147-A177-3AD203B41FA5}">
                      <a16:colId xmlns:a16="http://schemas.microsoft.com/office/drawing/2014/main" val="307987250"/>
                    </a:ext>
                  </a:extLst>
                </a:gridCol>
                <a:gridCol w="649150">
                  <a:extLst>
                    <a:ext uri="{9D8B030D-6E8A-4147-A177-3AD203B41FA5}">
                      <a16:colId xmlns:a16="http://schemas.microsoft.com/office/drawing/2014/main" val="3575735076"/>
                    </a:ext>
                  </a:extLst>
                </a:gridCol>
                <a:gridCol w="649150">
                  <a:extLst>
                    <a:ext uri="{9D8B030D-6E8A-4147-A177-3AD203B41FA5}">
                      <a16:colId xmlns:a16="http://schemas.microsoft.com/office/drawing/2014/main" val="3294865469"/>
                    </a:ext>
                  </a:extLst>
                </a:gridCol>
                <a:gridCol w="649150">
                  <a:extLst>
                    <a:ext uri="{9D8B030D-6E8A-4147-A177-3AD203B41FA5}">
                      <a16:colId xmlns:a16="http://schemas.microsoft.com/office/drawing/2014/main" val="1916804162"/>
                    </a:ext>
                  </a:extLst>
                </a:gridCol>
                <a:gridCol w="649150">
                  <a:extLst>
                    <a:ext uri="{9D8B030D-6E8A-4147-A177-3AD203B41FA5}">
                      <a16:colId xmlns:a16="http://schemas.microsoft.com/office/drawing/2014/main" val="2355831329"/>
                    </a:ext>
                  </a:extLst>
                </a:gridCol>
                <a:gridCol w="649150">
                  <a:extLst>
                    <a:ext uri="{9D8B030D-6E8A-4147-A177-3AD203B41FA5}">
                      <a16:colId xmlns:a16="http://schemas.microsoft.com/office/drawing/2014/main" val="3344177274"/>
                    </a:ext>
                  </a:extLst>
                </a:gridCol>
                <a:gridCol w="649150">
                  <a:extLst>
                    <a:ext uri="{9D8B030D-6E8A-4147-A177-3AD203B41FA5}">
                      <a16:colId xmlns:a16="http://schemas.microsoft.com/office/drawing/2014/main" val="2135726738"/>
                    </a:ext>
                  </a:extLst>
                </a:gridCol>
                <a:gridCol w="649150">
                  <a:extLst>
                    <a:ext uri="{9D8B030D-6E8A-4147-A177-3AD203B41FA5}">
                      <a16:colId xmlns:a16="http://schemas.microsoft.com/office/drawing/2014/main" val="2289719123"/>
                    </a:ext>
                  </a:extLst>
                </a:gridCol>
                <a:gridCol w="649150">
                  <a:extLst>
                    <a:ext uri="{9D8B030D-6E8A-4147-A177-3AD203B41FA5}">
                      <a16:colId xmlns:a16="http://schemas.microsoft.com/office/drawing/2014/main" val="3022943987"/>
                    </a:ext>
                  </a:extLst>
                </a:gridCol>
              </a:tblGrid>
              <a:tr h="239774">
                <a:tc>
                  <a:txBody>
                    <a:bodyPr/>
                    <a:lstStyle/>
                    <a:p>
                      <a:pPr algn="ctr"/>
                      <a:r>
                        <a:rPr kumimoji="1" lang="ja-JP" altLang="en-US" sz="1200" baseline="0" dirty="0" smtClean="0">
                          <a:solidFill>
                            <a:schemeClr val="bg1"/>
                          </a:solidFill>
                        </a:rPr>
                        <a:t>時期</a:t>
                      </a:r>
                      <a:endParaRPr kumimoji="1" lang="ja-JP" altLang="en-US" sz="1200" baseline="0"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200" baseline="0" dirty="0" smtClean="0">
                          <a:solidFill>
                            <a:schemeClr val="bg1"/>
                          </a:solidFill>
                        </a:rPr>
                        <a:t>5</a:t>
                      </a:r>
                      <a:r>
                        <a:rPr kumimoji="1" lang="ja-JP" altLang="en-US" sz="1200" baseline="0" dirty="0" smtClean="0">
                          <a:solidFill>
                            <a:schemeClr val="bg1"/>
                          </a:solidFill>
                        </a:rPr>
                        <a:t>月</a:t>
                      </a:r>
                      <a:endParaRPr kumimoji="1" lang="ja-JP" altLang="en-US" sz="1200" baseline="0"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bg1"/>
                          </a:solidFill>
                        </a:rPr>
                        <a:t>6</a:t>
                      </a:r>
                      <a:r>
                        <a:rPr kumimoji="1" lang="ja-JP" altLang="en-US" sz="1200" baseline="0" dirty="0" smtClean="0">
                          <a:solidFill>
                            <a:schemeClr val="bg1"/>
                          </a:solidFill>
                        </a:rPr>
                        <a:t>月</a:t>
                      </a: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bg1"/>
                          </a:solidFill>
                        </a:rPr>
                        <a:t>7</a:t>
                      </a:r>
                      <a:r>
                        <a:rPr kumimoji="1" lang="ja-JP" altLang="en-US" sz="1200" baseline="0" dirty="0" smtClean="0">
                          <a:solidFill>
                            <a:schemeClr val="bg1"/>
                          </a:solidFill>
                        </a:rPr>
                        <a:t>月</a:t>
                      </a: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bg1"/>
                          </a:solidFill>
                        </a:rPr>
                        <a:t>8</a:t>
                      </a:r>
                      <a:r>
                        <a:rPr kumimoji="1" lang="ja-JP" altLang="en-US" sz="1200" baseline="0" dirty="0" smtClean="0">
                          <a:solidFill>
                            <a:schemeClr val="bg1"/>
                          </a:solidFill>
                        </a:rPr>
                        <a:t>月</a:t>
                      </a:r>
                      <a:endParaRPr kumimoji="1" lang="ja-JP" altLang="en-US" sz="1200" baseline="0" dirty="0">
                        <a:solidFill>
                          <a:schemeClr val="bg1"/>
                        </a:solidFill>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bg1"/>
                          </a:solidFill>
                        </a:rPr>
                        <a:t>9</a:t>
                      </a:r>
                      <a:r>
                        <a:rPr kumimoji="1" lang="ja-JP" altLang="en-US" sz="1200" baseline="0" dirty="0" smtClean="0">
                          <a:solidFill>
                            <a:schemeClr val="bg1"/>
                          </a:solidFill>
                        </a:rPr>
                        <a:t>月</a:t>
                      </a: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bg1"/>
                          </a:solidFill>
                        </a:rPr>
                        <a:t>10</a:t>
                      </a:r>
                      <a:r>
                        <a:rPr kumimoji="1" lang="ja-JP" altLang="en-US" sz="1200" baseline="0" dirty="0" smtClean="0">
                          <a:solidFill>
                            <a:schemeClr val="bg1"/>
                          </a:solidFill>
                        </a:rPr>
                        <a:t>月</a:t>
                      </a: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200" baseline="0" dirty="0" smtClean="0">
                          <a:solidFill>
                            <a:schemeClr val="bg1"/>
                          </a:solidFill>
                        </a:rPr>
                        <a:t>11</a:t>
                      </a:r>
                      <a:r>
                        <a:rPr kumimoji="1" lang="ja-JP" altLang="en-US" sz="1200" baseline="0" dirty="0" smtClean="0">
                          <a:solidFill>
                            <a:schemeClr val="bg1"/>
                          </a:solidFill>
                        </a:rPr>
                        <a:t>月</a:t>
                      </a:r>
                      <a:endParaRPr kumimoji="1" lang="ja-JP" altLang="en-US" sz="1200" baseline="0" dirty="0">
                        <a:solidFill>
                          <a:schemeClr val="bg1"/>
                        </a:solidFill>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bg1"/>
                          </a:solidFill>
                        </a:rPr>
                        <a:t>12</a:t>
                      </a:r>
                      <a:r>
                        <a:rPr kumimoji="1" lang="ja-JP" altLang="en-US" sz="1200" baseline="0" dirty="0" smtClean="0">
                          <a:solidFill>
                            <a:schemeClr val="bg1"/>
                          </a:solidFill>
                        </a:rPr>
                        <a:t>月</a:t>
                      </a: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200" baseline="0" dirty="0" smtClean="0">
                          <a:solidFill>
                            <a:schemeClr val="bg1"/>
                          </a:solidFill>
                        </a:rPr>
                        <a:t>1</a:t>
                      </a:r>
                      <a:r>
                        <a:rPr kumimoji="1" lang="ja-JP" altLang="en-US" sz="1200" baseline="0" dirty="0" smtClean="0">
                          <a:solidFill>
                            <a:schemeClr val="bg1"/>
                          </a:solidFill>
                        </a:rPr>
                        <a:t>月</a:t>
                      </a:r>
                      <a:endParaRPr kumimoji="1" lang="ja-JP" altLang="en-US" sz="1200" baseline="0" dirty="0">
                        <a:solidFill>
                          <a:schemeClr val="bg1"/>
                        </a:solidFill>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200" baseline="0" dirty="0" smtClean="0">
                          <a:solidFill>
                            <a:schemeClr val="bg1"/>
                          </a:solidFill>
                        </a:rPr>
                        <a:t>2</a:t>
                      </a:r>
                      <a:r>
                        <a:rPr kumimoji="1" lang="ja-JP" altLang="en-US" sz="1200" baseline="0" dirty="0" smtClean="0">
                          <a:solidFill>
                            <a:schemeClr val="bg1"/>
                          </a:solidFill>
                        </a:rPr>
                        <a:t>月</a:t>
                      </a:r>
                      <a:endParaRPr kumimoji="1" lang="ja-JP" altLang="en-US" sz="1200" baseline="0" dirty="0">
                        <a:solidFill>
                          <a:schemeClr val="bg1"/>
                        </a:solidFill>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200" baseline="0" dirty="0" smtClean="0">
                          <a:solidFill>
                            <a:schemeClr val="bg1"/>
                          </a:solidFill>
                        </a:rPr>
                        <a:t>3</a:t>
                      </a:r>
                      <a:r>
                        <a:rPr kumimoji="1" lang="ja-JP" altLang="en-US" sz="1200" baseline="0" dirty="0" smtClean="0">
                          <a:solidFill>
                            <a:schemeClr val="bg1"/>
                          </a:solidFill>
                        </a:rPr>
                        <a:t>月</a:t>
                      </a:r>
                      <a:endParaRPr kumimoji="1" lang="ja-JP" altLang="en-US" sz="1200" baseline="0" dirty="0">
                        <a:solidFill>
                          <a:schemeClr val="bg1"/>
                        </a:solidFill>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200" baseline="0" dirty="0" smtClean="0">
                          <a:solidFill>
                            <a:schemeClr val="bg1"/>
                          </a:solidFill>
                        </a:rPr>
                        <a:t>4</a:t>
                      </a:r>
                      <a:r>
                        <a:rPr kumimoji="1" lang="ja-JP" altLang="en-US" sz="1200" baseline="0" dirty="0" smtClean="0">
                          <a:solidFill>
                            <a:schemeClr val="bg1"/>
                          </a:solidFill>
                        </a:rPr>
                        <a:t>月</a:t>
                      </a:r>
                      <a:endParaRPr kumimoji="1" lang="ja-JP" altLang="en-US" sz="1200" baseline="0" dirty="0">
                        <a:solidFill>
                          <a:schemeClr val="bg1"/>
                        </a:solidFill>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1200" baseline="0" dirty="0" smtClean="0">
                          <a:solidFill>
                            <a:schemeClr val="bg1"/>
                          </a:solidFill>
                        </a:rPr>
                        <a:t>5</a:t>
                      </a:r>
                      <a:r>
                        <a:rPr kumimoji="1" lang="ja-JP" altLang="en-US" sz="1200" baseline="0" dirty="0" smtClean="0">
                          <a:solidFill>
                            <a:schemeClr val="bg1"/>
                          </a:solidFill>
                        </a:rPr>
                        <a:t>月～</a:t>
                      </a:r>
                      <a:endParaRPr kumimoji="1" lang="ja-JP" altLang="en-US" sz="1200" baseline="0" dirty="0">
                        <a:solidFill>
                          <a:schemeClr val="bg1"/>
                        </a:solidFill>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04026502"/>
                  </a:ext>
                </a:extLst>
              </a:tr>
              <a:tr h="604647">
                <a:tc>
                  <a:txBody>
                    <a:bodyPr/>
                    <a:lstStyle/>
                    <a:p>
                      <a:r>
                        <a:rPr kumimoji="1" lang="ja-JP" altLang="en-US" sz="1200" baseline="0" dirty="0" smtClean="0"/>
                        <a:t>厚労省</a:t>
                      </a:r>
                      <a:endParaRPr kumimoji="1" lang="ja-JP" altLang="en-US" sz="1200" baseline="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491431"/>
                  </a:ext>
                </a:extLst>
              </a:tr>
              <a:tr h="2304256">
                <a:tc>
                  <a:txBody>
                    <a:bodyPr/>
                    <a:lstStyle/>
                    <a:p>
                      <a:r>
                        <a:rPr kumimoji="1" lang="ja-JP" altLang="en-US" sz="1200" baseline="0" dirty="0" smtClean="0"/>
                        <a:t>都道府県</a:t>
                      </a:r>
                      <a:endParaRPr kumimoji="1" lang="en-US" altLang="ja-JP" sz="1200" baseline="0" dirty="0" smtClean="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665019"/>
                  </a:ext>
                </a:extLst>
              </a:tr>
              <a:tr h="1078992">
                <a:tc>
                  <a:txBody>
                    <a:bodyPr/>
                    <a:lstStyle/>
                    <a:p>
                      <a:r>
                        <a:rPr kumimoji="1" lang="ja-JP" altLang="en-US" sz="1200" baseline="0" dirty="0" smtClean="0"/>
                        <a:t>医療機関</a:t>
                      </a:r>
                      <a:endParaRPr kumimoji="1" lang="ja-JP" altLang="en-US" sz="1200" baseline="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aseline="0" dirty="0"/>
                    </a:p>
                  </a:txBody>
                  <a:tcPr>
                    <a:lnL w="3175"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489886"/>
                  </a:ext>
                </a:extLst>
              </a:tr>
            </a:tbl>
          </a:graphicData>
        </a:graphic>
      </p:graphicFrame>
      <p:sp>
        <p:nvSpPr>
          <p:cNvPr id="82" name="テキスト ボックス 81"/>
          <p:cNvSpPr txBox="1"/>
          <p:nvPr/>
        </p:nvSpPr>
        <p:spPr>
          <a:xfrm>
            <a:off x="128464" y="5108554"/>
            <a:ext cx="9577058" cy="1708160"/>
          </a:xfrm>
          <a:prstGeom prst="rect">
            <a:avLst/>
          </a:prstGeom>
          <a:noFill/>
          <a:ln>
            <a:noFill/>
            <a:prstDash val="dash"/>
          </a:ln>
        </p:spPr>
        <p:txBody>
          <a:bodyPr wrap="square" rtlCol="0">
            <a:spAutoFit/>
          </a:bodyPr>
          <a:lstStyle/>
          <a:p>
            <a:r>
              <a:rPr lang="en-US" altLang="ja-JP" sz="900" u="sng" dirty="0"/>
              <a:t>※</a:t>
            </a:r>
            <a:r>
              <a:rPr lang="ja-JP" altLang="en-US" sz="900" u="sng" dirty="0"/>
              <a:t>１　</a:t>
            </a:r>
            <a:r>
              <a:rPr lang="ja-JP" altLang="ja-JP" sz="900" u="sng" dirty="0"/>
              <a:t>地域医療構想調整会議及び都道府県医療審議会</a:t>
            </a:r>
            <a:r>
              <a:rPr lang="ja-JP" altLang="en-US" sz="900" u="sng" dirty="0"/>
              <a:t>の開催時期について</a:t>
            </a:r>
            <a:endParaRPr lang="en-US" altLang="ja-JP" sz="900" u="sng" dirty="0"/>
          </a:p>
          <a:p>
            <a:r>
              <a:rPr lang="ja-JP" altLang="en-US" sz="900" dirty="0"/>
              <a:t>　　　</a:t>
            </a:r>
            <a:r>
              <a:rPr lang="ja-JP" altLang="en-US" sz="900" dirty="0" smtClean="0"/>
              <a:t>交付</a:t>
            </a:r>
            <a:r>
              <a:rPr lang="ja-JP" altLang="en-US" sz="900" dirty="0"/>
              <a:t>事務を円滑に進める観点から</a:t>
            </a:r>
            <a:r>
              <a:rPr lang="ja-JP" altLang="en-US" sz="900" dirty="0" smtClean="0"/>
              <a:t>、</a:t>
            </a:r>
            <a:r>
              <a:rPr lang="ja-JP" altLang="en-US" sz="900" dirty="0" smtClean="0">
                <a:solidFill>
                  <a:srgbClr val="FF0000"/>
                </a:solidFill>
              </a:rPr>
              <a:t>基金の</a:t>
            </a:r>
            <a:r>
              <a:rPr lang="ja-JP" altLang="en-US" sz="900" dirty="0">
                <a:solidFill>
                  <a:srgbClr val="FF0000"/>
                </a:solidFill>
              </a:rPr>
              <a:t>交付決定日までに開催し、意見を聴取すること</a:t>
            </a:r>
            <a:r>
              <a:rPr lang="ja-JP" altLang="en-US" sz="900" dirty="0"/>
              <a:t>を求める。合わせて、</a:t>
            </a:r>
            <a:r>
              <a:rPr lang="ja-JP" altLang="ja-JP" sz="900" dirty="0">
                <a:solidFill>
                  <a:prstClr val="black"/>
                </a:solidFill>
              </a:rPr>
              <a:t>地域医療構想調整会議</a:t>
            </a:r>
            <a:r>
              <a:rPr lang="ja-JP" altLang="en-US" sz="900" dirty="0">
                <a:solidFill>
                  <a:prstClr val="black"/>
                </a:solidFill>
              </a:rPr>
              <a:t>又は</a:t>
            </a:r>
            <a:r>
              <a:rPr lang="ja-JP" altLang="ja-JP" sz="900" dirty="0" smtClean="0">
                <a:solidFill>
                  <a:prstClr val="black"/>
                </a:solidFill>
              </a:rPr>
              <a:t>都道府県</a:t>
            </a:r>
            <a:r>
              <a:rPr lang="ja-JP" altLang="ja-JP" sz="900" dirty="0">
                <a:solidFill>
                  <a:prstClr val="black"/>
                </a:solidFill>
              </a:rPr>
              <a:t>医療審</a:t>
            </a:r>
            <a:r>
              <a:rPr lang="ja-JP" altLang="ja-JP" sz="900" dirty="0" smtClean="0">
                <a:solidFill>
                  <a:prstClr val="black"/>
                </a:solidFill>
              </a:rPr>
              <a:t>議会</a:t>
            </a:r>
            <a:endParaRPr lang="en-US" altLang="ja-JP" sz="900" dirty="0" smtClean="0">
              <a:solidFill>
                <a:prstClr val="black"/>
              </a:solidFill>
            </a:endParaRPr>
          </a:p>
          <a:p>
            <a:r>
              <a:rPr lang="ja-JP" altLang="en-US" sz="900" dirty="0">
                <a:solidFill>
                  <a:prstClr val="black"/>
                </a:solidFill>
              </a:rPr>
              <a:t>　</a:t>
            </a:r>
            <a:r>
              <a:rPr lang="ja-JP" altLang="en-US" sz="900" dirty="0" smtClean="0">
                <a:solidFill>
                  <a:prstClr val="black"/>
                </a:solidFill>
              </a:rPr>
              <a:t>　　に</a:t>
            </a:r>
            <a:r>
              <a:rPr lang="ja-JP" altLang="en-US" sz="900" dirty="0">
                <a:solidFill>
                  <a:prstClr val="black"/>
                </a:solidFill>
              </a:rPr>
              <a:t>おいて給付金を受け取ることが適当ではないと判断された場合は、速やかに国へ申請の取り下げを連絡する</a:t>
            </a:r>
            <a:r>
              <a:rPr lang="ja-JP" altLang="en-US" sz="900" dirty="0" smtClean="0">
                <a:solidFill>
                  <a:prstClr val="black"/>
                </a:solidFill>
              </a:rPr>
              <a:t>こと</a:t>
            </a:r>
            <a:r>
              <a:rPr lang="ja-JP" altLang="en-US" sz="900" dirty="0">
                <a:solidFill>
                  <a:prstClr val="black"/>
                </a:solidFill>
              </a:rPr>
              <a:t>。なお</a:t>
            </a:r>
            <a:r>
              <a:rPr lang="ja-JP" altLang="en-US" sz="900" dirty="0" smtClean="0">
                <a:solidFill>
                  <a:prstClr val="black"/>
                </a:solidFill>
              </a:rPr>
              <a:t>、都道府県医療審議会については、</a:t>
            </a:r>
            <a:endParaRPr lang="en-US" altLang="ja-JP" sz="900" dirty="0" smtClean="0">
              <a:solidFill>
                <a:prstClr val="black"/>
              </a:solidFill>
            </a:endParaRPr>
          </a:p>
          <a:p>
            <a:r>
              <a:rPr lang="ja-JP" altLang="en-US" sz="900" dirty="0" smtClean="0">
                <a:solidFill>
                  <a:prstClr val="black"/>
                </a:solidFill>
              </a:rPr>
              <a:t>　　　地域</a:t>
            </a:r>
            <a:r>
              <a:rPr lang="ja-JP" altLang="en-US" sz="900" dirty="0">
                <a:solidFill>
                  <a:prstClr val="black"/>
                </a:solidFill>
              </a:rPr>
              <a:t>医療構想と</a:t>
            </a:r>
            <a:r>
              <a:rPr lang="ja-JP" altLang="en-US" sz="900" dirty="0" smtClean="0">
                <a:solidFill>
                  <a:prstClr val="black"/>
                </a:solidFill>
              </a:rPr>
              <a:t>の整合性</a:t>
            </a:r>
            <a:r>
              <a:rPr lang="ja-JP" altLang="en-US" sz="900" dirty="0">
                <a:solidFill>
                  <a:prstClr val="black"/>
                </a:solidFill>
              </a:rPr>
              <a:t>がとれているか審議可能な場であれば都道府県医療審議会以外の場（分科会等）でも認められます。</a:t>
            </a:r>
            <a:endParaRPr lang="en-US" altLang="ja-JP" sz="900" dirty="0">
              <a:solidFill>
                <a:prstClr val="black"/>
              </a:solidFill>
            </a:endParaRPr>
          </a:p>
          <a:p>
            <a:endParaRPr lang="en-US" altLang="ja-JP" sz="200" dirty="0" smtClean="0"/>
          </a:p>
          <a:p>
            <a:r>
              <a:rPr lang="en-US" altLang="ja-JP" sz="900" u="sng" dirty="0" smtClean="0"/>
              <a:t>※</a:t>
            </a:r>
            <a:r>
              <a:rPr lang="ja-JP" altLang="en-US" sz="900" u="sng" dirty="0" smtClean="0"/>
              <a:t>２</a:t>
            </a:r>
            <a:r>
              <a:rPr lang="ja-JP" altLang="en-US" sz="900" u="sng" dirty="0"/>
              <a:t>　単独病床機能再編</a:t>
            </a:r>
            <a:r>
              <a:rPr lang="ja-JP" altLang="en-US" sz="900" u="sng" dirty="0" smtClean="0"/>
              <a:t>計画について</a:t>
            </a:r>
            <a:endParaRPr lang="en-US" altLang="ja-JP" sz="900" u="sng" dirty="0" smtClean="0"/>
          </a:p>
          <a:p>
            <a:r>
              <a:rPr lang="ja-JP" altLang="en-US" sz="900" dirty="0" smtClean="0"/>
              <a:t>　　　様式は任意（都道府県が指定する場合は指定された様式）とするが、</a:t>
            </a:r>
            <a:r>
              <a:rPr lang="ja-JP" altLang="en-US" sz="900" dirty="0" smtClean="0">
                <a:solidFill>
                  <a:srgbClr val="FF0000"/>
                </a:solidFill>
              </a:rPr>
              <a:t>平成</a:t>
            </a:r>
            <a:r>
              <a:rPr lang="en-US" altLang="ja-JP" sz="900" dirty="0" smtClean="0">
                <a:solidFill>
                  <a:srgbClr val="FF0000"/>
                </a:solidFill>
              </a:rPr>
              <a:t>30</a:t>
            </a:r>
            <a:r>
              <a:rPr lang="ja-JP" altLang="en-US" sz="900" dirty="0" smtClean="0">
                <a:solidFill>
                  <a:srgbClr val="FF0000"/>
                </a:solidFill>
              </a:rPr>
              <a:t>年度病床機能報告の報告時点から単独病床機能再編計画における計画完了日までの</a:t>
            </a:r>
            <a:endParaRPr lang="en-US" altLang="ja-JP" sz="900" dirty="0" smtClean="0">
              <a:solidFill>
                <a:srgbClr val="FF0000"/>
              </a:solidFill>
            </a:endParaRPr>
          </a:p>
          <a:p>
            <a:r>
              <a:rPr lang="ja-JP" altLang="en-US" sz="900" dirty="0" smtClean="0">
                <a:solidFill>
                  <a:srgbClr val="FF0000"/>
                </a:solidFill>
              </a:rPr>
              <a:t>　　　病床再編における変遷を明記すること。</a:t>
            </a:r>
            <a:r>
              <a:rPr lang="ja-JP" altLang="en-US" sz="900" dirty="0" smtClean="0"/>
              <a:t>なお、単独病床機能再編計画は計画の完了日が令和８年３月</a:t>
            </a:r>
            <a:r>
              <a:rPr lang="en-US" altLang="ja-JP" sz="900" dirty="0" smtClean="0"/>
              <a:t>31</a:t>
            </a:r>
            <a:r>
              <a:rPr lang="ja-JP" altLang="en-US" sz="900" dirty="0" smtClean="0"/>
              <a:t>日までのものに限る。</a:t>
            </a:r>
            <a:endParaRPr lang="en-US" altLang="ja-JP" sz="900" dirty="0"/>
          </a:p>
          <a:p>
            <a:endParaRPr lang="en-US" altLang="ja-JP" sz="200" dirty="0"/>
          </a:p>
          <a:p>
            <a:r>
              <a:rPr lang="en-US" altLang="ja-JP" sz="900" u="sng" dirty="0"/>
              <a:t>※</a:t>
            </a:r>
            <a:r>
              <a:rPr lang="ja-JP" altLang="en-US" sz="900" u="sng" dirty="0"/>
              <a:t>３　統合に関する計画書について</a:t>
            </a:r>
            <a:endParaRPr lang="en-US" altLang="ja-JP" sz="900" u="sng" dirty="0"/>
          </a:p>
          <a:p>
            <a:r>
              <a:rPr lang="ja-JP" altLang="en-US" sz="900" dirty="0"/>
              <a:t>　　　当該資料は給付申請書の添付書類となるため、</a:t>
            </a:r>
            <a:r>
              <a:rPr lang="ja-JP" altLang="en-US" sz="900" dirty="0">
                <a:solidFill>
                  <a:srgbClr val="FF0000"/>
                </a:solidFill>
              </a:rPr>
              <a:t>給付申請日までに全ての統合関係病院等の計画に対する合意が必要。</a:t>
            </a:r>
            <a:endParaRPr lang="en-US" altLang="ja-JP" sz="900" dirty="0">
              <a:solidFill>
                <a:srgbClr val="FF0000"/>
              </a:solidFill>
            </a:endParaRPr>
          </a:p>
          <a:p>
            <a:endParaRPr lang="en-US" altLang="ja-JP" sz="200" dirty="0"/>
          </a:p>
          <a:p>
            <a:r>
              <a:rPr lang="en-US" altLang="ja-JP" sz="900" u="sng" dirty="0"/>
              <a:t>※</a:t>
            </a:r>
            <a:r>
              <a:rPr lang="ja-JP" altLang="en-US" sz="900" u="sng" dirty="0"/>
              <a:t>４　残債引継に関する申し合わせ書、公認会計士等による意見聴取書、統合によって廃止となる病院の残債返済のために新たに受けた融資の貸付契約書について</a:t>
            </a:r>
            <a:endParaRPr lang="en-US" altLang="ja-JP" sz="900" u="sng" dirty="0"/>
          </a:p>
          <a:p>
            <a:r>
              <a:rPr lang="ja-JP" altLang="en-US" sz="900" dirty="0"/>
              <a:t>　　　これらの資料は給付申請書の添付資料となるため、</a:t>
            </a:r>
            <a:r>
              <a:rPr lang="ja-JP" altLang="en-US" sz="900" dirty="0">
                <a:solidFill>
                  <a:srgbClr val="FF0000"/>
                </a:solidFill>
              </a:rPr>
              <a:t>給付申請日までに残債引継に係る申し合わせ、意見聴取の実施、融資契約の</a:t>
            </a:r>
            <a:r>
              <a:rPr lang="ja-JP" altLang="en-US" sz="900" dirty="0" smtClean="0">
                <a:solidFill>
                  <a:srgbClr val="FF0000"/>
                </a:solidFill>
              </a:rPr>
              <a:t>締結が必要</a:t>
            </a:r>
            <a:r>
              <a:rPr lang="ja-JP" altLang="en-US" sz="900" dirty="0">
                <a:solidFill>
                  <a:srgbClr val="FF0000"/>
                </a:solidFill>
              </a:rPr>
              <a:t>。</a:t>
            </a:r>
            <a:endParaRPr lang="en-US" altLang="ja-JP" sz="900" dirty="0">
              <a:solidFill>
                <a:srgbClr val="FF0000"/>
              </a:solidFill>
            </a:endParaRPr>
          </a:p>
        </p:txBody>
      </p:sp>
      <p:sp>
        <p:nvSpPr>
          <p:cNvPr id="7" name="下矢印 6"/>
          <p:cNvSpPr/>
          <p:nvPr/>
        </p:nvSpPr>
        <p:spPr>
          <a:xfrm>
            <a:off x="1438700" y="1443275"/>
            <a:ext cx="360000" cy="900000"/>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事業募集</a:t>
            </a:r>
          </a:p>
        </p:txBody>
      </p:sp>
      <p:sp>
        <p:nvSpPr>
          <p:cNvPr id="75" name="下矢印 74"/>
          <p:cNvSpPr/>
          <p:nvPr/>
        </p:nvSpPr>
        <p:spPr>
          <a:xfrm>
            <a:off x="1511997" y="3877075"/>
            <a:ext cx="360000" cy="9000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事業募集</a:t>
            </a:r>
          </a:p>
        </p:txBody>
      </p:sp>
      <p:sp>
        <p:nvSpPr>
          <p:cNvPr id="104" name="下矢印 103"/>
          <p:cNvSpPr/>
          <p:nvPr/>
        </p:nvSpPr>
        <p:spPr>
          <a:xfrm>
            <a:off x="7318939" y="3877075"/>
            <a:ext cx="360000" cy="9000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solidFill>
              </a:rPr>
              <a:t>給付</a:t>
            </a:r>
            <a:r>
              <a:rPr lang="ja-JP" altLang="en-US" sz="1000" dirty="0" smtClean="0">
                <a:solidFill>
                  <a:schemeClr val="tx1"/>
                </a:solidFill>
              </a:rPr>
              <a:t>決定</a:t>
            </a:r>
            <a:endParaRPr lang="en-US" altLang="ja-JP" sz="1000" dirty="0">
              <a:solidFill>
                <a:schemeClr val="tx1"/>
              </a:solidFill>
            </a:endParaRPr>
          </a:p>
        </p:txBody>
      </p:sp>
      <p:sp>
        <p:nvSpPr>
          <p:cNvPr id="2" name="上矢印 1"/>
          <p:cNvSpPr/>
          <p:nvPr/>
        </p:nvSpPr>
        <p:spPr>
          <a:xfrm>
            <a:off x="3200115" y="3706134"/>
            <a:ext cx="360000" cy="900000"/>
          </a:xfrm>
          <a:prstGeom prst="upArrow">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事業要望</a:t>
            </a:r>
          </a:p>
        </p:txBody>
      </p:sp>
      <p:sp>
        <p:nvSpPr>
          <p:cNvPr id="25" name="上矢印 24"/>
          <p:cNvSpPr/>
          <p:nvPr/>
        </p:nvSpPr>
        <p:spPr>
          <a:xfrm>
            <a:off x="3368864" y="1247127"/>
            <a:ext cx="360000" cy="900000"/>
          </a:xfrm>
          <a:prstGeom prst="up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事業要望</a:t>
            </a:r>
          </a:p>
        </p:txBody>
      </p:sp>
      <p:sp>
        <p:nvSpPr>
          <p:cNvPr id="26" name="下矢印 25"/>
          <p:cNvSpPr/>
          <p:nvPr/>
        </p:nvSpPr>
        <p:spPr>
          <a:xfrm>
            <a:off x="4088944" y="1443275"/>
            <a:ext cx="360000" cy="900000"/>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内示</a:t>
            </a:r>
          </a:p>
        </p:txBody>
      </p:sp>
      <p:sp>
        <p:nvSpPr>
          <p:cNvPr id="27" name="下矢印 26"/>
          <p:cNvSpPr/>
          <p:nvPr/>
        </p:nvSpPr>
        <p:spPr>
          <a:xfrm>
            <a:off x="4304968" y="3877075"/>
            <a:ext cx="360000" cy="9000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内示</a:t>
            </a:r>
          </a:p>
        </p:txBody>
      </p:sp>
      <p:sp>
        <p:nvSpPr>
          <p:cNvPr id="29" name="上矢印 28"/>
          <p:cNvSpPr/>
          <p:nvPr/>
        </p:nvSpPr>
        <p:spPr>
          <a:xfrm>
            <a:off x="6177176" y="1247127"/>
            <a:ext cx="360000" cy="900000"/>
          </a:xfrm>
          <a:prstGeom prst="up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交付申請</a:t>
            </a:r>
          </a:p>
        </p:txBody>
      </p:sp>
      <p:sp>
        <p:nvSpPr>
          <p:cNvPr id="39" name="右矢印 38"/>
          <p:cNvSpPr/>
          <p:nvPr/>
        </p:nvSpPr>
        <p:spPr>
          <a:xfrm>
            <a:off x="1479550" y="2615279"/>
            <a:ext cx="4743450" cy="419100"/>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000" b="1" dirty="0"/>
              <a:t>単独病床機能再編</a:t>
            </a:r>
            <a:r>
              <a:rPr lang="zh-TW" altLang="en-US" sz="1000" b="1" dirty="0" smtClean="0"/>
              <a:t>計画</a:t>
            </a:r>
            <a:r>
              <a:rPr lang="ja-JP" altLang="en-US" sz="1000" b="1" dirty="0" smtClean="0"/>
              <a:t>の確認</a:t>
            </a:r>
            <a:r>
              <a:rPr lang="ja-JP" altLang="en-US" sz="1000" b="1" dirty="0"/>
              <a:t>　</a:t>
            </a:r>
            <a:r>
              <a:rPr lang="en-US" altLang="ja-JP" sz="1000" b="1" dirty="0"/>
              <a:t>※</a:t>
            </a:r>
            <a:r>
              <a:rPr lang="ja-JP" altLang="en-US" sz="1000" b="1" dirty="0"/>
              <a:t>２</a:t>
            </a:r>
          </a:p>
        </p:txBody>
      </p:sp>
      <p:cxnSp>
        <p:nvCxnSpPr>
          <p:cNvPr id="11" name="直線コネクタ 10"/>
          <p:cNvCxnSpPr/>
          <p:nvPr/>
        </p:nvCxnSpPr>
        <p:spPr>
          <a:xfrm flipV="1">
            <a:off x="6223000" y="1139424"/>
            <a:ext cx="22985" cy="3986783"/>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8" name="上矢印 27"/>
          <p:cNvSpPr/>
          <p:nvPr/>
        </p:nvSpPr>
        <p:spPr>
          <a:xfrm>
            <a:off x="6040912" y="3706134"/>
            <a:ext cx="360000" cy="900000"/>
          </a:xfrm>
          <a:prstGeom prst="upArrow">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給付申請</a:t>
            </a:r>
          </a:p>
        </p:txBody>
      </p:sp>
      <p:cxnSp>
        <p:nvCxnSpPr>
          <p:cNvPr id="43" name="直線コネクタ 42"/>
          <p:cNvCxnSpPr/>
          <p:nvPr/>
        </p:nvCxnSpPr>
        <p:spPr>
          <a:xfrm flipV="1">
            <a:off x="7286076" y="1139424"/>
            <a:ext cx="9879" cy="3986783"/>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1" name="下矢印 30"/>
          <p:cNvSpPr/>
          <p:nvPr/>
        </p:nvSpPr>
        <p:spPr>
          <a:xfrm>
            <a:off x="7115448" y="1443408"/>
            <a:ext cx="360000" cy="900000"/>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交付決定</a:t>
            </a:r>
          </a:p>
        </p:txBody>
      </p:sp>
      <p:sp>
        <p:nvSpPr>
          <p:cNvPr id="8" name="右矢印 7"/>
          <p:cNvSpPr/>
          <p:nvPr/>
        </p:nvSpPr>
        <p:spPr>
          <a:xfrm>
            <a:off x="1479550" y="2282398"/>
            <a:ext cx="5791200" cy="419100"/>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t>調整会議・医療審議会　</a:t>
            </a:r>
            <a:r>
              <a:rPr lang="en-US" altLang="ja-JP" sz="1100" b="1" dirty="0"/>
              <a:t>※</a:t>
            </a:r>
            <a:r>
              <a:rPr lang="ja-JP" altLang="en-US" sz="1100" b="1" dirty="0"/>
              <a:t>１</a:t>
            </a:r>
          </a:p>
        </p:txBody>
      </p:sp>
      <p:sp>
        <p:nvSpPr>
          <p:cNvPr id="44" name="下矢印 43"/>
          <p:cNvSpPr/>
          <p:nvPr/>
        </p:nvSpPr>
        <p:spPr>
          <a:xfrm>
            <a:off x="7638617" y="1443408"/>
            <a:ext cx="693144" cy="900000"/>
          </a:xfrm>
          <a:prstGeom prst="downArrow">
            <a:avLst>
              <a:gd name="adj1" fmla="val 74036"/>
              <a:gd name="adj2" fmla="val 1647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vert="eaVert" tIns="0" bIns="0" rtlCol="0" anchor="ctr"/>
          <a:lstStyle/>
          <a:p>
            <a:pPr algn="ctr"/>
            <a:r>
              <a:rPr lang="en-US" altLang="ja-JP" sz="900" dirty="0" smtClean="0">
                <a:solidFill>
                  <a:schemeClr val="tx1"/>
                </a:solidFill>
              </a:rPr>
              <a:t>(</a:t>
            </a:r>
            <a:r>
              <a:rPr lang="ja-JP" altLang="en-US" sz="900" dirty="0" smtClean="0">
                <a:solidFill>
                  <a:schemeClr val="tx1"/>
                </a:solidFill>
              </a:rPr>
              <a:t>概算概算払い</a:t>
            </a:r>
            <a:r>
              <a:rPr lang="en-US" altLang="ja-JP" sz="900" dirty="0" smtClean="0">
                <a:solidFill>
                  <a:schemeClr val="tx1"/>
                </a:solidFill>
              </a:rPr>
              <a:t>)</a:t>
            </a:r>
            <a:r>
              <a:rPr lang="ja-JP" altLang="en-US" sz="1100" dirty="0" smtClean="0">
                <a:solidFill>
                  <a:schemeClr val="tx1"/>
                </a:solidFill>
              </a:rPr>
              <a:t>交付</a:t>
            </a:r>
            <a:endParaRPr lang="ja-JP" altLang="en-US" sz="1100" dirty="0">
              <a:solidFill>
                <a:schemeClr val="tx1"/>
              </a:solidFill>
            </a:endParaRPr>
          </a:p>
        </p:txBody>
      </p:sp>
      <p:sp>
        <p:nvSpPr>
          <p:cNvPr id="30" name="右矢印 29"/>
          <p:cNvSpPr/>
          <p:nvPr/>
        </p:nvSpPr>
        <p:spPr>
          <a:xfrm>
            <a:off x="1479550" y="2993846"/>
            <a:ext cx="4743450" cy="419100"/>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t>統合計画に係る全ての統合関係病院等の合意　</a:t>
            </a:r>
            <a:r>
              <a:rPr lang="en-US" altLang="ja-JP" sz="1000" b="1" dirty="0"/>
              <a:t>※</a:t>
            </a:r>
            <a:r>
              <a:rPr lang="ja-JP" altLang="en-US" sz="1000" b="1" dirty="0"/>
              <a:t>３</a:t>
            </a:r>
          </a:p>
        </p:txBody>
      </p:sp>
      <p:sp>
        <p:nvSpPr>
          <p:cNvPr id="33" name="右矢印 32"/>
          <p:cNvSpPr/>
          <p:nvPr/>
        </p:nvSpPr>
        <p:spPr>
          <a:xfrm>
            <a:off x="1479550" y="3349570"/>
            <a:ext cx="4743450" cy="419100"/>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t>残債返済に関する申し合わせ・公認会計士等による意見聴取・融資契約　</a:t>
            </a:r>
            <a:r>
              <a:rPr lang="en-US" altLang="ja-JP" sz="1000" b="1" dirty="0"/>
              <a:t>※</a:t>
            </a:r>
            <a:r>
              <a:rPr lang="ja-JP" altLang="en-US" sz="1000" b="1" dirty="0"/>
              <a:t>４</a:t>
            </a:r>
          </a:p>
        </p:txBody>
      </p:sp>
      <p:sp>
        <p:nvSpPr>
          <p:cNvPr id="34" name="テキスト ボックス 33"/>
          <p:cNvSpPr txBox="1"/>
          <p:nvPr/>
        </p:nvSpPr>
        <p:spPr>
          <a:xfrm>
            <a:off x="0" y="-2446"/>
            <a:ext cx="9906000" cy="584775"/>
          </a:xfrm>
          <a:prstGeom prst="rect">
            <a:avLst/>
          </a:prstGeom>
          <a:solidFill>
            <a:srgbClr val="0070C0"/>
          </a:solidFill>
        </p:spPr>
        <p:txBody>
          <a:bodyPr wrap="square" rtlCol="0">
            <a:spAutoFit/>
          </a:bodyPr>
          <a:lstStyle/>
          <a:p>
            <a:pPr algn="ct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病床機能再編</a:t>
            </a: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支援事業・</a:t>
            </a: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各種給付金の</a:t>
            </a:r>
            <a:endParaRPr lang="en-US" altLang="ja-JP"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交付までのスケジュール</a:t>
            </a: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案（全体版）</a:t>
            </a:r>
            <a:endPar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128463" y="593529"/>
            <a:ext cx="9577065" cy="6223185"/>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nSpc>
                <a:spcPct val="130000"/>
              </a:lnSpc>
            </a:pP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7" name="下矢印 36"/>
          <p:cNvSpPr/>
          <p:nvPr/>
        </p:nvSpPr>
        <p:spPr>
          <a:xfrm>
            <a:off x="7638617" y="3877075"/>
            <a:ext cx="1994897" cy="938236"/>
          </a:xfrm>
          <a:prstGeom prst="downArrow">
            <a:avLst>
              <a:gd name="adj1" fmla="val 100000"/>
              <a:gd name="adj2" fmla="val 26443"/>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smtClean="0">
                <a:solidFill>
                  <a:schemeClr val="tx1"/>
                </a:solidFill>
              </a:rPr>
              <a:t>給付</a:t>
            </a:r>
            <a:endParaRPr lang="en-US" altLang="ja-JP" sz="1000" dirty="0">
              <a:solidFill>
                <a:schemeClr val="tx1"/>
              </a:solidFill>
            </a:endParaRPr>
          </a:p>
        </p:txBody>
      </p:sp>
      <p:sp>
        <p:nvSpPr>
          <p:cNvPr id="38" name="テキスト ボックス 37"/>
          <p:cNvSpPr txBox="1"/>
          <p:nvPr/>
        </p:nvSpPr>
        <p:spPr>
          <a:xfrm>
            <a:off x="5025008" y="617161"/>
            <a:ext cx="4680514" cy="230832"/>
          </a:xfrm>
          <a:prstGeom prst="rect">
            <a:avLst/>
          </a:prstGeom>
          <a:noFill/>
          <a:ln>
            <a:noFill/>
            <a:prstDash val="dash"/>
          </a:ln>
        </p:spPr>
        <p:txBody>
          <a:bodyPr wrap="square" rtlCol="0">
            <a:spAutoFit/>
          </a:bodyPr>
          <a:lstStyle/>
          <a:p>
            <a:pPr algn="r"/>
            <a:r>
              <a:rPr lang="ja-JP" altLang="en-US" sz="900" dirty="0" smtClean="0">
                <a:solidFill>
                  <a:srgbClr val="FF0000"/>
                </a:solidFill>
              </a:rPr>
              <a:t>事業要望の状況に応じ追加募集を行う場合があります</a:t>
            </a:r>
            <a:endParaRPr lang="en-US" altLang="ja-JP" sz="900" dirty="0">
              <a:solidFill>
                <a:srgbClr val="FF0000"/>
              </a:solidFill>
            </a:endParaRPr>
          </a:p>
        </p:txBody>
      </p:sp>
      <p:sp>
        <p:nvSpPr>
          <p:cNvPr id="5" name="スライド番号プレースホルダー 4"/>
          <p:cNvSpPr>
            <a:spLocks noGrp="1"/>
          </p:cNvSpPr>
          <p:nvPr>
            <p:ph type="sldNum" sz="quarter" idx="12"/>
          </p:nvPr>
        </p:nvSpPr>
        <p:spPr>
          <a:xfrm>
            <a:off x="9473096" y="6492917"/>
            <a:ext cx="320835" cy="365125"/>
          </a:xfrm>
        </p:spPr>
        <p:txBody>
          <a:bodyPr/>
          <a:lstStyle/>
          <a:p>
            <a:fld id="{9FDC3B78-F436-4E4A-8394-351FF17AB638}" type="slidenum">
              <a:rPr lang="ja-JP" altLang="en-US" smtClean="0">
                <a:solidFill>
                  <a:prstClr val="black">
                    <a:tint val="75000"/>
                  </a:prstClr>
                </a:solidFill>
              </a:rPr>
              <a:pPr/>
              <a:t>3</a:t>
            </a:fld>
            <a:endParaRPr lang="ja-JP" altLang="en-US" dirty="0">
              <a:solidFill>
                <a:prstClr val="black">
                  <a:tint val="75000"/>
                </a:prstClr>
              </a:solidFill>
            </a:endParaRPr>
          </a:p>
        </p:txBody>
      </p:sp>
    </p:spTree>
    <p:extLst>
      <p:ext uri="{BB962C8B-B14F-4D97-AF65-F5344CB8AC3E}">
        <p14:creationId xmlns:p14="http://schemas.microsoft.com/office/powerpoint/2010/main" val="3898659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89537910"/>
              </p:ext>
            </p:extLst>
          </p:nvPr>
        </p:nvGraphicFramePr>
        <p:xfrm>
          <a:off x="200472" y="944930"/>
          <a:ext cx="9433048" cy="319499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285471768"/>
                    </a:ext>
                  </a:extLst>
                </a:gridCol>
                <a:gridCol w="3852428">
                  <a:extLst>
                    <a:ext uri="{9D8B030D-6E8A-4147-A177-3AD203B41FA5}">
                      <a16:colId xmlns:a16="http://schemas.microsoft.com/office/drawing/2014/main" val="2289719123"/>
                    </a:ext>
                  </a:extLst>
                </a:gridCol>
                <a:gridCol w="3852428">
                  <a:extLst>
                    <a:ext uri="{9D8B030D-6E8A-4147-A177-3AD203B41FA5}">
                      <a16:colId xmlns:a16="http://schemas.microsoft.com/office/drawing/2014/main" val="2008716789"/>
                    </a:ext>
                  </a:extLst>
                </a:gridCol>
              </a:tblGrid>
              <a:tr h="281700">
                <a:tc>
                  <a:txBody>
                    <a:bodyPr/>
                    <a:lstStyle/>
                    <a:p>
                      <a:pPr algn="ctr"/>
                      <a:r>
                        <a:rPr kumimoji="1" lang="ja-JP" altLang="en-US" sz="1000" baseline="0" dirty="0" smtClean="0">
                          <a:solidFill>
                            <a:schemeClr val="bg1"/>
                          </a:solidFill>
                          <a:latin typeface="+mn-ea"/>
                          <a:ea typeface="+mn-ea"/>
                        </a:rPr>
                        <a:t>提出者⇒受領者</a:t>
                      </a:r>
                      <a:endParaRPr kumimoji="1" lang="ja-JP" altLang="en-US" sz="1000" baseline="0" dirty="0">
                        <a:solidFill>
                          <a:schemeClr val="bg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0070C0"/>
                    </a:solidFill>
                  </a:tcPr>
                </a:tc>
                <a:tc>
                  <a:txBody>
                    <a:bodyPr/>
                    <a:lstStyle/>
                    <a:p>
                      <a:pPr algn="ctr"/>
                      <a:r>
                        <a:rPr kumimoji="1" lang="ja-JP" altLang="en-US" sz="1000" baseline="0" dirty="0" smtClean="0">
                          <a:latin typeface="+mn-ea"/>
                          <a:ea typeface="+mn-ea"/>
                        </a:rPr>
                        <a:t>都道府県⇒厚生労働省</a:t>
                      </a:r>
                      <a:endParaRPr kumimoji="1" lang="ja-JP" altLang="en-US" sz="1000" baseline="0" dirty="0">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00" baseline="0" dirty="0" smtClean="0">
                          <a:solidFill>
                            <a:schemeClr val="bg1"/>
                          </a:solidFill>
                          <a:latin typeface="+mn-ea"/>
                          <a:ea typeface="+mn-ea"/>
                        </a:rPr>
                        <a:t>医療機関⇒都道府県</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0070C0"/>
                    </a:solidFill>
                  </a:tcPr>
                </a:tc>
                <a:extLst>
                  <a:ext uri="{0D108BD9-81ED-4DB2-BD59-A6C34878D82A}">
                    <a16:rowId xmlns:a16="http://schemas.microsoft.com/office/drawing/2014/main" val="2304026502"/>
                  </a:ext>
                </a:extLst>
              </a:tr>
              <a:tr h="735355">
                <a:tc>
                  <a:txBody>
                    <a:bodyPr/>
                    <a:lstStyle/>
                    <a:p>
                      <a:pPr algn="ctr"/>
                      <a:r>
                        <a:rPr kumimoji="1" lang="zh-TW" altLang="en-US" sz="1000" baseline="0" dirty="0" smtClean="0">
                          <a:solidFill>
                            <a:schemeClr val="tx1"/>
                          </a:solidFill>
                          <a:latin typeface="+mn-ea"/>
                          <a:ea typeface="+mn-ea"/>
                        </a:rPr>
                        <a:t>事業要望</a:t>
                      </a:r>
                    </a:p>
                    <a:p>
                      <a:pPr algn="ctr"/>
                      <a:r>
                        <a:rPr kumimoji="1" lang="zh-TW" altLang="en-US" sz="1000" baseline="0" dirty="0" smtClean="0">
                          <a:solidFill>
                            <a:schemeClr val="tx1"/>
                          </a:solidFill>
                          <a:latin typeface="+mn-ea"/>
                          <a:ea typeface="+mn-ea"/>
                        </a:rPr>
                        <a:t>（</a:t>
                      </a:r>
                      <a:r>
                        <a:rPr kumimoji="1" lang="en-US" altLang="zh-TW" sz="1000" baseline="0" dirty="0" smtClean="0">
                          <a:solidFill>
                            <a:schemeClr val="tx1"/>
                          </a:solidFill>
                          <a:latin typeface="+mn-ea"/>
                          <a:ea typeface="+mn-ea"/>
                        </a:rPr>
                        <a:t>8</a:t>
                      </a:r>
                      <a:r>
                        <a:rPr kumimoji="1" lang="zh-TW" altLang="en-US" sz="1000" baseline="0" dirty="0" smtClean="0">
                          <a:solidFill>
                            <a:schemeClr val="tx1"/>
                          </a:solidFill>
                          <a:latin typeface="+mn-ea"/>
                          <a:ea typeface="+mn-ea"/>
                        </a:rPr>
                        <a:t>月</a:t>
                      </a:r>
                      <a:r>
                        <a:rPr kumimoji="1" lang="ja-JP" altLang="en-US" sz="1000" baseline="0" dirty="0" smtClean="0">
                          <a:solidFill>
                            <a:schemeClr val="tx1"/>
                          </a:solidFill>
                          <a:latin typeface="+mn-ea"/>
                          <a:ea typeface="+mn-ea"/>
                        </a:rPr>
                        <a:t>下旬</a:t>
                      </a:r>
                      <a:r>
                        <a:rPr kumimoji="1" lang="zh-TW" altLang="en-US" sz="1000" baseline="0" dirty="0" smtClean="0">
                          <a:solidFill>
                            <a:schemeClr val="tx1"/>
                          </a:solidFill>
                          <a:latin typeface="+mn-ea"/>
                          <a:ea typeface="+mn-ea"/>
                        </a:rPr>
                        <a:t>期限</a:t>
                      </a:r>
                      <a:r>
                        <a:rPr kumimoji="1" lang="ja-JP" altLang="en-US" sz="1000" baseline="0" dirty="0" smtClean="0">
                          <a:solidFill>
                            <a:schemeClr val="tx1"/>
                          </a:solidFill>
                          <a:latin typeface="+mn-ea"/>
                          <a:ea typeface="+mn-ea"/>
                        </a:rPr>
                        <a:t>予定</a:t>
                      </a:r>
                      <a:r>
                        <a:rPr kumimoji="1" lang="zh-TW" altLang="en-US" sz="1000" baseline="0" dirty="0" smtClean="0">
                          <a:solidFill>
                            <a:schemeClr val="tx1"/>
                          </a:solidFill>
                          <a:latin typeface="+mn-ea"/>
                          <a:ea typeface="+mn-ea"/>
                        </a:rPr>
                        <a:t>）</a:t>
                      </a:r>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事業計画書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a:t>
                      </a:r>
                      <a:r>
                        <a:rPr kumimoji="1" lang="zh-TW" altLang="en-US" sz="1000" baseline="0" dirty="0" smtClean="0">
                          <a:solidFill>
                            <a:schemeClr val="tx1"/>
                          </a:solidFill>
                          <a:latin typeface="+mn-ea"/>
                          <a:ea typeface="+mn-ea"/>
                        </a:rPr>
                        <a:t>様式７</a:t>
                      </a:r>
                      <a:r>
                        <a:rPr kumimoji="1" lang="en-US" altLang="zh-TW" sz="1000" baseline="0" dirty="0" smtClean="0">
                          <a:solidFill>
                            <a:schemeClr val="tx1"/>
                          </a:solidFill>
                          <a:latin typeface="+mn-ea"/>
                          <a:ea typeface="+mn-ea"/>
                        </a:rPr>
                        <a:t>―</a:t>
                      </a:r>
                      <a:r>
                        <a:rPr kumimoji="1" lang="zh-TW" altLang="en-US" sz="1000" baseline="0" dirty="0" smtClean="0">
                          <a:solidFill>
                            <a:schemeClr val="tx1"/>
                          </a:solidFill>
                          <a:latin typeface="+mn-ea"/>
                          <a:ea typeface="+mn-ea"/>
                        </a:rPr>
                        <a:t>１　単独支援給付金支給事業</a:t>
                      </a:r>
                      <a:endParaRPr kumimoji="1" lang="en-US" altLang="ja-JP" sz="1000" baseline="0" dirty="0" smtClean="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支給申請書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en-US" altLang="ja-JP" sz="1000" baseline="0" dirty="0" smtClean="0">
                          <a:solidFill>
                            <a:schemeClr val="tx1"/>
                          </a:solidFill>
                          <a:latin typeface="+mn-ea"/>
                          <a:ea typeface="+mn-ea"/>
                        </a:rPr>
                        <a:t>―</a:t>
                      </a:r>
                      <a:r>
                        <a:rPr kumimoji="1" lang="ja-JP" altLang="en-US" sz="1000" baseline="0" dirty="0" smtClean="0">
                          <a:solidFill>
                            <a:schemeClr val="tx1"/>
                          </a:solidFill>
                          <a:latin typeface="+mn-ea"/>
                          <a:ea typeface="+mn-ea"/>
                        </a:rPr>
                        <a:t>　支給申請額算定シート</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en-US" altLang="ja-JP" sz="1000" baseline="0" dirty="0" smtClean="0">
                          <a:solidFill>
                            <a:schemeClr val="tx1"/>
                          </a:solidFill>
                          <a:latin typeface="+mn-ea"/>
                          <a:ea typeface="+mn-ea"/>
                        </a:rPr>
                        <a:t>―</a:t>
                      </a:r>
                      <a:r>
                        <a:rPr kumimoji="1" lang="ja-JP" altLang="en-US" sz="1000" baseline="0" dirty="0" smtClean="0">
                          <a:solidFill>
                            <a:schemeClr val="tx1"/>
                          </a:solidFill>
                          <a:latin typeface="+mn-ea"/>
                          <a:ea typeface="+mn-ea"/>
                        </a:rPr>
                        <a:t>（参考）</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病床融通に関する概要　</a:t>
                      </a:r>
                      <a:r>
                        <a:rPr kumimoji="1" lang="en-US" altLang="ja-JP" sz="1000" baseline="0" dirty="0" smtClean="0">
                          <a:solidFill>
                            <a:schemeClr val="tx1"/>
                          </a:solidFill>
                          <a:latin typeface="+mn-ea"/>
                          <a:ea typeface="+mn-ea"/>
                        </a:rPr>
                        <a:t>※</a:t>
                      </a:r>
                      <a:r>
                        <a:rPr kumimoji="1" lang="en-US" altLang="ja-JP" sz="700" baseline="0" dirty="0" smtClean="0">
                          <a:solidFill>
                            <a:schemeClr val="tx1"/>
                          </a:solidFill>
                          <a:latin typeface="+mn-ea"/>
                          <a:ea typeface="+mn-ea"/>
                        </a:rPr>
                        <a:t>1</a:t>
                      </a:r>
                      <a:endParaRPr kumimoji="1" lang="en-US" altLang="ja-JP" sz="1000" baseline="0" dirty="0" smtClean="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55491431"/>
                  </a:ext>
                </a:extLst>
              </a:tr>
              <a:tr h="1442586">
                <a:tc>
                  <a:txBody>
                    <a:bodyPr/>
                    <a:lstStyle/>
                    <a:p>
                      <a:pPr algn="ctr"/>
                      <a:r>
                        <a:rPr kumimoji="1" lang="zh-TW" altLang="en-US" sz="1000" baseline="0" dirty="0" smtClean="0">
                          <a:solidFill>
                            <a:schemeClr val="tx1"/>
                          </a:solidFill>
                          <a:latin typeface="+mn-ea"/>
                          <a:ea typeface="+mn-ea"/>
                        </a:rPr>
                        <a:t>交付申請</a:t>
                      </a:r>
                    </a:p>
                    <a:p>
                      <a:pPr algn="ctr"/>
                      <a:r>
                        <a:rPr kumimoji="1" lang="zh-TW" altLang="en-US" sz="1000" baseline="0" dirty="0" smtClean="0">
                          <a:solidFill>
                            <a:schemeClr val="tx1"/>
                          </a:solidFill>
                          <a:latin typeface="+mn-ea"/>
                          <a:ea typeface="+mn-ea"/>
                        </a:rPr>
                        <a:t>（</a:t>
                      </a:r>
                      <a:r>
                        <a:rPr kumimoji="1" lang="en-US" altLang="zh-TW" sz="1000" baseline="0" dirty="0" smtClean="0">
                          <a:solidFill>
                            <a:schemeClr val="tx1"/>
                          </a:solidFill>
                          <a:latin typeface="+mn-ea"/>
                          <a:ea typeface="+mn-ea"/>
                        </a:rPr>
                        <a:t>12</a:t>
                      </a:r>
                      <a:r>
                        <a:rPr kumimoji="1" lang="zh-TW" altLang="en-US" sz="1000" baseline="0" dirty="0" smtClean="0">
                          <a:solidFill>
                            <a:schemeClr val="tx1"/>
                          </a:solidFill>
                          <a:latin typeface="+mn-ea"/>
                          <a:ea typeface="+mn-ea"/>
                        </a:rPr>
                        <a:t>月</a:t>
                      </a:r>
                      <a:r>
                        <a:rPr kumimoji="1" lang="ja-JP" altLang="en-US" sz="1000" baseline="0" dirty="0" smtClean="0">
                          <a:solidFill>
                            <a:schemeClr val="tx1"/>
                          </a:solidFill>
                          <a:latin typeface="+mn-ea"/>
                          <a:ea typeface="+mn-ea"/>
                        </a:rPr>
                        <a:t>下</a:t>
                      </a:r>
                      <a:r>
                        <a:rPr kumimoji="1" lang="zh-TW" altLang="en-US" sz="1000" baseline="0" dirty="0" smtClean="0">
                          <a:solidFill>
                            <a:schemeClr val="tx1"/>
                          </a:solidFill>
                          <a:latin typeface="+mn-ea"/>
                          <a:ea typeface="+mn-ea"/>
                        </a:rPr>
                        <a:t>旬</a:t>
                      </a:r>
                      <a:r>
                        <a:rPr kumimoji="1" lang="ja-JP" altLang="en-US" sz="1000" baseline="0" dirty="0" smtClean="0">
                          <a:solidFill>
                            <a:schemeClr val="tx1"/>
                          </a:solidFill>
                          <a:latin typeface="+mn-ea"/>
                          <a:ea typeface="+mn-ea"/>
                        </a:rPr>
                        <a:t>期限予定</a:t>
                      </a:r>
                      <a:r>
                        <a:rPr kumimoji="1" lang="zh-TW" altLang="en-US" sz="1000" baseline="0" dirty="0" smtClean="0">
                          <a:solidFill>
                            <a:schemeClr val="tx1"/>
                          </a:solidFill>
                          <a:latin typeface="+mn-ea"/>
                          <a:ea typeface="+mn-ea"/>
                        </a:rPr>
                        <a:t>）</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既存の地域医療介護総合確保基金の交付申請に必要な書類</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に加えて以下を提出すること</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事業計画書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a:t>
                      </a:r>
                      <a:r>
                        <a:rPr kumimoji="1" lang="zh-TW" altLang="en-US" sz="1000" baseline="0" dirty="0" smtClean="0">
                          <a:solidFill>
                            <a:schemeClr val="tx1"/>
                          </a:solidFill>
                          <a:latin typeface="+mn-ea"/>
                          <a:ea typeface="+mn-ea"/>
                        </a:rPr>
                        <a:t>様式７</a:t>
                      </a:r>
                      <a:r>
                        <a:rPr kumimoji="1" lang="en-US" altLang="zh-TW" sz="1000" baseline="0" dirty="0" smtClean="0">
                          <a:solidFill>
                            <a:schemeClr val="tx1"/>
                          </a:solidFill>
                          <a:latin typeface="+mn-ea"/>
                          <a:ea typeface="+mn-ea"/>
                        </a:rPr>
                        <a:t>―</a:t>
                      </a:r>
                      <a:r>
                        <a:rPr kumimoji="1" lang="zh-TW" altLang="en-US" sz="1000" baseline="0" dirty="0" smtClean="0">
                          <a:solidFill>
                            <a:schemeClr val="tx1"/>
                          </a:solidFill>
                          <a:latin typeface="+mn-ea"/>
                          <a:ea typeface="+mn-ea"/>
                        </a:rPr>
                        <a:t>１　単独支援給付金支給事業</a:t>
                      </a:r>
                      <a:endParaRPr kumimoji="1" lang="en-US" altLang="zh-TW" sz="1000" baseline="0" dirty="0" smtClean="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支給申請書</a:t>
                      </a:r>
                      <a:endParaRPr kumimoji="1" lang="en-US" altLang="ja-JP" sz="1000" baseline="0" dirty="0" smtClean="0">
                        <a:solidFill>
                          <a:schemeClr val="tx1"/>
                        </a:solidFill>
                        <a:latin typeface="+mn-ea"/>
                        <a:ea typeface="+mn-ea"/>
                      </a:endParaRPr>
                    </a:p>
                    <a:p>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単独支援給付金支給申請書兼口座振込依頼書</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aseline="0" dirty="0" smtClean="0">
                          <a:solidFill>
                            <a:schemeClr val="tx1"/>
                          </a:solidFill>
                          <a:latin typeface="+mn-ea"/>
                          <a:ea typeface="+mn-ea"/>
                        </a:rPr>
                        <a:t>※</a:t>
                      </a:r>
                      <a:r>
                        <a:rPr kumimoji="1" lang="en-US" altLang="ja-JP" sz="700" baseline="0" dirty="0" smtClean="0">
                          <a:solidFill>
                            <a:schemeClr val="tx1"/>
                          </a:solidFill>
                          <a:latin typeface="+mn-ea"/>
                          <a:ea typeface="+mn-ea"/>
                        </a:rPr>
                        <a:t>2</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支給申請額算定シート</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（参考）</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病床融通に関する概要　</a:t>
                      </a:r>
                      <a:r>
                        <a:rPr kumimoji="1" lang="en-US" altLang="ja-JP" sz="1000" baseline="0" dirty="0" smtClean="0">
                          <a:solidFill>
                            <a:schemeClr val="tx1"/>
                          </a:solidFill>
                          <a:latin typeface="+mn-ea"/>
                          <a:ea typeface="+mn-ea"/>
                        </a:rPr>
                        <a:t>※</a:t>
                      </a:r>
                      <a:r>
                        <a:rPr kumimoji="1" lang="en-US" altLang="ja-JP" sz="700" baseline="0" dirty="0" smtClean="0">
                          <a:solidFill>
                            <a:schemeClr val="tx1"/>
                          </a:solidFill>
                          <a:latin typeface="+mn-ea"/>
                          <a:ea typeface="+mn-ea"/>
                        </a:rPr>
                        <a:t>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その他</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rPr>
                        <a:t>　　</a:t>
                      </a:r>
                      <a:r>
                        <a:rPr lang="ja-JP" altLang="en-US" sz="1000" dirty="0" err="1" smtClean="0">
                          <a:solidFill>
                            <a:schemeClr val="tx1"/>
                          </a:solidFill>
                        </a:rPr>
                        <a:t>ー</a:t>
                      </a:r>
                      <a:r>
                        <a:rPr lang="ja-JP" altLang="en-US" sz="1000" dirty="0" smtClean="0">
                          <a:solidFill>
                            <a:schemeClr val="tx1"/>
                          </a:solidFill>
                        </a:rPr>
                        <a:t>　</a:t>
                      </a:r>
                      <a:r>
                        <a:rPr lang="zh-TW" altLang="en-US" sz="1000" dirty="0" smtClean="0">
                          <a:solidFill>
                            <a:schemeClr val="tx1"/>
                          </a:solidFill>
                        </a:rPr>
                        <a:t>単独病床機能再編計画</a:t>
                      </a:r>
                      <a:r>
                        <a:rPr lang="ja-JP" altLang="en-US" sz="1000" dirty="0" smtClean="0">
                          <a:solidFill>
                            <a:schemeClr val="tx1"/>
                          </a:solidFill>
                        </a:rPr>
                        <a:t>　</a:t>
                      </a:r>
                      <a:r>
                        <a:rPr kumimoji="1" lang="en-US" altLang="ja-JP" sz="1000" baseline="0" dirty="0" smtClean="0">
                          <a:solidFill>
                            <a:schemeClr val="tx1"/>
                          </a:solidFill>
                          <a:latin typeface="+mn-ea"/>
                          <a:ea typeface="+mn-ea"/>
                        </a:rPr>
                        <a:t>※</a:t>
                      </a:r>
                      <a:r>
                        <a:rPr kumimoji="1" lang="en-US" altLang="ja-JP" sz="700" baseline="0" dirty="0" smtClean="0">
                          <a:solidFill>
                            <a:schemeClr val="tx1"/>
                          </a:solidFill>
                          <a:latin typeface="+mn-ea"/>
                          <a:ea typeface="+mn-ea"/>
                        </a:rPr>
                        <a:t>3</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rPr>
                        <a:t>　　</a:t>
                      </a:r>
                      <a:r>
                        <a:rPr lang="ja-JP" altLang="en-US" sz="1000" dirty="0" err="1" smtClean="0">
                          <a:solidFill>
                            <a:schemeClr val="tx1"/>
                          </a:solidFill>
                        </a:rPr>
                        <a:t>ー</a:t>
                      </a:r>
                      <a:r>
                        <a:rPr lang="ja-JP" altLang="en-US" sz="1000" dirty="0" smtClean="0">
                          <a:solidFill>
                            <a:schemeClr val="tx1"/>
                          </a:solidFill>
                        </a:rPr>
                        <a:t>　病床稼働率の根拠となる病床機能報告等の写し</a:t>
                      </a:r>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674665019"/>
                  </a:ext>
                </a:extLst>
              </a:tr>
              <a:tr h="735355">
                <a:tc>
                  <a:txBody>
                    <a:bodyPr/>
                    <a:lstStyle/>
                    <a:p>
                      <a:pPr algn="ctr"/>
                      <a:r>
                        <a:rPr kumimoji="1" lang="ja-JP" altLang="en-US" sz="1000" baseline="0" dirty="0" smtClean="0">
                          <a:solidFill>
                            <a:schemeClr val="tx1"/>
                          </a:solidFill>
                          <a:latin typeface="+mn-ea"/>
                          <a:ea typeface="+mn-ea"/>
                        </a:rPr>
                        <a:t>調整会議および医療審議会</a:t>
                      </a:r>
                    </a:p>
                    <a:p>
                      <a:pPr algn="ctr"/>
                      <a:r>
                        <a:rPr kumimoji="1" lang="ja-JP" altLang="en-US" sz="1000" baseline="0" dirty="0" smtClean="0">
                          <a:solidFill>
                            <a:schemeClr val="tx1"/>
                          </a:solidFill>
                          <a:latin typeface="+mn-ea"/>
                          <a:ea typeface="+mn-ea"/>
                        </a:rPr>
                        <a:t>（交付決定まで）</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その他</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rPr>
                        <a:t>　　</a:t>
                      </a:r>
                      <a:r>
                        <a:rPr lang="ja-JP" altLang="en-US" sz="1000" dirty="0" err="1" smtClean="0">
                          <a:solidFill>
                            <a:schemeClr val="tx1"/>
                          </a:solidFill>
                        </a:rPr>
                        <a:t>ー</a:t>
                      </a:r>
                      <a:r>
                        <a:rPr lang="ja-JP" altLang="en-US" sz="1000" dirty="0" smtClean="0">
                          <a:solidFill>
                            <a:schemeClr val="tx1"/>
                          </a:solidFill>
                        </a:rPr>
                        <a:t>　</a:t>
                      </a:r>
                      <a:r>
                        <a:rPr lang="zh-TW" altLang="en-US" sz="1000" dirty="0" smtClean="0">
                          <a:solidFill>
                            <a:schemeClr val="tx1"/>
                          </a:solidFill>
                        </a:rPr>
                        <a:t>単独病床機能再編計画</a:t>
                      </a:r>
                      <a:r>
                        <a:rPr lang="ja-JP" altLang="en-US" sz="1000" dirty="0" smtClean="0">
                          <a:solidFill>
                            <a:schemeClr val="tx1"/>
                          </a:solidFill>
                        </a:rPr>
                        <a:t>　</a:t>
                      </a:r>
                      <a:r>
                        <a:rPr kumimoji="1" lang="en-US" altLang="ja-JP" sz="1000" baseline="0" dirty="0" smtClean="0">
                          <a:solidFill>
                            <a:schemeClr val="tx1"/>
                          </a:solidFill>
                          <a:latin typeface="+mn-ea"/>
                          <a:ea typeface="+mn-ea"/>
                        </a:rPr>
                        <a:t>※</a:t>
                      </a:r>
                      <a:r>
                        <a:rPr kumimoji="1" lang="en-US" altLang="ja-JP" sz="700" baseline="0" dirty="0" smtClean="0">
                          <a:solidFill>
                            <a:schemeClr val="tx1"/>
                          </a:solidFill>
                          <a:latin typeface="+mn-ea"/>
                          <a:ea typeface="+mn-ea"/>
                        </a:rPr>
                        <a:t>3</a:t>
                      </a:r>
                      <a:endParaRPr kumimoji="1" lang="en-US" altLang="ja-JP" sz="1000" baseline="0" dirty="0" smtClean="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578952086"/>
                  </a:ext>
                </a:extLst>
              </a:tr>
            </a:tbl>
          </a:graphicData>
        </a:graphic>
      </p:graphicFrame>
      <p:sp>
        <p:nvSpPr>
          <p:cNvPr id="34" name="テキスト ボックス 33"/>
          <p:cNvSpPr txBox="1"/>
          <p:nvPr/>
        </p:nvSpPr>
        <p:spPr>
          <a:xfrm>
            <a:off x="0" y="-641"/>
            <a:ext cx="9906000" cy="338554"/>
          </a:xfrm>
          <a:prstGeom prst="rect">
            <a:avLst/>
          </a:prstGeom>
          <a:solidFill>
            <a:srgbClr val="0070C0"/>
          </a:solidFill>
        </p:spPr>
        <p:txBody>
          <a:bodyPr wrap="square" rtlCol="0">
            <a:spAutoFit/>
          </a:bodyPr>
          <a:lstStyle/>
          <a:p>
            <a:pPr algn="ct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各種給付金の交付までの提出資料と</a:t>
            </a: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ja-JP" altLang="en-US" sz="1600" b="1" dirty="0" smtClean="0">
                <a:solidFill>
                  <a:schemeClr val="bg1"/>
                </a:solidFill>
              </a:rPr>
              <a:t>単独</a:t>
            </a:r>
            <a:r>
              <a:rPr lang="ja-JP" altLang="en-US" sz="1600" b="1" dirty="0">
                <a:solidFill>
                  <a:schemeClr val="bg1"/>
                </a:solidFill>
              </a:rPr>
              <a:t>支援給付</a:t>
            </a:r>
            <a:r>
              <a:rPr lang="ja-JP" altLang="en-US" sz="1600" b="1" dirty="0" smtClean="0">
                <a:solidFill>
                  <a:schemeClr val="bg1"/>
                </a:solidFill>
              </a:rPr>
              <a:t>金）</a:t>
            </a:r>
            <a:endPar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ホームベース 35"/>
          <p:cNvSpPr/>
          <p:nvPr/>
        </p:nvSpPr>
        <p:spPr>
          <a:xfrm>
            <a:off x="135453" y="687170"/>
            <a:ext cx="2729315" cy="231840"/>
          </a:xfrm>
          <a:prstGeom prst="homePlate">
            <a:avLst/>
          </a:prstGeom>
          <a:solidFill>
            <a:srgbClr val="0070C0"/>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82863" tIns="41431" rIns="82863" bIns="41431" anchor="ctr"/>
          <a:lstStyle/>
          <a:p>
            <a:pPr>
              <a:defRPr/>
            </a:pPr>
            <a:r>
              <a:rPr lang="zh-TW" altLang="en-US" sz="1200" dirty="0">
                <a:latin typeface="Meiryo UI" panose="020B0604030504040204" pitchFamily="50" charset="-128"/>
                <a:ea typeface="Meiryo UI" panose="020B0604030504040204" pitchFamily="50" charset="-128"/>
              </a:rPr>
              <a:t>単独支援給付金</a:t>
            </a:r>
            <a:r>
              <a:rPr lang="ja-JP" altLang="en-US" sz="1200" dirty="0" smtClean="0">
                <a:latin typeface="Meiryo UI" panose="020B0604030504040204" pitchFamily="50" charset="-128"/>
                <a:ea typeface="Meiryo UI" panose="020B0604030504040204" pitchFamily="50" charset="-128"/>
              </a:rPr>
              <a:t>における提出書類　</a:t>
            </a:r>
            <a:endParaRPr lang="ja-JP" altLang="en-US" sz="1200" dirty="0">
              <a:latin typeface="Meiryo UI" panose="020B0604030504040204" pitchFamily="50" charset="-128"/>
              <a:ea typeface="Meiryo UI" panose="020B0604030504040204" pitchFamily="50" charset="-128"/>
            </a:endParaRPr>
          </a:p>
        </p:txBody>
      </p:sp>
      <p:sp>
        <p:nvSpPr>
          <p:cNvPr id="37" name="正方形/長方形 36"/>
          <p:cNvSpPr/>
          <p:nvPr/>
        </p:nvSpPr>
        <p:spPr>
          <a:xfrm>
            <a:off x="128463" y="687170"/>
            <a:ext cx="9577065" cy="5910182"/>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nSpc>
                <a:spcPct val="130000"/>
              </a:lnSpc>
            </a:pP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テキスト ボックス 5"/>
          <p:cNvSpPr txBox="1"/>
          <p:nvPr/>
        </p:nvSpPr>
        <p:spPr>
          <a:xfrm>
            <a:off x="200472" y="4217020"/>
            <a:ext cx="9433048" cy="2308324"/>
          </a:xfrm>
          <a:prstGeom prst="rect">
            <a:avLst/>
          </a:prstGeom>
          <a:noFill/>
          <a:ln>
            <a:noFill/>
            <a:prstDash val="dash"/>
          </a:ln>
        </p:spPr>
        <p:txBody>
          <a:bodyPr wrap="square" rtlCol="0">
            <a:spAutoFit/>
          </a:bodyPr>
          <a:lstStyle/>
          <a:p>
            <a:pPr>
              <a:lnSpc>
                <a:spcPct val="120000"/>
              </a:lnSpc>
            </a:pPr>
            <a:r>
              <a:rPr lang="en-US" altLang="ja-JP" sz="900" u="sng" dirty="0"/>
              <a:t>※</a:t>
            </a:r>
            <a:r>
              <a:rPr lang="ja-JP" altLang="en-US" sz="900" u="sng" dirty="0"/>
              <a:t>１　（参考）病床融通に関する</a:t>
            </a:r>
            <a:r>
              <a:rPr lang="ja-JP" altLang="en-US" sz="900" u="sng" dirty="0" smtClean="0"/>
              <a:t>概要</a:t>
            </a:r>
            <a:endParaRPr lang="en-US" altLang="ja-JP" sz="900" u="sng" dirty="0" smtClean="0"/>
          </a:p>
          <a:p>
            <a:pPr>
              <a:lnSpc>
                <a:spcPct val="120000"/>
              </a:lnSpc>
            </a:pPr>
            <a:r>
              <a:rPr lang="ja-JP" altLang="en-US" sz="900" dirty="0" smtClean="0"/>
              <a:t>　（１）複数医療機関が関わる再編計画の場合、医療機関は都道府県に対して病床融通に関する概要を提出する</a:t>
            </a:r>
            <a:r>
              <a:rPr lang="ja-JP" altLang="en-US" sz="900" dirty="0"/>
              <a:t>こと。なお</a:t>
            </a:r>
            <a:r>
              <a:rPr lang="ja-JP" altLang="en-US" sz="900" dirty="0" smtClean="0"/>
              <a:t>、病床</a:t>
            </a:r>
            <a:r>
              <a:rPr lang="ja-JP" altLang="en-US" sz="900" dirty="0"/>
              <a:t>融通が発生</a:t>
            </a:r>
            <a:r>
              <a:rPr lang="ja-JP" altLang="en-US" sz="900" dirty="0" smtClean="0"/>
              <a:t>しない再編の場合</a:t>
            </a:r>
            <a:r>
              <a:rPr lang="ja-JP" altLang="en-US" sz="900" dirty="0"/>
              <a:t>は提出不要。</a:t>
            </a:r>
            <a:endParaRPr lang="en-US" altLang="ja-JP" sz="900" dirty="0" smtClean="0"/>
          </a:p>
          <a:p>
            <a:pPr>
              <a:lnSpc>
                <a:spcPct val="120000"/>
              </a:lnSpc>
            </a:pPr>
            <a:endParaRPr lang="en-US" altLang="ja-JP" sz="900" dirty="0" smtClean="0"/>
          </a:p>
          <a:p>
            <a:pPr>
              <a:lnSpc>
                <a:spcPct val="120000"/>
              </a:lnSpc>
            </a:pPr>
            <a:r>
              <a:rPr lang="en-US" altLang="ja-JP" sz="900" u="sng" dirty="0"/>
              <a:t>※</a:t>
            </a:r>
            <a:r>
              <a:rPr lang="ja-JP" altLang="en-US" sz="900" u="sng" dirty="0"/>
              <a:t>２　</a:t>
            </a:r>
            <a:r>
              <a:rPr lang="ja-JP" altLang="en-US" sz="900" u="sng" dirty="0" smtClean="0"/>
              <a:t>過年度に同様の給付金が支給されている場合</a:t>
            </a:r>
            <a:endParaRPr lang="en-US" altLang="ja-JP" sz="900" u="sng" dirty="0"/>
          </a:p>
          <a:p>
            <a:pPr>
              <a:lnSpc>
                <a:spcPct val="120000"/>
              </a:lnSpc>
            </a:pPr>
            <a:r>
              <a:rPr lang="ja-JP" altLang="en-US" sz="900" dirty="0"/>
              <a:t>　（１</a:t>
            </a:r>
            <a:r>
              <a:rPr lang="ja-JP" altLang="en-US" sz="900" dirty="0" smtClean="0"/>
              <a:t>）過年度に</a:t>
            </a:r>
            <a:r>
              <a:rPr lang="ja-JP" altLang="en-US" sz="900" dirty="0" smtClean="0">
                <a:latin typeface="+mn-ea"/>
              </a:rPr>
              <a:t>「令和２年度</a:t>
            </a:r>
            <a:r>
              <a:rPr lang="ja-JP" altLang="en-US" sz="900" dirty="0">
                <a:latin typeface="+mn-ea"/>
              </a:rPr>
              <a:t>病床機能再編支援補助金における令和２年度地域医療構想を推進するための病床削支援給付金」又は「地域医療構想の達成に</a:t>
            </a:r>
            <a:r>
              <a:rPr lang="ja-JP" altLang="en-US" sz="900" dirty="0" smtClean="0">
                <a:latin typeface="+mn-ea"/>
              </a:rPr>
              <a:t>向けた病床の機能又は</a:t>
            </a:r>
            <a:endParaRPr lang="en-US" altLang="ja-JP" sz="900" dirty="0" smtClean="0">
              <a:latin typeface="+mn-ea"/>
            </a:endParaRPr>
          </a:p>
          <a:p>
            <a:pPr>
              <a:lnSpc>
                <a:spcPct val="120000"/>
              </a:lnSpc>
            </a:pPr>
            <a:r>
              <a:rPr lang="ja-JP" altLang="en-US" sz="900" dirty="0" smtClean="0">
                <a:latin typeface="+mn-ea"/>
              </a:rPr>
              <a:t>　　　　病床数の変更</a:t>
            </a:r>
            <a:r>
              <a:rPr lang="ja-JP" altLang="en-US" sz="900" dirty="0">
                <a:latin typeface="+mn-ea"/>
              </a:rPr>
              <a:t>に関する事業のうち単独支援給付金支給事業</a:t>
            </a:r>
            <a:r>
              <a:rPr lang="ja-JP" altLang="en-US" sz="900" dirty="0" smtClean="0">
                <a:latin typeface="+mn-ea"/>
              </a:rPr>
              <a:t>」により支給を受けている場合、過年度における支給申請書も併せて提出すること</a:t>
            </a:r>
            <a:r>
              <a:rPr lang="ja-JP" altLang="en-US" sz="900" dirty="0" smtClean="0"/>
              <a:t>。</a:t>
            </a:r>
            <a:endParaRPr lang="en-US" altLang="ja-JP" sz="900" dirty="0"/>
          </a:p>
          <a:p>
            <a:pPr>
              <a:lnSpc>
                <a:spcPct val="120000"/>
              </a:lnSpc>
            </a:pPr>
            <a:endParaRPr lang="en-US" altLang="ja-JP" sz="900" dirty="0" smtClean="0"/>
          </a:p>
          <a:p>
            <a:pPr>
              <a:lnSpc>
                <a:spcPct val="120000"/>
              </a:lnSpc>
            </a:pPr>
            <a:endParaRPr lang="en-US" altLang="ja-JP" sz="300" dirty="0"/>
          </a:p>
          <a:p>
            <a:pPr>
              <a:lnSpc>
                <a:spcPct val="120000"/>
              </a:lnSpc>
            </a:pPr>
            <a:r>
              <a:rPr lang="en-US" altLang="ja-JP" sz="900" u="sng" dirty="0" smtClean="0"/>
              <a:t>※</a:t>
            </a:r>
            <a:r>
              <a:rPr lang="ja-JP" altLang="en-US" sz="900" u="sng" dirty="0" smtClean="0"/>
              <a:t>３</a:t>
            </a:r>
            <a:r>
              <a:rPr lang="ja-JP" altLang="en-US" sz="900" u="sng" dirty="0"/>
              <a:t>　</a:t>
            </a:r>
            <a:r>
              <a:rPr lang="zh-TW" altLang="en-US" sz="900" u="sng" dirty="0"/>
              <a:t>単独病床機能再編計画</a:t>
            </a:r>
            <a:r>
              <a:rPr lang="ja-JP" altLang="en-US" sz="900" u="sng" dirty="0" smtClean="0"/>
              <a:t>の説明について</a:t>
            </a:r>
            <a:endParaRPr lang="en-US" altLang="ja-JP" sz="900" u="sng" dirty="0"/>
          </a:p>
          <a:p>
            <a:pPr>
              <a:lnSpc>
                <a:spcPct val="120000"/>
              </a:lnSpc>
            </a:pPr>
            <a:r>
              <a:rPr lang="ja-JP" altLang="en-US" sz="900" dirty="0"/>
              <a:t>　</a:t>
            </a:r>
            <a:r>
              <a:rPr lang="ja-JP" altLang="en-US" sz="900" dirty="0" smtClean="0"/>
              <a:t>（１）計画様式は任意だが、平成</a:t>
            </a:r>
            <a:r>
              <a:rPr lang="en-US" altLang="ja-JP" sz="900" dirty="0"/>
              <a:t>30</a:t>
            </a:r>
            <a:r>
              <a:rPr lang="ja-JP" altLang="en-US" sz="900" dirty="0"/>
              <a:t>年度病床機能報告</a:t>
            </a:r>
            <a:r>
              <a:rPr lang="ja-JP" altLang="en-US" sz="900" dirty="0" smtClean="0"/>
              <a:t>、令和元年度</a:t>
            </a:r>
            <a:r>
              <a:rPr lang="ja-JP" altLang="en-US" sz="900" dirty="0"/>
              <a:t>病床機能報告</a:t>
            </a:r>
            <a:r>
              <a:rPr lang="ja-JP" altLang="en-US" sz="900" dirty="0" smtClean="0"/>
              <a:t>、再編途中、再編後における区分</a:t>
            </a:r>
            <a:r>
              <a:rPr lang="ja-JP" altLang="en-US" sz="900" dirty="0"/>
              <a:t>ごとの許可</a:t>
            </a:r>
            <a:r>
              <a:rPr lang="ja-JP" altLang="en-US" sz="900" dirty="0" smtClean="0"/>
              <a:t>病床数、稼働</a:t>
            </a:r>
            <a:r>
              <a:rPr lang="ja-JP" altLang="en-US" sz="900" dirty="0"/>
              <a:t>病床</a:t>
            </a:r>
            <a:r>
              <a:rPr lang="ja-JP" altLang="en-US" sz="900" dirty="0" smtClean="0"/>
              <a:t>数等の説明と意見聴取を行うこと。</a:t>
            </a:r>
            <a:endParaRPr lang="en-US" altLang="ja-JP" sz="900" dirty="0" smtClean="0"/>
          </a:p>
          <a:p>
            <a:pPr>
              <a:lnSpc>
                <a:spcPct val="120000"/>
              </a:lnSpc>
            </a:pPr>
            <a:r>
              <a:rPr lang="ja-JP" altLang="en-US" sz="900" dirty="0"/>
              <a:t>　</a:t>
            </a:r>
            <a:r>
              <a:rPr lang="ja-JP" altLang="en-US" sz="900" dirty="0" smtClean="0"/>
              <a:t>（２）聴取結果や削減計画の説明資料については、都道府県内で管理すること。</a:t>
            </a:r>
            <a:endParaRPr lang="en-US" altLang="ja-JP" sz="900" dirty="0" smtClean="0"/>
          </a:p>
          <a:p>
            <a:pPr>
              <a:lnSpc>
                <a:spcPct val="120000"/>
              </a:lnSpc>
            </a:pPr>
            <a:r>
              <a:rPr lang="ja-JP" altLang="en-US" sz="900" dirty="0"/>
              <a:t>　</a:t>
            </a:r>
            <a:r>
              <a:rPr lang="ja-JP" altLang="en-US" sz="900" dirty="0" smtClean="0"/>
              <a:t>（３）令和元年度病床機能報告から令和２年３月</a:t>
            </a:r>
            <a:r>
              <a:rPr lang="en-US" altLang="ja-JP" sz="900" dirty="0" smtClean="0"/>
              <a:t>31</a:t>
            </a:r>
            <a:r>
              <a:rPr lang="ja-JP" altLang="en-US" sz="900" dirty="0" smtClean="0"/>
              <a:t>日までの期間で再編を行い且つ本事業に申請する医療機関は、改めて当該期間における区分ごとの稼働病床数についても</a:t>
            </a:r>
            <a:endParaRPr lang="en-US" altLang="ja-JP" sz="900" dirty="0" smtClean="0"/>
          </a:p>
          <a:p>
            <a:pPr>
              <a:lnSpc>
                <a:spcPct val="120000"/>
              </a:lnSpc>
            </a:pPr>
            <a:r>
              <a:rPr lang="ja-JP" altLang="en-US" sz="900" dirty="0"/>
              <a:t>　</a:t>
            </a:r>
            <a:r>
              <a:rPr lang="ja-JP" altLang="en-US" sz="900" dirty="0" smtClean="0"/>
              <a:t>　　　意見聴取を行うこと。</a:t>
            </a:r>
            <a:endParaRPr lang="en-US" altLang="ja-JP" sz="900" dirty="0" smtClean="0"/>
          </a:p>
          <a:p>
            <a:pPr>
              <a:lnSpc>
                <a:spcPct val="120000"/>
              </a:lnSpc>
            </a:pPr>
            <a:r>
              <a:rPr lang="ja-JP" altLang="en-US" sz="900" dirty="0" smtClean="0"/>
              <a:t>　（４）調整会議、医療審議会の意見聴取の手法については、今般の新型コロナウィルスの感染状況等を踏まえ、</a:t>
            </a:r>
            <a:r>
              <a:rPr lang="en-US" altLang="ja-JP" sz="900" dirty="0" smtClean="0"/>
              <a:t>web</a:t>
            </a:r>
            <a:r>
              <a:rPr lang="ja-JP" altLang="en-US" sz="900" dirty="0"/>
              <a:t>会議形式や</a:t>
            </a:r>
            <a:r>
              <a:rPr lang="ja-JP" altLang="en-US" sz="900" dirty="0" smtClean="0"/>
              <a:t>メール等の略式の場合であっても認められる。</a:t>
            </a:r>
            <a:endParaRPr lang="en-US" altLang="ja-JP" sz="900" dirty="0"/>
          </a:p>
        </p:txBody>
      </p:sp>
      <p:sp>
        <p:nvSpPr>
          <p:cNvPr id="4" name="スライド番号プレースホルダー 3"/>
          <p:cNvSpPr>
            <a:spLocks noGrp="1"/>
          </p:cNvSpPr>
          <p:nvPr>
            <p:ph type="sldNum" sz="quarter" idx="12"/>
          </p:nvPr>
        </p:nvSpPr>
        <p:spPr>
          <a:xfrm>
            <a:off x="9561511" y="6492917"/>
            <a:ext cx="312155" cy="365125"/>
          </a:xfrm>
        </p:spPr>
        <p:txBody>
          <a:bodyPr/>
          <a:lstStyle/>
          <a:p>
            <a:fld id="{9FDC3B78-F436-4E4A-8394-351FF17AB638}" type="slidenum">
              <a:rPr lang="ja-JP" altLang="en-US" smtClean="0">
                <a:solidFill>
                  <a:prstClr val="black">
                    <a:tint val="75000"/>
                  </a:prstClr>
                </a:solidFill>
              </a:rPr>
              <a:pPr/>
              <a:t>4</a:t>
            </a:fld>
            <a:endParaRPr lang="ja-JP" altLang="en-US" dirty="0">
              <a:solidFill>
                <a:prstClr val="black">
                  <a:tint val="75000"/>
                </a:prstClr>
              </a:solidFill>
            </a:endParaRPr>
          </a:p>
        </p:txBody>
      </p:sp>
    </p:spTree>
    <p:extLst>
      <p:ext uri="{BB962C8B-B14F-4D97-AF65-F5344CB8AC3E}">
        <p14:creationId xmlns:p14="http://schemas.microsoft.com/office/powerpoint/2010/main" val="429418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001068201"/>
              </p:ext>
            </p:extLst>
          </p:nvPr>
        </p:nvGraphicFramePr>
        <p:xfrm>
          <a:off x="200472" y="944932"/>
          <a:ext cx="9433048" cy="3043289"/>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285471768"/>
                    </a:ext>
                  </a:extLst>
                </a:gridCol>
                <a:gridCol w="3024336">
                  <a:extLst>
                    <a:ext uri="{9D8B030D-6E8A-4147-A177-3AD203B41FA5}">
                      <a16:colId xmlns:a16="http://schemas.microsoft.com/office/drawing/2014/main" val="2289719123"/>
                    </a:ext>
                  </a:extLst>
                </a:gridCol>
                <a:gridCol w="4680520">
                  <a:extLst>
                    <a:ext uri="{9D8B030D-6E8A-4147-A177-3AD203B41FA5}">
                      <a16:colId xmlns:a16="http://schemas.microsoft.com/office/drawing/2014/main" val="2008716789"/>
                    </a:ext>
                  </a:extLst>
                </a:gridCol>
              </a:tblGrid>
              <a:tr h="327519">
                <a:tc>
                  <a:txBody>
                    <a:bodyPr/>
                    <a:lstStyle/>
                    <a:p>
                      <a:pPr algn="ctr"/>
                      <a:r>
                        <a:rPr kumimoji="1" lang="ja-JP" altLang="en-US" sz="1000" baseline="0" dirty="0" smtClean="0">
                          <a:solidFill>
                            <a:schemeClr val="bg1"/>
                          </a:solidFill>
                          <a:latin typeface="+mn-ea"/>
                          <a:ea typeface="+mn-ea"/>
                        </a:rPr>
                        <a:t>提出者⇒受領者</a:t>
                      </a:r>
                      <a:endParaRPr kumimoji="1" lang="ja-JP" altLang="en-US" sz="1000" baseline="0" dirty="0">
                        <a:solidFill>
                          <a:schemeClr val="bg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0070C0"/>
                    </a:solidFill>
                  </a:tcPr>
                </a:tc>
                <a:tc>
                  <a:txBody>
                    <a:bodyPr/>
                    <a:lstStyle/>
                    <a:p>
                      <a:pPr algn="ctr"/>
                      <a:r>
                        <a:rPr kumimoji="1" lang="ja-JP" altLang="en-US" sz="1000" baseline="0" dirty="0" smtClean="0">
                          <a:latin typeface="+mn-ea"/>
                          <a:ea typeface="+mn-ea"/>
                        </a:rPr>
                        <a:t>都道府県⇒厚生労働省</a:t>
                      </a:r>
                      <a:endParaRPr kumimoji="1" lang="ja-JP" altLang="en-US" sz="1000" baseline="0" dirty="0">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00" baseline="0" dirty="0" smtClean="0">
                          <a:solidFill>
                            <a:schemeClr val="bg1"/>
                          </a:solidFill>
                          <a:latin typeface="+mn-ea"/>
                          <a:ea typeface="+mn-ea"/>
                        </a:rPr>
                        <a:t>医療機関⇒都道府県</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0070C0"/>
                    </a:solidFill>
                  </a:tcPr>
                </a:tc>
                <a:extLst>
                  <a:ext uri="{0D108BD9-81ED-4DB2-BD59-A6C34878D82A}">
                    <a16:rowId xmlns:a16="http://schemas.microsoft.com/office/drawing/2014/main" val="2304026502"/>
                  </a:ext>
                </a:extLst>
              </a:tr>
              <a:tr h="854965">
                <a:tc>
                  <a:txBody>
                    <a:bodyPr/>
                    <a:lstStyle/>
                    <a:p>
                      <a:pPr algn="ctr"/>
                      <a:r>
                        <a:rPr kumimoji="1" lang="zh-TW" altLang="en-US" sz="1000" baseline="0" dirty="0" smtClean="0">
                          <a:solidFill>
                            <a:sysClr val="windowText" lastClr="000000"/>
                          </a:solidFill>
                          <a:latin typeface="+mn-ea"/>
                          <a:ea typeface="+mn-ea"/>
                        </a:rPr>
                        <a:t>事業要望</a:t>
                      </a:r>
                      <a:endParaRPr kumimoji="1" lang="en-US" altLang="zh-TW" sz="1000" baseline="0" dirty="0" smtClean="0">
                        <a:solidFill>
                          <a:sysClr val="windowText" lastClr="000000"/>
                        </a:solidFill>
                        <a:latin typeface="+mn-ea"/>
                        <a:ea typeface="+mn-ea"/>
                      </a:endParaRPr>
                    </a:p>
                    <a:p>
                      <a:pPr algn="ctr"/>
                      <a:r>
                        <a:rPr kumimoji="1" lang="zh-TW" altLang="en-US" sz="1000" baseline="0" dirty="0" smtClean="0">
                          <a:solidFill>
                            <a:sysClr val="windowText" lastClr="000000"/>
                          </a:solidFill>
                          <a:latin typeface="+mn-ea"/>
                          <a:ea typeface="+mn-ea"/>
                        </a:rPr>
                        <a:t>（</a:t>
                      </a:r>
                      <a:r>
                        <a:rPr kumimoji="1" lang="en-US" altLang="zh-TW" sz="1000" baseline="0" dirty="0" smtClean="0">
                          <a:solidFill>
                            <a:sysClr val="windowText" lastClr="000000"/>
                          </a:solidFill>
                          <a:latin typeface="+mn-ea"/>
                          <a:ea typeface="+mn-ea"/>
                        </a:rPr>
                        <a:t>8</a:t>
                      </a:r>
                      <a:r>
                        <a:rPr kumimoji="1" lang="zh-TW" altLang="en-US" sz="1000" baseline="0" dirty="0" smtClean="0">
                          <a:solidFill>
                            <a:sysClr val="windowText" lastClr="000000"/>
                          </a:solidFill>
                          <a:latin typeface="+mn-ea"/>
                          <a:ea typeface="+mn-ea"/>
                        </a:rPr>
                        <a:t>月</a:t>
                      </a:r>
                      <a:r>
                        <a:rPr kumimoji="1" lang="ja-JP" altLang="en-US" sz="1000" baseline="0" dirty="0" smtClean="0">
                          <a:solidFill>
                            <a:sysClr val="windowText" lastClr="000000"/>
                          </a:solidFill>
                          <a:latin typeface="+mn-ea"/>
                          <a:ea typeface="+mn-ea"/>
                        </a:rPr>
                        <a:t>下旬</a:t>
                      </a:r>
                      <a:r>
                        <a:rPr kumimoji="1" lang="zh-TW" altLang="en-US" sz="1000" baseline="0" dirty="0" smtClean="0">
                          <a:solidFill>
                            <a:sysClr val="windowText" lastClr="000000"/>
                          </a:solidFill>
                          <a:latin typeface="+mn-ea"/>
                          <a:ea typeface="+mn-ea"/>
                        </a:rPr>
                        <a:t>期限</a:t>
                      </a:r>
                      <a:r>
                        <a:rPr kumimoji="1" lang="ja-JP" altLang="en-US" sz="1000" baseline="0" dirty="0" smtClean="0">
                          <a:solidFill>
                            <a:sysClr val="windowText" lastClr="000000"/>
                          </a:solidFill>
                          <a:latin typeface="+mn-ea"/>
                          <a:ea typeface="+mn-ea"/>
                        </a:rPr>
                        <a:t>予定</a:t>
                      </a:r>
                      <a:r>
                        <a:rPr kumimoji="1" lang="zh-TW" altLang="en-US" sz="1000" baseline="0" dirty="0" smtClean="0">
                          <a:solidFill>
                            <a:sysClr val="windowText" lastClr="000000"/>
                          </a:solidFill>
                          <a:latin typeface="+mn-ea"/>
                          <a:ea typeface="+mn-ea"/>
                        </a:rPr>
                        <a:t>）</a:t>
                      </a:r>
                      <a:endParaRPr kumimoji="1" lang="ja-JP" altLang="en-US" sz="1000" baseline="0" dirty="0">
                        <a:solidFill>
                          <a:sysClr val="windowText" lastClr="000000"/>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事業計画書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a:t>
                      </a:r>
                      <a:r>
                        <a:rPr kumimoji="1" lang="zh-TW" altLang="en-US" sz="1000" baseline="0" dirty="0" smtClean="0">
                          <a:solidFill>
                            <a:schemeClr val="tx1"/>
                          </a:solidFill>
                          <a:latin typeface="+mn-ea"/>
                          <a:ea typeface="+mn-ea"/>
                        </a:rPr>
                        <a:t>様式７</a:t>
                      </a:r>
                      <a:r>
                        <a:rPr kumimoji="1" lang="en-US" altLang="zh-TW" sz="1000" baseline="0" dirty="0" smtClean="0">
                          <a:solidFill>
                            <a:schemeClr val="tx1"/>
                          </a:solidFill>
                          <a:latin typeface="+mn-ea"/>
                          <a:ea typeface="+mn-ea"/>
                        </a:rPr>
                        <a:t>―</a:t>
                      </a:r>
                      <a:r>
                        <a:rPr kumimoji="1" lang="ja-JP" altLang="en-US" sz="1000" baseline="0" dirty="0" smtClean="0">
                          <a:solidFill>
                            <a:schemeClr val="tx1"/>
                          </a:solidFill>
                          <a:latin typeface="+mn-ea"/>
                          <a:ea typeface="+mn-ea"/>
                        </a:rPr>
                        <a:t>２</a:t>
                      </a:r>
                      <a:r>
                        <a:rPr kumimoji="1" lang="zh-TW" altLang="en-US" sz="1000" baseline="0" dirty="0" smtClean="0">
                          <a:solidFill>
                            <a:schemeClr val="tx1"/>
                          </a:solidFill>
                          <a:latin typeface="+mn-ea"/>
                          <a:ea typeface="+mn-ea"/>
                        </a:rPr>
                        <a:t>　</a:t>
                      </a:r>
                      <a:r>
                        <a:rPr kumimoji="1" lang="ja-JP" altLang="en-US" sz="1000" baseline="0" dirty="0" smtClean="0">
                          <a:solidFill>
                            <a:schemeClr val="tx1"/>
                          </a:solidFill>
                          <a:latin typeface="+mn-ea"/>
                          <a:ea typeface="+mn-ea"/>
                        </a:rPr>
                        <a:t>統合</a:t>
                      </a:r>
                      <a:r>
                        <a:rPr kumimoji="1" lang="zh-TW" altLang="en-US" sz="1000" baseline="0" dirty="0" smtClean="0">
                          <a:solidFill>
                            <a:schemeClr val="tx1"/>
                          </a:solidFill>
                          <a:latin typeface="+mn-ea"/>
                          <a:ea typeface="+mn-ea"/>
                        </a:rPr>
                        <a:t>支援</a:t>
                      </a:r>
                      <a:r>
                        <a:rPr kumimoji="1" lang="zh-TW" altLang="en-US" sz="1000" baseline="0" dirty="0" smtClean="0">
                          <a:solidFill>
                            <a:schemeClr val="tx1"/>
                          </a:solidFill>
                          <a:latin typeface="+mn-ea"/>
                          <a:ea typeface="+mn-ea"/>
                        </a:rPr>
                        <a:t>給付金支給事業</a:t>
                      </a:r>
                      <a:endParaRPr kumimoji="1" lang="en-US" altLang="zh-TW" sz="1000" baseline="0" dirty="0" smtClean="0">
                        <a:solidFill>
                          <a:schemeClr val="tx1"/>
                        </a:solidFill>
                        <a:latin typeface="+mn-ea"/>
                        <a:ea typeface="+mn-ea"/>
                      </a:endParaRPr>
                    </a:p>
                    <a:p>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支給申請額算定シート </a:t>
                      </a:r>
                      <a:endParaRPr kumimoji="1" lang="en-US" altLang="ja-JP" sz="1000" baseline="0" dirty="0" smtClean="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支給申請書</a:t>
                      </a:r>
                      <a:endParaRPr kumimoji="1" lang="en-US" altLang="ja-JP" sz="1000" baseline="0" dirty="0" smtClean="0">
                        <a:solidFill>
                          <a:schemeClr val="tx1"/>
                        </a:solidFill>
                        <a:latin typeface="+mn-ea"/>
                        <a:ea typeface="+mn-ea"/>
                      </a:endParaRPr>
                    </a:p>
                    <a:p>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支給申請額算定シート </a:t>
                      </a:r>
                      <a:endParaRPr kumimoji="1" lang="en-US" altLang="ja-JP" sz="1000" baseline="0" dirty="0" smtClean="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91431"/>
                  </a:ext>
                </a:extLst>
              </a:tr>
              <a:tr h="854965">
                <a:tc>
                  <a:txBody>
                    <a:bodyPr/>
                    <a:lstStyle/>
                    <a:p>
                      <a:pPr algn="ctr"/>
                      <a:r>
                        <a:rPr kumimoji="1" lang="zh-TW" altLang="en-US" sz="1000" baseline="0" dirty="0" smtClean="0">
                          <a:solidFill>
                            <a:sysClr val="windowText" lastClr="000000"/>
                          </a:solidFill>
                          <a:latin typeface="+mn-ea"/>
                          <a:ea typeface="+mn-ea"/>
                        </a:rPr>
                        <a:t>交付申請</a:t>
                      </a:r>
                    </a:p>
                    <a:p>
                      <a:pPr algn="ctr"/>
                      <a:r>
                        <a:rPr kumimoji="1" lang="zh-TW" altLang="en-US" sz="1000" baseline="0" dirty="0" smtClean="0">
                          <a:solidFill>
                            <a:sysClr val="windowText" lastClr="000000"/>
                          </a:solidFill>
                          <a:latin typeface="+mn-ea"/>
                          <a:ea typeface="+mn-ea"/>
                        </a:rPr>
                        <a:t>（</a:t>
                      </a:r>
                      <a:r>
                        <a:rPr kumimoji="1" lang="en-US" altLang="zh-TW" sz="1000" baseline="0" dirty="0" smtClean="0">
                          <a:solidFill>
                            <a:sysClr val="windowText" lastClr="000000"/>
                          </a:solidFill>
                          <a:latin typeface="+mn-ea"/>
                          <a:ea typeface="+mn-ea"/>
                        </a:rPr>
                        <a:t>12</a:t>
                      </a:r>
                      <a:r>
                        <a:rPr kumimoji="1" lang="zh-TW" altLang="en-US" sz="1000" baseline="0" dirty="0" smtClean="0">
                          <a:solidFill>
                            <a:sysClr val="windowText" lastClr="000000"/>
                          </a:solidFill>
                          <a:latin typeface="+mn-ea"/>
                          <a:ea typeface="+mn-ea"/>
                        </a:rPr>
                        <a:t>月</a:t>
                      </a:r>
                      <a:r>
                        <a:rPr kumimoji="1" lang="ja-JP" altLang="en-US" sz="1000" baseline="0" dirty="0" smtClean="0">
                          <a:solidFill>
                            <a:sysClr val="windowText" lastClr="000000"/>
                          </a:solidFill>
                          <a:latin typeface="+mn-ea"/>
                          <a:ea typeface="+mn-ea"/>
                        </a:rPr>
                        <a:t>下</a:t>
                      </a:r>
                      <a:r>
                        <a:rPr kumimoji="1" lang="zh-TW" altLang="en-US" sz="1000" baseline="0" dirty="0" smtClean="0">
                          <a:solidFill>
                            <a:sysClr val="windowText" lastClr="000000"/>
                          </a:solidFill>
                          <a:latin typeface="+mn-ea"/>
                          <a:ea typeface="+mn-ea"/>
                        </a:rPr>
                        <a:t>旬</a:t>
                      </a:r>
                      <a:r>
                        <a:rPr kumimoji="1" lang="ja-JP" altLang="en-US" sz="1000" baseline="0" dirty="0" smtClean="0">
                          <a:solidFill>
                            <a:sysClr val="windowText" lastClr="000000"/>
                          </a:solidFill>
                          <a:latin typeface="+mn-ea"/>
                          <a:ea typeface="+mn-ea"/>
                        </a:rPr>
                        <a:t>期限予定</a:t>
                      </a:r>
                      <a:r>
                        <a:rPr kumimoji="1" lang="zh-TW" altLang="en-US" sz="1000" baseline="0" dirty="0" smtClean="0">
                          <a:solidFill>
                            <a:sysClr val="windowText" lastClr="000000"/>
                          </a:solidFill>
                          <a:latin typeface="+mn-ea"/>
                          <a:ea typeface="+mn-ea"/>
                        </a:rPr>
                        <a:t>）</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事業計画書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a:t>
                      </a:r>
                      <a:r>
                        <a:rPr kumimoji="1" lang="zh-TW" altLang="en-US" sz="1000" baseline="0" dirty="0" smtClean="0">
                          <a:solidFill>
                            <a:schemeClr val="tx1"/>
                          </a:solidFill>
                          <a:latin typeface="+mn-ea"/>
                          <a:ea typeface="+mn-ea"/>
                        </a:rPr>
                        <a:t>様式７</a:t>
                      </a:r>
                      <a:r>
                        <a:rPr kumimoji="1" lang="en-US" altLang="zh-TW" sz="1000" baseline="0" dirty="0" smtClean="0">
                          <a:solidFill>
                            <a:schemeClr val="tx1"/>
                          </a:solidFill>
                          <a:latin typeface="+mn-ea"/>
                          <a:ea typeface="+mn-ea"/>
                        </a:rPr>
                        <a:t>―</a:t>
                      </a:r>
                      <a:r>
                        <a:rPr kumimoji="1" lang="ja-JP" altLang="en-US" sz="1000" baseline="0" dirty="0" smtClean="0">
                          <a:solidFill>
                            <a:schemeClr val="tx1"/>
                          </a:solidFill>
                          <a:latin typeface="+mn-ea"/>
                          <a:ea typeface="+mn-ea"/>
                        </a:rPr>
                        <a:t>２</a:t>
                      </a:r>
                      <a:r>
                        <a:rPr kumimoji="1" lang="zh-TW" altLang="en-US" sz="1000" baseline="0" dirty="0" smtClean="0">
                          <a:solidFill>
                            <a:schemeClr val="tx1"/>
                          </a:solidFill>
                          <a:latin typeface="+mn-ea"/>
                          <a:ea typeface="+mn-ea"/>
                        </a:rPr>
                        <a:t>　</a:t>
                      </a:r>
                      <a:r>
                        <a:rPr kumimoji="1" lang="ja-JP" altLang="en-US" sz="1000" baseline="0" dirty="0" smtClean="0">
                          <a:solidFill>
                            <a:schemeClr val="tx1"/>
                          </a:solidFill>
                          <a:latin typeface="+mn-ea"/>
                          <a:ea typeface="+mn-ea"/>
                        </a:rPr>
                        <a:t>統合</a:t>
                      </a:r>
                      <a:r>
                        <a:rPr kumimoji="1" lang="zh-TW" altLang="en-US" sz="1000" baseline="0" dirty="0" smtClean="0">
                          <a:solidFill>
                            <a:schemeClr val="tx1"/>
                          </a:solidFill>
                          <a:latin typeface="+mn-ea"/>
                          <a:ea typeface="+mn-ea"/>
                        </a:rPr>
                        <a:t>支援</a:t>
                      </a:r>
                      <a:r>
                        <a:rPr kumimoji="1" lang="zh-TW" altLang="en-US" sz="1000" baseline="0" dirty="0" smtClean="0">
                          <a:solidFill>
                            <a:schemeClr val="tx1"/>
                          </a:solidFill>
                          <a:latin typeface="+mn-ea"/>
                          <a:ea typeface="+mn-ea"/>
                        </a:rPr>
                        <a:t>給付金支給事業</a:t>
                      </a:r>
                      <a:endParaRPr kumimoji="1" lang="en-US" altLang="ja-JP" sz="1000" baseline="0" dirty="0" smtClean="0">
                        <a:solidFill>
                          <a:schemeClr val="tx1"/>
                        </a:solidFill>
                        <a:latin typeface="+mn-ea"/>
                        <a:ea typeface="+mn-ea"/>
                      </a:endParaRPr>
                    </a:p>
                    <a:p>
                      <a:r>
                        <a:rPr kumimoji="1" lang="ja-JP" altLang="en-US" sz="1000" baseline="0" dirty="0" smtClean="0">
                          <a:solidFill>
                            <a:schemeClr val="tx1"/>
                          </a:solidFill>
                          <a:latin typeface="+mn-ea"/>
                          <a:ea typeface="+mn-ea"/>
                        </a:rPr>
                        <a:t>　</a:t>
                      </a:r>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支給申請書</a:t>
                      </a:r>
                      <a:endParaRPr kumimoji="1" lang="en-US" altLang="ja-JP" sz="1000" baseline="0" dirty="0" smtClean="0">
                        <a:solidFill>
                          <a:schemeClr val="tx1"/>
                        </a:solidFill>
                        <a:latin typeface="+mn-ea"/>
                        <a:ea typeface="+mn-ea"/>
                      </a:endParaRPr>
                    </a:p>
                    <a:p>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統合支援給付金支給申請書兼口座振込依頼書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支給申請額算定シート</a:t>
                      </a:r>
                      <a:endParaRPr kumimoji="1" lang="en-US" altLang="ja-JP" sz="1000" baseline="0" dirty="0" smtClean="0">
                        <a:solidFill>
                          <a:schemeClr val="tx1"/>
                        </a:solidFill>
                        <a:latin typeface="+mn-ea"/>
                        <a:ea typeface="+mn-ea"/>
                      </a:endParaRPr>
                    </a:p>
                    <a:p>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その他</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rPr>
                        <a:t>　　</a:t>
                      </a:r>
                      <a:r>
                        <a:rPr lang="ja-JP" altLang="en-US" sz="1000" dirty="0" err="1" smtClean="0">
                          <a:solidFill>
                            <a:schemeClr val="tx1"/>
                          </a:solidFill>
                        </a:rPr>
                        <a:t>ー</a:t>
                      </a:r>
                      <a:r>
                        <a:rPr lang="ja-JP" altLang="en-US" sz="1000" dirty="0" smtClean="0">
                          <a:solidFill>
                            <a:schemeClr val="tx1"/>
                          </a:solidFill>
                        </a:rPr>
                        <a:t>　</a:t>
                      </a:r>
                      <a:r>
                        <a:rPr kumimoji="1" lang="ja-JP" altLang="en-US" sz="1000" baseline="0" dirty="0" smtClean="0">
                          <a:solidFill>
                            <a:schemeClr val="tx1"/>
                          </a:solidFill>
                          <a:latin typeface="+mn-lt"/>
                          <a:ea typeface="+mn-ea"/>
                        </a:rPr>
                        <a:t>統合に関する計画書</a:t>
                      </a:r>
                      <a:r>
                        <a:rPr lang="ja-JP" altLang="en-US" sz="1000" dirty="0" smtClean="0">
                          <a:solidFill>
                            <a:schemeClr val="tx1"/>
                          </a:solidFill>
                        </a:rPr>
                        <a:t> </a:t>
                      </a:r>
                      <a:r>
                        <a:rPr kumimoji="1" lang="en-US" altLang="ja-JP" sz="1000" baseline="0" dirty="0" smtClean="0">
                          <a:solidFill>
                            <a:schemeClr val="tx1"/>
                          </a:solidFill>
                          <a:latin typeface="+mn-ea"/>
                          <a:ea typeface="+mn-ea"/>
                        </a:rPr>
                        <a:t>※</a:t>
                      </a:r>
                      <a:r>
                        <a:rPr kumimoji="1" lang="en-US" altLang="ja-JP" sz="700" baseline="0" dirty="0" smtClean="0">
                          <a:solidFill>
                            <a:schemeClr val="tx1"/>
                          </a:solidFill>
                          <a:latin typeface="+mn-ea"/>
                          <a:ea typeface="+mn-ea"/>
                        </a:rPr>
                        <a:t>1</a:t>
                      </a:r>
                      <a:r>
                        <a:rPr kumimoji="1" lang="ja-JP" altLang="en-US" sz="1000" baseline="0" dirty="0" smtClean="0">
                          <a:solidFill>
                            <a:schemeClr val="tx1"/>
                          </a:solidFill>
                          <a:latin typeface="+mn-ea"/>
                          <a:ea typeface="+mn-ea"/>
                        </a:rPr>
                        <a:t>　</a:t>
                      </a:r>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4665019"/>
                  </a:ext>
                </a:extLst>
              </a:tr>
              <a:tr h="854965">
                <a:tc>
                  <a:txBody>
                    <a:bodyPr/>
                    <a:lstStyle/>
                    <a:p>
                      <a:pPr algn="ctr"/>
                      <a:r>
                        <a:rPr kumimoji="1" lang="ja-JP" altLang="en-US" sz="1000" baseline="0" dirty="0" smtClean="0">
                          <a:solidFill>
                            <a:sysClr val="windowText" lastClr="000000"/>
                          </a:solidFill>
                          <a:latin typeface="+mn-ea"/>
                          <a:ea typeface="+mn-ea"/>
                        </a:rPr>
                        <a:t>調整会議および医療審議会</a:t>
                      </a:r>
                    </a:p>
                    <a:p>
                      <a:pPr algn="ctr"/>
                      <a:r>
                        <a:rPr kumimoji="1" lang="ja-JP" altLang="en-US" sz="1000" baseline="0" dirty="0" smtClean="0">
                          <a:solidFill>
                            <a:sysClr val="windowText" lastClr="000000"/>
                          </a:solidFill>
                          <a:latin typeface="+mn-ea"/>
                          <a:ea typeface="+mn-ea"/>
                        </a:rPr>
                        <a:t>（交付決定まで）</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その他</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en-US" altLang="ja-JP" sz="1000" baseline="0" dirty="0" smtClean="0">
                          <a:solidFill>
                            <a:schemeClr val="tx1"/>
                          </a:solidFill>
                          <a:latin typeface="+mn-ea"/>
                          <a:ea typeface="+mn-ea"/>
                        </a:rPr>
                        <a:t>―</a:t>
                      </a:r>
                      <a:r>
                        <a:rPr kumimoji="1" lang="ja-JP" altLang="en-US" sz="1000" baseline="0" dirty="0" smtClean="0">
                          <a:solidFill>
                            <a:schemeClr val="tx1"/>
                          </a:solidFill>
                          <a:latin typeface="+mn-ea"/>
                          <a:ea typeface="+mn-ea"/>
                        </a:rPr>
                        <a:t>　統合計画の説明資料</a:t>
                      </a:r>
                      <a:r>
                        <a:rPr kumimoji="1" lang="en-US" altLang="ja-JP" sz="1000" baseline="0" dirty="0" smtClean="0">
                          <a:solidFill>
                            <a:schemeClr val="tx1"/>
                          </a:solidFill>
                          <a:latin typeface="+mn-ea"/>
                          <a:ea typeface="+mn-ea"/>
                        </a:rPr>
                        <a:t>※</a:t>
                      </a:r>
                      <a:r>
                        <a:rPr kumimoji="1" lang="en-US" altLang="ja-JP" sz="700" baseline="0" dirty="0" smtClean="0">
                          <a:solidFill>
                            <a:schemeClr val="tx1"/>
                          </a:solidFill>
                          <a:latin typeface="+mn-ea"/>
                          <a:ea typeface="+mn-ea"/>
                        </a:rPr>
                        <a:t>2</a:t>
                      </a:r>
                      <a:endParaRPr kumimoji="1" lang="en-US" altLang="ja-JP" sz="1000" baseline="0" dirty="0" smtClean="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78952086"/>
                  </a:ext>
                </a:extLst>
              </a:tr>
            </a:tbl>
          </a:graphicData>
        </a:graphic>
      </p:graphicFrame>
      <p:sp>
        <p:nvSpPr>
          <p:cNvPr id="34" name="テキスト ボックス 33"/>
          <p:cNvSpPr txBox="1"/>
          <p:nvPr/>
        </p:nvSpPr>
        <p:spPr>
          <a:xfrm>
            <a:off x="0" y="-2446"/>
            <a:ext cx="9906000" cy="338554"/>
          </a:xfrm>
          <a:prstGeom prst="rect">
            <a:avLst/>
          </a:prstGeom>
          <a:solidFill>
            <a:srgbClr val="0070C0"/>
          </a:solidFill>
        </p:spPr>
        <p:txBody>
          <a:bodyPr wrap="square" rtlCol="0">
            <a:spAutoFit/>
          </a:bodyPr>
          <a:lstStyle/>
          <a:p>
            <a:pPr algn="ct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各種給付金の交付までの提出資料とスケジュール</a:t>
            </a: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（統合</a:t>
            </a:r>
            <a:r>
              <a:rPr lang="ja-JP" altLang="en-US" sz="1600" b="1" dirty="0" smtClean="0">
                <a:solidFill>
                  <a:schemeClr val="bg1"/>
                </a:solidFill>
              </a:rPr>
              <a:t>支援</a:t>
            </a:r>
            <a:r>
              <a:rPr lang="ja-JP" altLang="en-US" sz="1600" b="1" dirty="0">
                <a:solidFill>
                  <a:schemeClr val="bg1"/>
                </a:solidFill>
              </a:rPr>
              <a:t>給付金）</a:t>
            </a:r>
            <a:endPar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ホームベース 35"/>
          <p:cNvSpPr/>
          <p:nvPr/>
        </p:nvSpPr>
        <p:spPr>
          <a:xfrm>
            <a:off x="135453" y="687170"/>
            <a:ext cx="2729315" cy="231840"/>
          </a:xfrm>
          <a:prstGeom prst="homePlate">
            <a:avLst/>
          </a:prstGeom>
          <a:solidFill>
            <a:srgbClr val="0070C0"/>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82863" tIns="41431" rIns="82863" bIns="41431" anchor="ctr"/>
          <a:lstStyle/>
          <a:p>
            <a:pPr>
              <a:defRPr/>
            </a:pPr>
            <a:r>
              <a:rPr lang="ja-JP" altLang="en-US" sz="1200" dirty="0" smtClean="0">
                <a:latin typeface="Meiryo UI" panose="020B0604030504040204" pitchFamily="50" charset="-128"/>
                <a:ea typeface="Meiryo UI" panose="020B0604030504040204" pitchFamily="50" charset="-128"/>
              </a:rPr>
              <a:t>統合支援</a:t>
            </a:r>
            <a:r>
              <a:rPr lang="zh-TW" altLang="en-US" sz="1200" dirty="0" smtClean="0">
                <a:latin typeface="Meiryo UI" panose="020B0604030504040204" pitchFamily="50" charset="-128"/>
                <a:ea typeface="Meiryo UI" panose="020B0604030504040204" pitchFamily="50" charset="-128"/>
              </a:rPr>
              <a:t>給付金</a:t>
            </a:r>
            <a:r>
              <a:rPr lang="ja-JP" altLang="en-US" sz="1200" dirty="0" smtClean="0">
                <a:latin typeface="Meiryo UI" panose="020B0604030504040204" pitchFamily="50" charset="-128"/>
                <a:ea typeface="Meiryo UI" panose="020B0604030504040204" pitchFamily="50" charset="-128"/>
              </a:rPr>
              <a:t>における提出書類　</a:t>
            </a:r>
            <a:endParaRPr lang="ja-JP" altLang="en-US" sz="1200" dirty="0">
              <a:latin typeface="Meiryo UI" panose="020B0604030504040204" pitchFamily="50" charset="-128"/>
              <a:ea typeface="Meiryo UI" panose="020B0604030504040204" pitchFamily="50" charset="-128"/>
            </a:endParaRPr>
          </a:p>
        </p:txBody>
      </p:sp>
      <p:sp>
        <p:nvSpPr>
          <p:cNvPr id="37" name="正方形/長方形 36"/>
          <p:cNvSpPr/>
          <p:nvPr/>
        </p:nvSpPr>
        <p:spPr>
          <a:xfrm>
            <a:off x="128463" y="687170"/>
            <a:ext cx="9577065" cy="5910182"/>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nSpc>
                <a:spcPct val="130000"/>
              </a:lnSpc>
            </a:pP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テキスト ボックス 5"/>
          <p:cNvSpPr txBox="1"/>
          <p:nvPr/>
        </p:nvSpPr>
        <p:spPr>
          <a:xfrm>
            <a:off x="236268" y="4005064"/>
            <a:ext cx="9433048" cy="1975926"/>
          </a:xfrm>
          <a:prstGeom prst="rect">
            <a:avLst/>
          </a:prstGeom>
          <a:noFill/>
          <a:ln>
            <a:noFill/>
            <a:prstDash val="dash"/>
          </a:ln>
        </p:spPr>
        <p:txBody>
          <a:bodyPr wrap="square" rtlCol="0">
            <a:spAutoFit/>
          </a:bodyPr>
          <a:lstStyle/>
          <a:p>
            <a:pPr>
              <a:lnSpc>
                <a:spcPct val="120000"/>
              </a:lnSpc>
            </a:pPr>
            <a:r>
              <a:rPr lang="en-US" altLang="ja-JP" sz="900" u="sng" dirty="0"/>
              <a:t>※</a:t>
            </a:r>
            <a:r>
              <a:rPr lang="ja-JP" altLang="en-US" sz="900" u="sng" dirty="0"/>
              <a:t>１　統合に関する計画書に</a:t>
            </a:r>
            <a:r>
              <a:rPr lang="ja-JP" altLang="en-US" sz="900" u="sng" dirty="0" smtClean="0"/>
              <a:t>ついて</a:t>
            </a:r>
            <a:endParaRPr lang="en-US" altLang="ja-JP" sz="900" u="sng" dirty="0" smtClean="0"/>
          </a:p>
          <a:p>
            <a:pPr>
              <a:lnSpc>
                <a:spcPct val="120000"/>
              </a:lnSpc>
            </a:pPr>
            <a:r>
              <a:rPr lang="ja-JP" altLang="en-US" sz="900" dirty="0" smtClean="0"/>
              <a:t>　（１）統合に関する計画書については任意の様式とするが、以下の内容について必ず加味すること。</a:t>
            </a:r>
            <a:endParaRPr lang="ja-JP" altLang="en-US" sz="900" dirty="0"/>
          </a:p>
          <a:p>
            <a:pPr>
              <a:lnSpc>
                <a:spcPct val="120000"/>
              </a:lnSpc>
            </a:pPr>
            <a:r>
              <a:rPr lang="ja-JP" altLang="en-US" sz="900" dirty="0" smtClean="0"/>
              <a:t>　　　　－　統合に関する合意の内容　（合意日、統合後の医療体制、移転を伴う場合は立地等）</a:t>
            </a:r>
            <a:endParaRPr lang="en-US" altLang="ja-JP" sz="900" dirty="0" smtClean="0"/>
          </a:p>
          <a:p>
            <a:pPr>
              <a:lnSpc>
                <a:spcPct val="120000"/>
              </a:lnSpc>
            </a:pPr>
            <a:r>
              <a:rPr lang="ja-JP" altLang="en-US" sz="900" dirty="0"/>
              <a:t>　</a:t>
            </a:r>
            <a:r>
              <a:rPr lang="ja-JP" altLang="en-US" sz="900" dirty="0" smtClean="0"/>
              <a:t>　　　－　統合に関するスケジュール</a:t>
            </a:r>
            <a:endParaRPr lang="en-US" altLang="ja-JP" sz="900" dirty="0" smtClean="0"/>
          </a:p>
          <a:p>
            <a:pPr>
              <a:lnSpc>
                <a:spcPct val="120000"/>
              </a:lnSpc>
            </a:pPr>
            <a:r>
              <a:rPr lang="ja-JP" altLang="en-US" sz="900" dirty="0"/>
              <a:t>　</a:t>
            </a:r>
            <a:r>
              <a:rPr lang="ja-JP" altLang="en-US" sz="900" dirty="0" smtClean="0"/>
              <a:t>　　　－　統合に関する資金計画（廃止病院に残債がある場合はその処理計画）</a:t>
            </a:r>
            <a:endParaRPr lang="en-US" altLang="ja-JP" sz="200" dirty="0" smtClean="0"/>
          </a:p>
          <a:p>
            <a:pPr>
              <a:lnSpc>
                <a:spcPct val="120000"/>
              </a:lnSpc>
            </a:pPr>
            <a:endParaRPr lang="en-US" altLang="ja-JP" sz="300" dirty="0"/>
          </a:p>
          <a:p>
            <a:pPr>
              <a:lnSpc>
                <a:spcPct val="120000"/>
              </a:lnSpc>
            </a:pPr>
            <a:r>
              <a:rPr lang="en-US" altLang="ja-JP" sz="900" u="sng" dirty="0"/>
              <a:t>※</a:t>
            </a:r>
            <a:r>
              <a:rPr lang="ja-JP" altLang="en-US" sz="900" u="sng" dirty="0"/>
              <a:t>２　統合計画の説明資料に</a:t>
            </a:r>
            <a:r>
              <a:rPr lang="ja-JP" altLang="en-US" sz="900" u="sng" dirty="0" smtClean="0"/>
              <a:t>ついて</a:t>
            </a:r>
            <a:endParaRPr lang="en-US" altLang="ja-JP" sz="900" u="sng" dirty="0"/>
          </a:p>
          <a:p>
            <a:pPr>
              <a:lnSpc>
                <a:spcPct val="120000"/>
              </a:lnSpc>
            </a:pPr>
            <a:r>
              <a:rPr lang="ja-JP" altLang="en-US" sz="900" dirty="0"/>
              <a:t>　</a:t>
            </a:r>
            <a:r>
              <a:rPr lang="ja-JP" altLang="en-US" sz="900" dirty="0" smtClean="0"/>
              <a:t>（</a:t>
            </a:r>
            <a:r>
              <a:rPr lang="ja-JP" altLang="en-US" sz="900" dirty="0"/>
              <a:t>１）説明資料は</a:t>
            </a:r>
            <a:r>
              <a:rPr lang="ja-JP" altLang="en-US" sz="900" dirty="0" smtClean="0"/>
              <a:t>任意だが、統合計画に関する概要を説明すること。過去に調整会議や医療審議会にて意見聴取している計画であっても、改めて令和３年度中の</a:t>
            </a:r>
            <a:endParaRPr lang="en-US" altLang="ja-JP" sz="900" dirty="0" smtClean="0"/>
          </a:p>
          <a:p>
            <a:pPr>
              <a:lnSpc>
                <a:spcPct val="120000"/>
              </a:lnSpc>
            </a:pPr>
            <a:r>
              <a:rPr lang="ja-JP" altLang="en-US" sz="900" dirty="0"/>
              <a:t>　</a:t>
            </a:r>
            <a:r>
              <a:rPr lang="ja-JP" altLang="en-US" sz="900" dirty="0" smtClean="0"/>
              <a:t>　　　調整会議又は医療審議会にて説明することで、今年度内の計画合意とみなす。</a:t>
            </a:r>
            <a:endParaRPr lang="en-US" altLang="ja-JP" sz="900" dirty="0" smtClean="0"/>
          </a:p>
          <a:p>
            <a:pPr>
              <a:lnSpc>
                <a:spcPct val="120000"/>
              </a:lnSpc>
            </a:pPr>
            <a:r>
              <a:rPr lang="ja-JP" altLang="en-US" sz="900" dirty="0"/>
              <a:t>　</a:t>
            </a:r>
            <a:r>
              <a:rPr lang="ja-JP" altLang="en-US" sz="900" dirty="0" smtClean="0"/>
              <a:t>（２）聴取結果や統合計画の説明資料については、都道府県内で管理すること。</a:t>
            </a:r>
            <a:endParaRPr lang="en-US" altLang="ja-JP" sz="900" dirty="0" smtClean="0"/>
          </a:p>
          <a:p>
            <a:pPr>
              <a:lnSpc>
                <a:spcPct val="120000"/>
              </a:lnSpc>
            </a:pPr>
            <a:r>
              <a:rPr lang="ja-JP" altLang="en-US" sz="900" dirty="0" smtClean="0"/>
              <a:t>　（３）調整会議、医療審議会の意見聴取の手法については、今般の新型コロナウィルスの感染状況等を踏まえ、</a:t>
            </a:r>
            <a:r>
              <a:rPr lang="en-US" altLang="ja-JP" sz="900" dirty="0" smtClean="0"/>
              <a:t>web</a:t>
            </a:r>
            <a:r>
              <a:rPr lang="ja-JP" altLang="en-US" sz="900" dirty="0"/>
              <a:t>会議形式や</a:t>
            </a:r>
            <a:r>
              <a:rPr lang="ja-JP" altLang="en-US" sz="900" dirty="0" smtClean="0"/>
              <a:t>メール等の略式の場合であっても認められる。</a:t>
            </a:r>
            <a:endParaRPr lang="en-US" altLang="ja-JP" sz="900" dirty="0" smtClean="0"/>
          </a:p>
          <a:p>
            <a:pPr>
              <a:lnSpc>
                <a:spcPct val="120000"/>
              </a:lnSpc>
            </a:pPr>
            <a:endParaRPr lang="en-US" altLang="ja-JP" sz="900" dirty="0"/>
          </a:p>
        </p:txBody>
      </p:sp>
      <p:sp>
        <p:nvSpPr>
          <p:cNvPr id="4" name="スライド番号プレースホルダー 3"/>
          <p:cNvSpPr>
            <a:spLocks noGrp="1"/>
          </p:cNvSpPr>
          <p:nvPr>
            <p:ph type="sldNum" sz="quarter" idx="12"/>
          </p:nvPr>
        </p:nvSpPr>
        <p:spPr>
          <a:xfrm>
            <a:off x="9561512" y="6492917"/>
            <a:ext cx="295176" cy="365125"/>
          </a:xfrm>
        </p:spPr>
        <p:txBody>
          <a:bodyPr/>
          <a:lstStyle/>
          <a:p>
            <a:fld id="{9FDC3B78-F436-4E4A-8394-351FF17AB638}" type="slidenum">
              <a:rPr lang="ja-JP" altLang="en-US" smtClean="0">
                <a:solidFill>
                  <a:prstClr val="black">
                    <a:tint val="75000"/>
                  </a:prstClr>
                </a:solidFill>
              </a:rPr>
              <a:pPr/>
              <a:t>5</a:t>
            </a:fld>
            <a:endParaRPr lang="ja-JP" altLang="en-US" dirty="0">
              <a:solidFill>
                <a:prstClr val="black">
                  <a:tint val="75000"/>
                </a:prstClr>
              </a:solidFill>
            </a:endParaRPr>
          </a:p>
        </p:txBody>
      </p:sp>
    </p:spTree>
    <p:extLst>
      <p:ext uri="{BB962C8B-B14F-4D97-AF65-F5344CB8AC3E}">
        <p14:creationId xmlns:p14="http://schemas.microsoft.com/office/powerpoint/2010/main" val="3306431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667805785"/>
              </p:ext>
            </p:extLst>
          </p:nvPr>
        </p:nvGraphicFramePr>
        <p:xfrm>
          <a:off x="200472" y="944933"/>
          <a:ext cx="9433048" cy="3560664"/>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285471768"/>
                    </a:ext>
                  </a:extLst>
                </a:gridCol>
                <a:gridCol w="3168352">
                  <a:extLst>
                    <a:ext uri="{9D8B030D-6E8A-4147-A177-3AD203B41FA5}">
                      <a16:colId xmlns:a16="http://schemas.microsoft.com/office/drawing/2014/main" val="2289719123"/>
                    </a:ext>
                  </a:extLst>
                </a:gridCol>
                <a:gridCol w="4536504">
                  <a:extLst>
                    <a:ext uri="{9D8B030D-6E8A-4147-A177-3AD203B41FA5}">
                      <a16:colId xmlns:a16="http://schemas.microsoft.com/office/drawing/2014/main" val="2008716789"/>
                    </a:ext>
                  </a:extLst>
                </a:gridCol>
              </a:tblGrid>
              <a:tr h="238310">
                <a:tc>
                  <a:txBody>
                    <a:bodyPr/>
                    <a:lstStyle/>
                    <a:p>
                      <a:pPr algn="ctr"/>
                      <a:r>
                        <a:rPr kumimoji="1" lang="ja-JP" altLang="en-US" sz="1000" baseline="0" dirty="0" smtClean="0">
                          <a:solidFill>
                            <a:schemeClr val="bg1"/>
                          </a:solidFill>
                          <a:latin typeface="+mn-ea"/>
                          <a:ea typeface="+mn-ea"/>
                        </a:rPr>
                        <a:t>提出者⇒受領者</a:t>
                      </a:r>
                      <a:endParaRPr kumimoji="1" lang="ja-JP" altLang="en-US" sz="1000" baseline="0" dirty="0">
                        <a:solidFill>
                          <a:schemeClr val="bg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0070C0"/>
                    </a:solidFill>
                  </a:tcPr>
                </a:tc>
                <a:tc>
                  <a:txBody>
                    <a:bodyPr/>
                    <a:lstStyle/>
                    <a:p>
                      <a:pPr algn="ctr"/>
                      <a:r>
                        <a:rPr kumimoji="1" lang="ja-JP" altLang="en-US" sz="1000" baseline="0" dirty="0" smtClean="0">
                          <a:latin typeface="+mn-ea"/>
                          <a:ea typeface="+mn-ea"/>
                        </a:rPr>
                        <a:t>都道府県⇒厚生労働省</a:t>
                      </a:r>
                      <a:endParaRPr kumimoji="1" lang="ja-JP" altLang="en-US" sz="1000" baseline="0" dirty="0">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00" baseline="0" dirty="0" smtClean="0">
                          <a:solidFill>
                            <a:schemeClr val="bg1"/>
                          </a:solidFill>
                          <a:latin typeface="+mn-ea"/>
                          <a:ea typeface="+mn-ea"/>
                        </a:rPr>
                        <a:t>医療機関⇒都道府県</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0070C0"/>
                    </a:solidFill>
                  </a:tcPr>
                </a:tc>
                <a:extLst>
                  <a:ext uri="{0D108BD9-81ED-4DB2-BD59-A6C34878D82A}">
                    <a16:rowId xmlns:a16="http://schemas.microsoft.com/office/drawing/2014/main" val="2304026502"/>
                  </a:ext>
                </a:extLst>
              </a:tr>
              <a:tr h="622092">
                <a:tc>
                  <a:txBody>
                    <a:bodyPr/>
                    <a:lstStyle/>
                    <a:p>
                      <a:pPr algn="ctr"/>
                      <a:r>
                        <a:rPr kumimoji="1" lang="zh-TW" altLang="en-US" sz="1000" baseline="0" dirty="0" smtClean="0">
                          <a:solidFill>
                            <a:schemeClr val="tx1"/>
                          </a:solidFill>
                          <a:latin typeface="+mn-ea"/>
                          <a:ea typeface="+mn-ea"/>
                        </a:rPr>
                        <a:t>事業要望</a:t>
                      </a:r>
                      <a:endParaRPr kumimoji="1" lang="en-US" altLang="zh-TW" sz="1000" baseline="0" dirty="0" smtClean="0">
                        <a:solidFill>
                          <a:schemeClr val="tx1"/>
                        </a:solidFill>
                        <a:latin typeface="+mn-ea"/>
                        <a:ea typeface="+mn-ea"/>
                      </a:endParaRPr>
                    </a:p>
                    <a:p>
                      <a:pPr algn="ctr"/>
                      <a:r>
                        <a:rPr kumimoji="1" lang="zh-TW" altLang="en-US" sz="1000" baseline="0" dirty="0" smtClean="0">
                          <a:solidFill>
                            <a:schemeClr val="tx1"/>
                          </a:solidFill>
                          <a:latin typeface="+mn-ea"/>
                          <a:ea typeface="+mn-ea"/>
                        </a:rPr>
                        <a:t>（</a:t>
                      </a:r>
                      <a:r>
                        <a:rPr kumimoji="1" lang="en-US" altLang="zh-TW" sz="1000" baseline="0" dirty="0" smtClean="0">
                          <a:solidFill>
                            <a:schemeClr val="tx1"/>
                          </a:solidFill>
                          <a:latin typeface="+mn-ea"/>
                          <a:ea typeface="+mn-ea"/>
                        </a:rPr>
                        <a:t>8</a:t>
                      </a:r>
                      <a:r>
                        <a:rPr kumimoji="1" lang="zh-TW" altLang="en-US" sz="1000" baseline="0" dirty="0" smtClean="0">
                          <a:solidFill>
                            <a:schemeClr val="tx1"/>
                          </a:solidFill>
                          <a:latin typeface="+mn-ea"/>
                          <a:ea typeface="+mn-ea"/>
                        </a:rPr>
                        <a:t>月</a:t>
                      </a:r>
                      <a:r>
                        <a:rPr kumimoji="1" lang="ja-JP" altLang="en-US" sz="1000" baseline="0" dirty="0" smtClean="0">
                          <a:solidFill>
                            <a:schemeClr val="tx1"/>
                          </a:solidFill>
                          <a:latin typeface="+mn-ea"/>
                          <a:ea typeface="+mn-ea"/>
                        </a:rPr>
                        <a:t>下旬</a:t>
                      </a:r>
                      <a:r>
                        <a:rPr kumimoji="1" lang="zh-TW" altLang="en-US" sz="1000" baseline="0" dirty="0" smtClean="0">
                          <a:solidFill>
                            <a:schemeClr val="tx1"/>
                          </a:solidFill>
                          <a:latin typeface="+mn-ea"/>
                          <a:ea typeface="+mn-ea"/>
                        </a:rPr>
                        <a:t>期限</a:t>
                      </a:r>
                      <a:r>
                        <a:rPr kumimoji="1" lang="ja-JP" altLang="en-US" sz="1000" baseline="0" dirty="0" smtClean="0">
                          <a:solidFill>
                            <a:schemeClr val="tx1"/>
                          </a:solidFill>
                          <a:latin typeface="+mn-ea"/>
                          <a:ea typeface="+mn-ea"/>
                        </a:rPr>
                        <a:t>予定</a:t>
                      </a:r>
                      <a:r>
                        <a:rPr kumimoji="1" lang="zh-TW" altLang="en-US" sz="1000" baseline="0" dirty="0" smtClean="0">
                          <a:solidFill>
                            <a:schemeClr val="tx1"/>
                          </a:solidFill>
                          <a:latin typeface="+mn-ea"/>
                          <a:ea typeface="+mn-ea"/>
                        </a:rPr>
                        <a:t>）</a:t>
                      </a:r>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r>
                        <a:rPr kumimoji="1" lang="ja-JP" altLang="en-US" sz="1000" baseline="0" dirty="0" smtClean="0">
                          <a:solidFill>
                            <a:schemeClr val="tx1"/>
                          </a:solidFill>
                          <a:latin typeface="+mn-ea"/>
                          <a:ea typeface="+mn-ea"/>
                        </a:rPr>
                        <a:t>○　事業計画書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a:t>
                      </a:r>
                      <a:r>
                        <a:rPr kumimoji="1" lang="zh-TW" altLang="en-US" sz="1000" baseline="0" dirty="0" smtClean="0">
                          <a:solidFill>
                            <a:schemeClr val="tx1"/>
                          </a:solidFill>
                          <a:latin typeface="+mn-ea"/>
                          <a:ea typeface="+mn-ea"/>
                        </a:rPr>
                        <a:t>様式７</a:t>
                      </a:r>
                      <a:r>
                        <a:rPr kumimoji="1" lang="en-US" altLang="zh-TW" sz="1000" baseline="0" dirty="0" smtClean="0">
                          <a:solidFill>
                            <a:schemeClr val="tx1"/>
                          </a:solidFill>
                          <a:latin typeface="+mn-ea"/>
                          <a:ea typeface="+mn-ea"/>
                        </a:rPr>
                        <a:t>―</a:t>
                      </a:r>
                      <a:r>
                        <a:rPr kumimoji="1" lang="ja-JP" altLang="en-US" sz="1000" baseline="0" dirty="0" smtClean="0">
                          <a:solidFill>
                            <a:schemeClr val="tx1"/>
                          </a:solidFill>
                          <a:latin typeface="+mn-ea"/>
                          <a:ea typeface="+mn-ea"/>
                        </a:rPr>
                        <a:t>３</a:t>
                      </a:r>
                      <a:r>
                        <a:rPr kumimoji="1" lang="zh-TW" altLang="en-US" sz="1000" baseline="0" dirty="0" smtClean="0">
                          <a:solidFill>
                            <a:schemeClr val="tx1"/>
                          </a:solidFill>
                          <a:latin typeface="+mn-ea"/>
                          <a:ea typeface="+mn-ea"/>
                        </a:rPr>
                        <a:t>　</a:t>
                      </a:r>
                      <a:r>
                        <a:rPr kumimoji="1" lang="ja-JP" altLang="en-US" sz="1000" baseline="0" dirty="0" smtClean="0">
                          <a:solidFill>
                            <a:schemeClr val="tx1"/>
                          </a:solidFill>
                          <a:latin typeface="+mn-ea"/>
                          <a:ea typeface="+mn-ea"/>
                        </a:rPr>
                        <a:t>債務整理</a:t>
                      </a:r>
                      <a:r>
                        <a:rPr kumimoji="1" lang="zh-TW" altLang="en-US" sz="1000" baseline="0" dirty="0" smtClean="0">
                          <a:solidFill>
                            <a:schemeClr val="tx1"/>
                          </a:solidFill>
                          <a:latin typeface="+mn-ea"/>
                          <a:ea typeface="+mn-ea"/>
                        </a:rPr>
                        <a:t>支援給付金支給事業</a:t>
                      </a:r>
                      <a:endParaRPr kumimoji="1" lang="en-US" altLang="zh-TW" sz="1000" baseline="0" dirty="0" smtClean="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r>
                        <a:rPr kumimoji="1" lang="ja-JP" altLang="en-US" sz="1000" baseline="0" dirty="0" smtClean="0">
                          <a:solidFill>
                            <a:schemeClr val="tx1"/>
                          </a:solidFill>
                          <a:latin typeface="+mn-ea"/>
                          <a:ea typeface="+mn-ea"/>
                        </a:rPr>
                        <a:t>○　支給申請書</a:t>
                      </a:r>
                      <a:endParaRPr kumimoji="1" lang="en-US" altLang="ja-JP" sz="1000" baseline="0" dirty="0" smtClean="0">
                        <a:solidFill>
                          <a:schemeClr val="tx1"/>
                        </a:solidFill>
                        <a:latin typeface="+mn-ea"/>
                        <a:ea typeface="+mn-ea"/>
                      </a:endParaRPr>
                    </a:p>
                    <a:p>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支給申請額算定シート </a:t>
                      </a:r>
                      <a:endParaRPr kumimoji="1" lang="en-US" altLang="ja-JP" sz="1000" baseline="0" dirty="0" smtClean="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491431"/>
                  </a:ext>
                </a:extLst>
              </a:tr>
              <a:tr h="1580697">
                <a:tc>
                  <a:txBody>
                    <a:bodyPr/>
                    <a:lstStyle/>
                    <a:p>
                      <a:pPr algn="ctr"/>
                      <a:r>
                        <a:rPr kumimoji="1" lang="zh-TW" altLang="en-US" sz="1000" baseline="0" dirty="0" smtClean="0">
                          <a:solidFill>
                            <a:schemeClr val="tx1"/>
                          </a:solidFill>
                          <a:latin typeface="+mn-ea"/>
                          <a:ea typeface="+mn-ea"/>
                        </a:rPr>
                        <a:t>交付申請</a:t>
                      </a:r>
                    </a:p>
                    <a:p>
                      <a:pPr algn="ctr"/>
                      <a:r>
                        <a:rPr kumimoji="1" lang="zh-TW" altLang="en-US" sz="1000" baseline="0" dirty="0" smtClean="0">
                          <a:solidFill>
                            <a:schemeClr val="tx1"/>
                          </a:solidFill>
                          <a:latin typeface="+mn-ea"/>
                          <a:ea typeface="+mn-ea"/>
                        </a:rPr>
                        <a:t>（</a:t>
                      </a:r>
                      <a:r>
                        <a:rPr kumimoji="1" lang="en-US" altLang="zh-TW" sz="1000" baseline="0" dirty="0" smtClean="0">
                          <a:solidFill>
                            <a:schemeClr val="tx1"/>
                          </a:solidFill>
                          <a:latin typeface="+mn-ea"/>
                          <a:ea typeface="+mn-ea"/>
                        </a:rPr>
                        <a:t>12</a:t>
                      </a:r>
                      <a:r>
                        <a:rPr kumimoji="1" lang="zh-TW" altLang="en-US" sz="1000" baseline="0" dirty="0" smtClean="0">
                          <a:solidFill>
                            <a:schemeClr val="tx1"/>
                          </a:solidFill>
                          <a:latin typeface="+mn-ea"/>
                          <a:ea typeface="+mn-ea"/>
                        </a:rPr>
                        <a:t>月</a:t>
                      </a:r>
                      <a:r>
                        <a:rPr kumimoji="1" lang="ja-JP" altLang="en-US" sz="1000" baseline="0" dirty="0" smtClean="0">
                          <a:solidFill>
                            <a:schemeClr val="tx1"/>
                          </a:solidFill>
                          <a:latin typeface="+mn-ea"/>
                          <a:ea typeface="+mn-ea"/>
                        </a:rPr>
                        <a:t>下</a:t>
                      </a:r>
                      <a:r>
                        <a:rPr kumimoji="1" lang="zh-TW" altLang="en-US" sz="1000" baseline="0" dirty="0" smtClean="0">
                          <a:solidFill>
                            <a:schemeClr val="tx1"/>
                          </a:solidFill>
                          <a:latin typeface="+mn-ea"/>
                          <a:ea typeface="+mn-ea"/>
                        </a:rPr>
                        <a:t>旬</a:t>
                      </a:r>
                      <a:r>
                        <a:rPr kumimoji="1" lang="ja-JP" altLang="en-US" sz="1000" baseline="0" dirty="0" smtClean="0">
                          <a:solidFill>
                            <a:schemeClr val="tx1"/>
                          </a:solidFill>
                          <a:latin typeface="+mn-ea"/>
                          <a:ea typeface="+mn-ea"/>
                        </a:rPr>
                        <a:t>期限予定</a:t>
                      </a:r>
                      <a:r>
                        <a:rPr kumimoji="1" lang="zh-TW" altLang="en-US" sz="1000" baseline="0" dirty="0" smtClean="0">
                          <a:solidFill>
                            <a:schemeClr val="tx1"/>
                          </a:solidFill>
                          <a:latin typeface="+mn-ea"/>
                          <a:ea typeface="+mn-ea"/>
                        </a:rPr>
                        <a:t>）</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r>
                        <a:rPr kumimoji="1" lang="ja-JP" altLang="en-US" sz="1000" baseline="0" dirty="0" smtClean="0">
                          <a:solidFill>
                            <a:schemeClr val="tx1"/>
                          </a:solidFill>
                          <a:latin typeface="+mn-ea"/>
                          <a:ea typeface="+mn-ea"/>
                        </a:rPr>
                        <a:t>○　事業計画書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a:t>
                      </a:r>
                      <a:r>
                        <a:rPr kumimoji="1" lang="zh-TW" altLang="en-US" sz="1000" baseline="0" dirty="0" smtClean="0">
                          <a:solidFill>
                            <a:schemeClr val="tx1"/>
                          </a:solidFill>
                          <a:latin typeface="+mn-ea"/>
                          <a:ea typeface="+mn-ea"/>
                        </a:rPr>
                        <a:t>様式７</a:t>
                      </a:r>
                      <a:r>
                        <a:rPr kumimoji="1" lang="en-US" altLang="zh-TW" sz="1000" baseline="0" dirty="0" smtClean="0">
                          <a:solidFill>
                            <a:schemeClr val="tx1"/>
                          </a:solidFill>
                          <a:latin typeface="+mn-ea"/>
                          <a:ea typeface="+mn-ea"/>
                        </a:rPr>
                        <a:t>―</a:t>
                      </a:r>
                      <a:r>
                        <a:rPr kumimoji="1" lang="ja-JP" altLang="en-US" sz="1000" baseline="0" dirty="0" smtClean="0">
                          <a:solidFill>
                            <a:schemeClr val="tx1"/>
                          </a:solidFill>
                          <a:latin typeface="+mn-ea"/>
                          <a:ea typeface="+mn-ea"/>
                        </a:rPr>
                        <a:t>３</a:t>
                      </a:r>
                      <a:r>
                        <a:rPr kumimoji="1" lang="zh-TW" altLang="en-US" sz="1000" baseline="0" dirty="0" smtClean="0">
                          <a:solidFill>
                            <a:schemeClr val="tx1"/>
                          </a:solidFill>
                          <a:latin typeface="+mn-ea"/>
                          <a:ea typeface="+mn-ea"/>
                        </a:rPr>
                        <a:t>　</a:t>
                      </a:r>
                      <a:r>
                        <a:rPr kumimoji="1" lang="ja-JP" altLang="en-US" sz="1000" baseline="0" dirty="0" smtClean="0">
                          <a:solidFill>
                            <a:schemeClr val="tx1"/>
                          </a:solidFill>
                          <a:latin typeface="+mn-ea"/>
                          <a:ea typeface="+mn-ea"/>
                        </a:rPr>
                        <a:t>債務整理</a:t>
                      </a:r>
                      <a:r>
                        <a:rPr kumimoji="1" lang="zh-TW" altLang="en-US" sz="1000" baseline="0" dirty="0" smtClean="0">
                          <a:solidFill>
                            <a:schemeClr val="tx1"/>
                          </a:solidFill>
                          <a:latin typeface="+mn-ea"/>
                          <a:ea typeface="+mn-ea"/>
                        </a:rPr>
                        <a:t>支援給付金支給事業</a:t>
                      </a:r>
                      <a:endParaRPr kumimoji="1" lang="en-US" altLang="zh-TW"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その他</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en-US" altLang="ja-JP" sz="1000" baseline="0" dirty="0" smtClean="0">
                          <a:solidFill>
                            <a:schemeClr val="tx1"/>
                          </a:solidFill>
                          <a:latin typeface="+mn-ea"/>
                          <a:ea typeface="+mn-ea"/>
                        </a:rPr>
                        <a:t>―</a:t>
                      </a:r>
                      <a:r>
                        <a:rPr kumimoji="1" lang="ja-JP" altLang="en-US" sz="1000" baseline="0" dirty="0" smtClean="0">
                          <a:solidFill>
                            <a:schemeClr val="tx1"/>
                          </a:solidFill>
                          <a:latin typeface="+mn-ea"/>
                          <a:ea typeface="+mn-ea"/>
                        </a:rPr>
                        <a:t>　</a:t>
                      </a:r>
                      <a:r>
                        <a:rPr kumimoji="1" lang="ja-JP" altLang="en-US" sz="1000" baseline="0" dirty="0" smtClean="0">
                          <a:solidFill>
                            <a:schemeClr val="tx1"/>
                          </a:solidFill>
                          <a:latin typeface="+mn-lt"/>
                          <a:ea typeface="+mn-ea"/>
                        </a:rPr>
                        <a:t>統合に関する計画書</a:t>
                      </a:r>
                      <a:r>
                        <a:rPr lang="ja-JP" altLang="en-US" sz="1000" dirty="0" smtClean="0">
                          <a:solidFill>
                            <a:schemeClr val="tx1"/>
                          </a:solidFill>
                        </a:rPr>
                        <a:t> </a:t>
                      </a:r>
                      <a:r>
                        <a:rPr kumimoji="1" lang="en-US" altLang="ja-JP" sz="1000" baseline="0" dirty="0" smtClean="0">
                          <a:solidFill>
                            <a:schemeClr val="tx1"/>
                          </a:solidFill>
                          <a:latin typeface="+mn-ea"/>
                          <a:ea typeface="+mn-ea"/>
                        </a:rPr>
                        <a:t>※</a:t>
                      </a:r>
                      <a:r>
                        <a:rPr kumimoji="1" lang="en-US" altLang="ja-JP" sz="700" baseline="0" dirty="0" smtClean="0">
                          <a:solidFill>
                            <a:schemeClr val="tx1"/>
                          </a:solidFill>
                          <a:latin typeface="+mn-ea"/>
                          <a:ea typeface="+mn-ea"/>
                        </a:rPr>
                        <a:t>1</a:t>
                      </a:r>
                      <a:r>
                        <a:rPr kumimoji="1" lang="ja-JP" altLang="en-US" sz="1000" baseline="0" dirty="0" smtClean="0">
                          <a:solidFill>
                            <a:schemeClr val="tx1"/>
                          </a:solidFill>
                          <a:latin typeface="+mn-ea"/>
                          <a:ea typeface="+mn-ea"/>
                        </a:rPr>
                        <a:t>　</a:t>
                      </a:r>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r>
                        <a:rPr kumimoji="1" lang="ja-JP" altLang="en-US" sz="1000" baseline="0" dirty="0" smtClean="0">
                          <a:solidFill>
                            <a:schemeClr val="tx1"/>
                          </a:solidFill>
                          <a:latin typeface="+mn-ea"/>
                          <a:ea typeface="+mn-ea"/>
                        </a:rPr>
                        <a:t>○　支給申請書</a:t>
                      </a:r>
                      <a:endParaRPr kumimoji="1" lang="en-US" altLang="ja-JP" sz="1000" baseline="0" dirty="0" smtClean="0">
                        <a:solidFill>
                          <a:schemeClr val="tx1"/>
                        </a:solidFill>
                        <a:latin typeface="+mn-ea"/>
                        <a:ea typeface="+mn-ea"/>
                      </a:endParaRPr>
                    </a:p>
                    <a:p>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支給申請額算定シート</a:t>
                      </a:r>
                      <a:endParaRPr kumimoji="1" lang="en-US" altLang="ja-JP" sz="1000" baseline="0" dirty="0" smtClean="0">
                        <a:solidFill>
                          <a:schemeClr val="tx1"/>
                        </a:solidFill>
                        <a:latin typeface="+mn-ea"/>
                        <a:ea typeface="+mn-ea"/>
                      </a:endParaRPr>
                    </a:p>
                    <a:p>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債務整理支援支給申請書兼口座振込依頼書</a:t>
                      </a:r>
                      <a:endParaRPr kumimoji="1" lang="en-US" altLang="ja-JP" sz="1000" baseline="0" dirty="0" smtClean="0">
                        <a:solidFill>
                          <a:schemeClr val="tx1"/>
                        </a:solidFill>
                        <a:latin typeface="+mn-ea"/>
                        <a:ea typeface="+mn-ea"/>
                      </a:endParaRPr>
                    </a:p>
                    <a:p>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その他</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lt"/>
                          <a:ea typeface="+mn-ea"/>
                        </a:rPr>
                        <a:t>　　</a:t>
                      </a:r>
                      <a:r>
                        <a:rPr kumimoji="1" lang="en-US" altLang="ja-JP" sz="1000" baseline="0" dirty="0" smtClean="0">
                          <a:solidFill>
                            <a:schemeClr val="tx1"/>
                          </a:solidFill>
                          <a:latin typeface="+mn-lt"/>
                          <a:ea typeface="+mn-ea"/>
                        </a:rPr>
                        <a:t>―</a:t>
                      </a:r>
                      <a:r>
                        <a:rPr kumimoji="1" lang="ja-JP" altLang="en-US" sz="1000" baseline="0" dirty="0" smtClean="0">
                          <a:solidFill>
                            <a:schemeClr val="tx1"/>
                          </a:solidFill>
                          <a:latin typeface="+mn-lt"/>
                          <a:ea typeface="+mn-ea"/>
                        </a:rPr>
                        <a:t>　</a:t>
                      </a:r>
                      <a:r>
                        <a:rPr kumimoji="1" lang="ja-JP" altLang="en-US" sz="1000" baseline="0" dirty="0" smtClean="0">
                          <a:solidFill>
                            <a:schemeClr val="tx1"/>
                          </a:solidFill>
                          <a:latin typeface="+mn-ea"/>
                          <a:ea typeface="+mn-ea"/>
                        </a:rPr>
                        <a:t>債務整理支援給付金</a:t>
                      </a:r>
                      <a:r>
                        <a:rPr kumimoji="1" lang="ja-JP" altLang="en-US" sz="1000" baseline="0" dirty="0" smtClean="0">
                          <a:solidFill>
                            <a:schemeClr val="tx1"/>
                          </a:solidFill>
                          <a:latin typeface="+mn-lt"/>
                          <a:ea typeface="+mn-ea"/>
                        </a:rPr>
                        <a:t>における公認会計士等による手続実施報告書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lt"/>
                          <a:ea typeface="+mn-ea"/>
                        </a:rPr>
                        <a:t>　　</a:t>
                      </a:r>
                      <a:r>
                        <a:rPr kumimoji="1" lang="en-US" altLang="ja-JP" sz="1000" baseline="0" dirty="0" smtClean="0">
                          <a:solidFill>
                            <a:schemeClr val="tx1"/>
                          </a:solidFill>
                          <a:latin typeface="+mn-lt"/>
                          <a:ea typeface="+mn-ea"/>
                        </a:rPr>
                        <a:t>―</a:t>
                      </a:r>
                      <a:r>
                        <a:rPr kumimoji="1" lang="ja-JP" altLang="en-US" sz="1000" baseline="0" dirty="0" smtClean="0">
                          <a:solidFill>
                            <a:schemeClr val="tx1"/>
                          </a:solidFill>
                          <a:latin typeface="+mn-lt"/>
                          <a:ea typeface="+mn-ea"/>
                        </a:rPr>
                        <a:t>　</a:t>
                      </a:r>
                      <a:r>
                        <a:rPr kumimoji="1" lang="ja-JP" altLang="en-US" sz="1000" baseline="0" dirty="0" smtClean="0">
                          <a:solidFill>
                            <a:schemeClr val="tx1"/>
                          </a:solidFill>
                          <a:latin typeface="+mn-ea"/>
                          <a:ea typeface="+mn-ea"/>
                        </a:rPr>
                        <a:t>新たに受けた融資の貸付契約書の写し及びこれに係る償還年次表</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lt"/>
                          <a:ea typeface="+mn-ea"/>
                        </a:rPr>
                        <a:t>　　</a:t>
                      </a:r>
                      <a:r>
                        <a:rPr kumimoji="1" lang="en-US" altLang="ja-JP" sz="1000" baseline="0" dirty="0" smtClean="0">
                          <a:solidFill>
                            <a:schemeClr val="tx1"/>
                          </a:solidFill>
                          <a:latin typeface="+mn-lt"/>
                          <a:ea typeface="+mn-ea"/>
                        </a:rPr>
                        <a:t>―</a:t>
                      </a:r>
                      <a:r>
                        <a:rPr kumimoji="1" lang="ja-JP" altLang="en-US" sz="1000" baseline="0" dirty="0" smtClean="0">
                          <a:solidFill>
                            <a:schemeClr val="tx1"/>
                          </a:solidFill>
                          <a:latin typeface="+mn-lt"/>
                          <a:ea typeface="+mn-ea"/>
                        </a:rPr>
                        <a:t>　</a:t>
                      </a:r>
                      <a:r>
                        <a:rPr kumimoji="1" lang="ja-JP" altLang="en-US" sz="1000" baseline="0" dirty="0" smtClean="0">
                          <a:solidFill>
                            <a:schemeClr val="tx1"/>
                          </a:solidFill>
                          <a:latin typeface="+mn-ea"/>
                          <a:ea typeface="+mn-ea"/>
                        </a:rPr>
                        <a:t>国税の納税証明書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lt"/>
                          <a:ea typeface="+mn-ea"/>
                        </a:rPr>
                        <a:t>　　</a:t>
                      </a:r>
                      <a:r>
                        <a:rPr kumimoji="1" lang="en-US" altLang="ja-JP" sz="1000" baseline="0" dirty="0" smtClean="0">
                          <a:solidFill>
                            <a:schemeClr val="tx1"/>
                          </a:solidFill>
                          <a:latin typeface="+mn-lt"/>
                          <a:ea typeface="+mn-ea"/>
                        </a:rPr>
                        <a:t>―</a:t>
                      </a:r>
                      <a:r>
                        <a:rPr kumimoji="1" lang="ja-JP" altLang="en-US" sz="1000" baseline="0" dirty="0" smtClean="0">
                          <a:solidFill>
                            <a:schemeClr val="tx1"/>
                          </a:solidFill>
                          <a:latin typeface="+mn-lt"/>
                          <a:ea typeface="+mn-ea"/>
                        </a:rPr>
                        <a:t>　</a:t>
                      </a:r>
                      <a:r>
                        <a:rPr kumimoji="1" lang="ja-JP" altLang="en-US" sz="1000" baseline="0" dirty="0" smtClean="0">
                          <a:solidFill>
                            <a:schemeClr val="tx1"/>
                          </a:solidFill>
                          <a:latin typeface="+mn-ea"/>
                          <a:ea typeface="+mn-ea"/>
                        </a:rPr>
                        <a:t>社会保険料納入証明書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lt"/>
                          <a:ea typeface="+mn-ea"/>
                        </a:rPr>
                        <a:t>　　</a:t>
                      </a:r>
                      <a:r>
                        <a:rPr kumimoji="1" lang="en-US" altLang="ja-JP" sz="1000" baseline="0" dirty="0" smtClean="0">
                          <a:solidFill>
                            <a:schemeClr val="tx1"/>
                          </a:solidFill>
                          <a:latin typeface="+mn-lt"/>
                          <a:ea typeface="+mn-ea"/>
                        </a:rPr>
                        <a:t>―</a:t>
                      </a:r>
                      <a:r>
                        <a:rPr kumimoji="1" lang="ja-JP" altLang="en-US" sz="1000" baseline="0" dirty="0" smtClean="0">
                          <a:solidFill>
                            <a:schemeClr val="tx1"/>
                          </a:solidFill>
                          <a:latin typeface="+mn-lt"/>
                          <a:ea typeface="+mn-ea"/>
                        </a:rPr>
                        <a:t>　</a:t>
                      </a:r>
                      <a:r>
                        <a:rPr kumimoji="1" lang="ja-JP" altLang="en-US" sz="1000" baseline="0" dirty="0" smtClean="0">
                          <a:solidFill>
                            <a:schemeClr val="tx1"/>
                          </a:solidFill>
                          <a:latin typeface="+mn-ea"/>
                          <a:ea typeface="+mn-ea"/>
                        </a:rPr>
                        <a:t>労働保険料等納入証明書</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lt"/>
                          <a:ea typeface="+mn-ea"/>
                        </a:rPr>
                        <a:t>　　</a:t>
                      </a:r>
                      <a:r>
                        <a:rPr kumimoji="1" lang="en-US" altLang="ja-JP" sz="1000" baseline="0" dirty="0" smtClean="0">
                          <a:solidFill>
                            <a:schemeClr val="tx1"/>
                          </a:solidFill>
                          <a:latin typeface="+mn-lt"/>
                          <a:ea typeface="+mn-ea"/>
                        </a:rPr>
                        <a:t>―</a:t>
                      </a:r>
                      <a:r>
                        <a:rPr kumimoji="1" lang="ja-JP" altLang="en-US" sz="1000" baseline="0" dirty="0" smtClean="0">
                          <a:solidFill>
                            <a:schemeClr val="tx1"/>
                          </a:solidFill>
                          <a:latin typeface="+mn-lt"/>
                          <a:ea typeface="+mn-ea"/>
                        </a:rPr>
                        <a:t>　</a:t>
                      </a:r>
                      <a:r>
                        <a:rPr kumimoji="1" lang="ja-JP" altLang="en-US" sz="1000" baseline="0" dirty="0" smtClean="0">
                          <a:solidFill>
                            <a:schemeClr val="tx1"/>
                          </a:solidFill>
                          <a:latin typeface="+mn-ea"/>
                          <a:ea typeface="+mn-ea"/>
                        </a:rPr>
                        <a:t>医療機関統合支援給付金の申請を行っている場合は申請書の写し</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en-US" altLang="ja-JP" sz="1000" baseline="0" dirty="0" smtClean="0">
                          <a:solidFill>
                            <a:schemeClr val="tx1"/>
                          </a:solidFill>
                          <a:latin typeface="+mn-ea"/>
                          <a:ea typeface="+mn-ea"/>
                        </a:rPr>
                        <a:t>―</a:t>
                      </a:r>
                      <a:r>
                        <a:rPr kumimoji="1" lang="ja-JP" altLang="en-US" sz="1000" baseline="0" dirty="0" smtClean="0">
                          <a:solidFill>
                            <a:schemeClr val="tx1"/>
                          </a:solidFill>
                          <a:latin typeface="+mn-ea"/>
                          <a:ea typeface="+mn-ea"/>
                        </a:rPr>
                        <a:t>　</a:t>
                      </a:r>
                      <a:r>
                        <a:rPr kumimoji="1" lang="ja-JP" altLang="en-US" sz="1000" baseline="0" dirty="0" smtClean="0">
                          <a:solidFill>
                            <a:schemeClr val="tx1"/>
                          </a:solidFill>
                          <a:latin typeface="+mn-lt"/>
                          <a:ea typeface="+mn-ea"/>
                        </a:rPr>
                        <a:t>統合に関する計画書</a:t>
                      </a:r>
                      <a:r>
                        <a:rPr lang="ja-JP" altLang="en-US" sz="1000" dirty="0" smtClean="0">
                          <a:solidFill>
                            <a:schemeClr val="tx1"/>
                          </a:solidFill>
                        </a:rPr>
                        <a:t> </a:t>
                      </a:r>
                      <a:r>
                        <a:rPr kumimoji="1" lang="en-US" altLang="ja-JP" sz="1000" baseline="0" dirty="0" smtClean="0">
                          <a:solidFill>
                            <a:schemeClr val="tx1"/>
                          </a:solidFill>
                          <a:latin typeface="+mn-ea"/>
                          <a:ea typeface="+mn-ea"/>
                        </a:rPr>
                        <a:t>※</a:t>
                      </a:r>
                      <a:r>
                        <a:rPr kumimoji="1" lang="en-US" altLang="ja-JP" sz="700" baseline="0" dirty="0" smtClean="0">
                          <a:solidFill>
                            <a:schemeClr val="tx1"/>
                          </a:solidFill>
                          <a:latin typeface="+mn-ea"/>
                          <a:ea typeface="+mn-ea"/>
                        </a:rPr>
                        <a:t>1</a:t>
                      </a:r>
                      <a:r>
                        <a:rPr kumimoji="1" lang="ja-JP" altLang="en-US" sz="1000" baseline="0" dirty="0" smtClean="0">
                          <a:solidFill>
                            <a:schemeClr val="tx1"/>
                          </a:solidFill>
                          <a:latin typeface="+mn-ea"/>
                          <a:ea typeface="+mn-ea"/>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4665019"/>
                  </a:ext>
                </a:extLst>
              </a:tr>
              <a:tr h="622092">
                <a:tc>
                  <a:txBody>
                    <a:bodyPr/>
                    <a:lstStyle/>
                    <a:p>
                      <a:pPr algn="ctr"/>
                      <a:r>
                        <a:rPr kumimoji="1" lang="ja-JP" altLang="en-US" sz="1000" baseline="0" dirty="0" smtClean="0">
                          <a:solidFill>
                            <a:schemeClr val="tx1"/>
                          </a:solidFill>
                          <a:latin typeface="+mn-ea"/>
                          <a:ea typeface="+mn-ea"/>
                        </a:rPr>
                        <a:t>調整会議および医療審議会</a:t>
                      </a:r>
                    </a:p>
                    <a:p>
                      <a:pPr algn="ctr"/>
                      <a:r>
                        <a:rPr kumimoji="1" lang="ja-JP" altLang="en-US" sz="1000" baseline="0" dirty="0" smtClean="0">
                          <a:solidFill>
                            <a:schemeClr val="tx1"/>
                          </a:solidFill>
                          <a:latin typeface="+mn-ea"/>
                          <a:ea typeface="+mn-ea"/>
                        </a:rPr>
                        <a:t>（交付決定まで）</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endParaRPr kumimoji="1" lang="ja-JP" altLang="en-US" sz="1000" baseline="0" dirty="0">
                        <a:solidFill>
                          <a:schemeClr val="tx1"/>
                        </a:solidFill>
                        <a:latin typeface="+mn-ea"/>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その他</a:t>
                      </a:r>
                      <a:endParaRPr kumimoji="1" lang="en-US" altLang="ja-JP" sz="10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latin typeface="+mn-ea"/>
                          <a:ea typeface="+mn-ea"/>
                        </a:rPr>
                        <a:t>　　</a:t>
                      </a:r>
                      <a:r>
                        <a:rPr kumimoji="1" lang="ja-JP" altLang="en-US" sz="1000" baseline="0" dirty="0" err="1" smtClean="0">
                          <a:solidFill>
                            <a:schemeClr val="tx1"/>
                          </a:solidFill>
                          <a:latin typeface="+mn-ea"/>
                          <a:ea typeface="+mn-ea"/>
                        </a:rPr>
                        <a:t>ー</a:t>
                      </a:r>
                      <a:r>
                        <a:rPr kumimoji="1" lang="ja-JP" altLang="en-US" sz="1000" baseline="0" dirty="0" smtClean="0">
                          <a:solidFill>
                            <a:schemeClr val="tx1"/>
                          </a:solidFill>
                          <a:latin typeface="+mn-ea"/>
                          <a:ea typeface="+mn-ea"/>
                        </a:rPr>
                        <a:t>　統合計画の説明</a:t>
                      </a:r>
                      <a:r>
                        <a:rPr kumimoji="1" lang="en-US" altLang="ja-JP" sz="1000" baseline="0" dirty="0" smtClean="0">
                          <a:solidFill>
                            <a:schemeClr val="tx1"/>
                          </a:solidFill>
                          <a:latin typeface="+mn-ea"/>
                          <a:ea typeface="+mn-ea"/>
                        </a:rPr>
                        <a:t>※</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78952086"/>
                  </a:ext>
                </a:extLst>
              </a:tr>
            </a:tbl>
          </a:graphicData>
        </a:graphic>
      </p:graphicFrame>
      <p:sp>
        <p:nvSpPr>
          <p:cNvPr id="34" name="テキスト ボックス 33"/>
          <p:cNvSpPr txBox="1"/>
          <p:nvPr/>
        </p:nvSpPr>
        <p:spPr>
          <a:xfrm>
            <a:off x="0" y="-2446"/>
            <a:ext cx="9906000" cy="338554"/>
          </a:xfrm>
          <a:prstGeom prst="rect">
            <a:avLst/>
          </a:prstGeom>
          <a:solidFill>
            <a:srgbClr val="0070C0"/>
          </a:solidFill>
        </p:spPr>
        <p:txBody>
          <a:bodyPr wrap="square" rtlCol="0">
            <a:spAutoFit/>
          </a:bodyPr>
          <a:lstStyle/>
          <a:p>
            <a:pPr algn="ctr"/>
            <a:r>
              <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各種給付金の交付までの提出資料とスケジュール</a:t>
            </a:r>
            <a:r>
              <a:rPr lang="ja-JP" altLang="en-US" sz="1600" b="1" dirty="0" smtClean="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（債務整理支援</a:t>
            </a:r>
            <a:r>
              <a:rPr lang="ja-JP" altLang="en-US" sz="1600" b="1" dirty="0" smtClean="0">
                <a:solidFill>
                  <a:schemeClr val="bg1"/>
                </a:solidFill>
              </a:rPr>
              <a:t>給付</a:t>
            </a:r>
            <a:r>
              <a:rPr lang="ja-JP" altLang="en-US" sz="1600" b="1" dirty="0">
                <a:solidFill>
                  <a:schemeClr val="bg1"/>
                </a:solidFill>
              </a:rPr>
              <a:t>金）</a:t>
            </a:r>
            <a:endParaRPr lang="ja-JP" altLang="en-US" sz="16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ホームベース 35"/>
          <p:cNvSpPr/>
          <p:nvPr/>
        </p:nvSpPr>
        <p:spPr>
          <a:xfrm>
            <a:off x="135453" y="687170"/>
            <a:ext cx="2729315" cy="231840"/>
          </a:xfrm>
          <a:prstGeom prst="homePlate">
            <a:avLst/>
          </a:prstGeom>
          <a:solidFill>
            <a:srgbClr val="0070C0"/>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82863" tIns="41431" rIns="82863" bIns="41431" anchor="ctr"/>
          <a:lstStyle/>
          <a:p>
            <a:pPr>
              <a:defRPr/>
            </a:pPr>
            <a:r>
              <a:rPr lang="zh-TW" altLang="en-US" sz="1200" dirty="0">
                <a:latin typeface="Meiryo UI" panose="020B0604030504040204" pitchFamily="50" charset="-128"/>
                <a:ea typeface="Meiryo UI" panose="020B0604030504040204" pitchFamily="50" charset="-128"/>
              </a:rPr>
              <a:t>債務整理支援給付金</a:t>
            </a:r>
            <a:r>
              <a:rPr lang="ja-JP" altLang="en-US" sz="1200" dirty="0" smtClean="0">
                <a:latin typeface="Meiryo UI" panose="020B0604030504040204" pitchFamily="50" charset="-128"/>
                <a:ea typeface="Meiryo UI" panose="020B0604030504040204" pitchFamily="50" charset="-128"/>
              </a:rPr>
              <a:t>における提出書類　</a:t>
            </a:r>
            <a:endParaRPr lang="ja-JP" altLang="en-US" sz="1200" dirty="0">
              <a:latin typeface="Meiryo UI" panose="020B0604030504040204" pitchFamily="50" charset="-128"/>
              <a:ea typeface="Meiryo UI" panose="020B0604030504040204" pitchFamily="50" charset="-128"/>
            </a:endParaRPr>
          </a:p>
        </p:txBody>
      </p:sp>
      <p:sp>
        <p:nvSpPr>
          <p:cNvPr id="37" name="正方形/長方形 36"/>
          <p:cNvSpPr/>
          <p:nvPr/>
        </p:nvSpPr>
        <p:spPr>
          <a:xfrm>
            <a:off x="128463" y="687170"/>
            <a:ext cx="9577065" cy="5910182"/>
          </a:xfrm>
          <a:prstGeom prst="rect">
            <a:avLst/>
          </a:prstGeom>
          <a:no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30000"/>
              </a:lnSpc>
            </a:pP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nSpc>
                <a:spcPct val="130000"/>
              </a:lnSpc>
            </a:pP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テキスト ボックス 8"/>
          <p:cNvSpPr txBox="1"/>
          <p:nvPr/>
        </p:nvSpPr>
        <p:spPr>
          <a:xfrm>
            <a:off x="200472" y="4509120"/>
            <a:ext cx="9433048" cy="978729"/>
          </a:xfrm>
          <a:prstGeom prst="rect">
            <a:avLst/>
          </a:prstGeom>
          <a:noFill/>
          <a:ln>
            <a:noFill/>
            <a:prstDash val="dash"/>
          </a:ln>
        </p:spPr>
        <p:txBody>
          <a:bodyPr wrap="square" rtlCol="0">
            <a:spAutoFit/>
          </a:bodyPr>
          <a:lstStyle/>
          <a:p>
            <a:pPr>
              <a:lnSpc>
                <a:spcPct val="120000"/>
              </a:lnSpc>
            </a:pPr>
            <a:endParaRPr lang="en-US" altLang="ja-JP" sz="300" dirty="0"/>
          </a:p>
          <a:p>
            <a:pPr>
              <a:lnSpc>
                <a:spcPct val="120000"/>
              </a:lnSpc>
            </a:pPr>
            <a:r>
              <a:rPr lang="en-US" altLang="ja-JP" sz="900" u="sng" dirty="0" smtClean="0"/>
              <a:t>※</a:t>
            </a:r>
            <a:r>
              <a:rPr lang="ja-JP" altLang="en-US" sz="900" u="sng" dirty="0"/>
              <a:t>　統合計画の説明資料に</a:t>
            </a:r>
            <a:r>
              <a:rPr lang="ja-JP" altLang="en-US" sz="900" u="sng" dirty="0" smtClean="0"/>
              <a:t>ついて</a:t>
            </a:r>
            <a:endParaRPr lang="en-US" altLang="ja-JP" sz="900" u="sng" dirty="0"/>
          </a:p>
          <a:p>
            <a:pPr>
              <a:lnSpc>
                <a:spcPct val="120000"/>
              </a:lnSpc>
            </a:pPr>
            <a:r>
              <a:rPr lang="ja-JP" altLang="en-US" sz="900" dirty="0"/>
              <a:t>　</a:t>
            </a:r>
            <a:r>
              <a:rPr lang="ja-JP" altLang="en-US" sz="900" dirty="0" smtClean="0"/>
              <a:t>（</a:t>
            </a:r>
            <a:r>
              <a:rPr lang="ja-JP" altLang="en-US" sz="900" dirty="0"/>
              <a:t>１）説明資料は任意だが、統合計画に関する概要を説明すること。過去に調整会議や医療審議会にて意見聴取している計画であっても、改めて令和２年度中の</a:t>
            </a:r>
            <a:endParaRPr lang="en-US" altLang="ja-JP" sz="900" dirty="0"/>
          </a:p>
          <a:p>
            <a:pPr>
              <a:lnSpc>
                <a:spcPct val="120000"/>
              </a:lnSpc>
            </a:pPr>
            <a:r>
              <a:rPr lang="ja-JP" altLang="en-US" sz="900" dirty="0"/>
              <a:t>　　　　調整</a:t>
            </a:r>
            <a:r>
              <a:rPr lang="ja-JP" altLang="en-US" sz="900" dirty="0" smtClean="0"/>
              <a:t>会議又は医療審</a:t>
            </a:r>
            <a:r>
              <a:rPr lang="ja-JP" altLang="en-US" sz="900" dirty="0"/>
              <a:t>議会にて説明することで、今年度内の計画合意とみなす。</a:t>
            </a:r>
            <a:endParaRPr lang="en-US" altLang="ja-JP" sz="900" dirty="0"/>
          </a:p>
          <a:p>
            <a:pPr>
              <a:lnSpc>
                <a:spcPct val="120000"/>
              </a:lnSpc>
            </a:pPr>
            <a:r>
              <a:rPr lang="ja-JP" altLang="en-US" sz="900" dirty="0"/>
              <a:t>　</a:t>
            </a:r>
            <a:r>
              <a:rPr lang="ja-JP" altLang="en-US" sz="900" dirty="0" smtClean="0"/>
              <a:t>（２）聴取結果や統合計画の説明資料については、都道府県内で管理すること。</a:t>
            </a:r>
            <a:endParaRPr lang="en-US" altLang="ja-JP" sz="900" dirty="0" smtClean="0"/>
          </a:p>
          <a:p>
            <a:pPr>
              <a:lnSpc>
                <a:spcPct val="120000"/>
              </a:lnSpc>
            </a:pPr>
            <a:r>
              <a:rPr lang="ja-JP" altLang="en-US" sz="900" dirty="0" smtClean="0"/>
              <a:t>　（３）調整会議、医療審議会の意見聴取の手法については、今般の新型コロナウィルスの感染状況等を踏まえ、</a:t>
            </a:r>
            <a:r>
              <a:rPr lang="en-US" altLang="ja-JP" sz="900" dirty="0" smtClean="0"/>
              <a:t>web</a:t>
            </a:r>
            <a:r>
              <a:rPr lang="ja-JP" altLang="en-US" sz="900" dirty="0"/>
              <a:t>会議形式や</a:t>
            </a:r>
            <a:r>
              <a:rPr lang="ja-JP" altLang="en-US" sz="900" dirty="0" smtClean="0"/>
              <a:t>メール等の略式の場合であっても認められる。</a:t>
            </a:r>
            <a:endParaRPr lang="en-US" altLang="ja-JP" sz="900" dirty="0"/>
          </a:p>
        </p:txBody>
      </p:sp>
      <p:sp>
        <p:nvSpPr>
          <p:cNvPr id="4" name="スライド番号プレースホルダー 3"/>
          <p:cNvSpPr>
            <a:spLocks noGrp="1"/>
          </p:cNvSpPr>
          <p:nvPr>
            <p:ph type="sldNum" sz="quarter" idx="12"/>
          </p:nvPr>
        </p:nvSpPr>
        <p:spPr>
          <a:xfrm>
            <a:off x="9489504" y="6492917"/>
            <a:ext cx="367184" cy="365125"/>
          </a:xfrm>
        </p:spPr>
        <p:txBody>
          <a:bodyPr/>
          <a:lstStyle/>
          <a:p>
            <a:fld id="{9FDC3B78-F436-4E4A-8394-351FF17AB638}" type="slidenum">
              <a:rPr lang="ja-JP" altLang="en-US" smtClean="0">
                <a:solidFill>
                  <a:prstClr val="black">
                    <a:tint val="75000"/>
                  </a:prstClr>
                </a:solidFill>
              </a:rPr>
              <a:pPr/>
              <a:t>6</a:t>
            </a:fld>
            <a:endParaRPr lang="ja-JP" altLang="en-US" dirty="0">
              <a:solidFill>
                <a:prstClr val="black">
                  <a:tint val="75000"/>
                </a:prstClr>
              </a:solidFill>
            </a:endParaRPr>
          </a:p>
        </p:txBody>
      </p:sp>
    </p:spTree>
    <p:extLst>
      <p:ext uri="{BB962C8B-B14F-4D97-AF65-F5344CB8AC3E}">
        <p14:creationId xmlns:p14="http://schemas.microsoft.com/office/powerpoint/2010/main" val="5082525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6_標準デザイン">
  <a:themeElements>
    <a:clrScheme name="6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defRPr>
        </a:defPPr>
      </a:lstStyle>
    </a:lnDef>
  </a:objectDefaults>
  <a:extraClrSchemeLst>
    <a:extraClrScheme>
      <a:clrScheme name="6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T Proposal Template_J_202007">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プレゼンテーション1" id="{DB5FC701-E75F-407C-A241-CEB9D570A0CE}" vid="{43A988A7-5F07-4D93-A0AC-AD026BD5C8EB}"/>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32628</TotalTime>
  <Words>2722</Words>
  <Application>Microsoft Office PowerPoint</Application>
  <PresentationFormat>A4 210 x 297 mm</PresentationFormat>
  <Paragraphs>302</Paragraphs>
  <Slides>6</Slides>
  <Notes>1</Notes>
  <HiddenSlides>0</HiddenSlides>
  <MMClips>0</MMClips>
  <ScaleCrop>false</ScaleCrop>
  <HeadingPairs>
    <vt:vector size="8" baseType="variant">
      <vt:variant>
        <vt:lpstr>使用されているフォント</vt:lpstr>
      </vt:variant>
      <vt:variant>
        <vt:i4>9</vt:i4>
      </vt:variant>
      <vt:variant>
        <vt:lpstr>テーマ</vt:lpstr>
      </vt:variant>
      <vt:variant>
        <vt:i4>4</vt:i4>
      </vt:variant>
      <vt:variant>
        <vt:lpstr>埋め込まれた OLE サーバー</vt:lpstr>
      </vt:variant>
      <vt:variant>
        <vt:i4>1</vt:i4>
      </vt:variant>
      <vt:variant>
        <vt:lpstr>スライド タイトル</vt:lpstr>
      </vt:variant>
      <vt:variant>
        <vt:i4>6</vt:i4>
      </vt:variant>
    </vt:vector>
  </HeadingPairs>
  <TitlesOfParts>
    <vt:vector size="20" baseType="lpstr">
      <vt:lpstr>Meiryo UI</vt:lpstr>
      <vt:lpstr>ＭＳ Ｐゴシック</vt:lpstr>
      <vt:lpstr>Yu Gothic UI</vt:lpstr>
      <vt:lpstr>メイリオ</vt:lpstr>
      <vt:lpstr>Arial</vt:lpstr>
      <vt:lpstr>Calibri</vt:lpstr>
      <vt:lpstr>Calibri Light</vt:lpstr>
      <vt:lpstr>Verdana</vt:lpstr>
      <vt:lpstr>Wingdings</vt:lpstr>
      <vt:lpstr>6_標準デザイン</vt:lpstr>
      <vt:lpstr>1_Office ​​テーマ</vt:lpstr>
      <vt:lpstr>デザインの設定</vt:lpstr>
      <vt:lpstr>DT Proposal Template_J_202007</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熊本における医療需要予測と 病床機能分化・連携</dc:title>
  <dc:creator>西山 健二(nishiyama-kenji)</dc:creator>
  <cp:lastModifiedBy>朝井 輝久(asai-teruhisa.5o9)</cp:lastModifiedBy>
  <cp:revision>1635</cp:revision>
  <cp:lastPrinted>2021-05-28T07:33:42Z</cp:lastPrinted>
  <dcterms:created xsi:type="dcterms:W3CDTF">2014-08-12T06:54:23Z</dcterms:created>
  <dcterms:modified xsi:type="dcterms:W3CDTF">2021-06-08T10:20:16Z</dcterms:modified>
</cp:coreProperties>
</file>