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4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1" r:id="rId1"/>
  </p:sldMasterIdLst>
  <p:notesMasterIdLst>
    <p:notesMasterId r:id="rId55"/>
  </p:notesMasterIdLst>
  <p:handoutMasterIdLst>
    <p:handoutMasterId r:id="rId56"/>
  </p:handoutMasterIdLst>
  <p:sldIdLst>
    <p:sldId id="256" r:id="rId2"/>
    <p:sldId id="846" r:id="rId3"/>
    <p:sldId id="847" r:id="rId4"/>
    <p:sldId id="848" r:id="rId5"/>
    <p:sldId id="849" r:id="rId6"/>
    <p:sldId id="850" r:id="rId7"/>
    <p:sldId id="851" r:id="rId8"/>
    <p:sldId id="501" r:id="rId9"/>
    <p:sldId id="852" r:id="rId10"/>
    <p:sldId id="853" r:id="rId11"/>
    <p:sldId id="855" r:id="rId12"/>
    <p:sldId id="854" r:id="rId13"/>
    <p:sldId id="857" r:id="rId14"/>
    <p:sldId id="858" r:id="rId15"/>
    <p:sldId id="884" r:id="rId16"/>
    <p:sldId id="859" r:id="rId17"/>
    <p:sldId id="804" r:id="rId18"/>
    <p:sldId id="860" r:id="rId19"/>
    <p:sldId id="861" r:id="rId20"/>
    <p:sldId id="862" r:id="rId21"/>
    <p:sldId id="793" r:id="rId22"/>
    <p:sldId id="863" r:id="rId23"/>
    <p:sldId id="864" r:id="rId24"/>
    <p:sldId id="865" r:id="rId25"/>
    <p:sldId id="885" r:id="rId26"/>
    <p:sldId id="867" r:id="rId27"/>
    <p:sldId id="868" r:id="rId28"/>
    <p:sldId id="869" r:id="rId29"/>
    <p:sldId id="870" r:id="rId30"/>
    <p:sldId id="871" r:id="rId31"/>
    <p:sldId id="872" r:id="rId32"/>
    <p:sldId id="838" r:id="rId33"/>
    <p:sldId id="805" r:id="rId34"/>
    <p:sldId id="806" r:id="rId35"/>
    <p:sldId id="807" r:id="rId36"/>
    <p:sldId id="873" r:id="rId37"/>
    <p:sldId id="902" r:id="rId38"/>
    <p:sldId id="903" r:id="rId39"/>
    <p:sldId id="904" r:id="rId40"/>
    <p:sldId id="905" r:id="rId41"/>
    <p:sldId id="906" r:id="rId42"/>
    <p:sldId id="907" r:id="rId43"/>
    <p:sldId id="908" r:id="rId44"/>
    <p:sldId id="909" r:id="rId45"/>
    <p:sldId id="910" r:id="rId46"/>
    <p:sldId id="911" r:id="rId47"/>
    <p:sldId id="912" r:id="rId48"/>
    <p:sldId id="913" r:id="rId49"/>
    <p:sldId id="914" r:id="rId50"/>
    <p:sldId id="915" r:id="rId51"/>
    <p:sldId id="916" r:id="rId52"/>
    <p:sldId id="917" r:id="rId53"/>
    <p:sldId id="918" r:id="rId54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GPｺﾞｼｯｸE" pitchFamily="50" charset="-128"/>
        <a:ea typeface="HGP創英角ﾎﾟｯﾌﾟ体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GPｺﾞｼｯｸE" pitchFamily="50" charset="-128"/>
        <a:ea typeface="HGP創英角ﾎﾟｯﾌﾟ体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GPｺﾞｼｯｸE" pitchFamily="50" charset="-128"/>
        <a:ea typeface="HGP創英角ﾎﾟｯﾌﾟ体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GPｺﾞｼｯｸE" pitchFamily="50" charset="-128"/>
        <a:ea typeface="HGP創英角ﾎﾟｯﾌﾟ体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GPｺﾞｼｯｸE" pitchFamily="50" charset="-128"/>
        <a:ea typeface="HGP創英角ﾎﾟｯﾌﾟ体" pitchFamily="50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HGPｺﾞｼｯｸE" pitchFamily="50" charset="-128"/>
        <a:ea typeface="HGP創英角ﾎﾟｯﾌﾟ体" pitchFamily="50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HGPｺﾞｼｯｸE" pitchFamily="50" charset="-128"/>
        <a:ea typeface="HGP創英角ﾎﾟｯﾌﾟ体" pitchFamily="50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HGPｺﾞｼｯｸE" pitchFamily="50" charset="-128"/>
        <a:ea typeface="HGP創英角ﾎﾟｯﾌﾟ体" pitchFamily="50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HGPｺﾞｼｯｸE" pitchFamily="50" charset="-128"/>
        <a:ea typeface="HGP創英角ﾎﾟｯﾌﾟ体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FF6600"/>
    <a:srgbClr val="FF3300"/>
    <a:srgbClr val="FF0066"/>
    <a:srgbClr val="FFD8BD"/>
    <a:srgbClr val="FF6699"/>
    <a:srgbClr val="0066CC"/>
    <a:srgbClr val="FFFF3B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257" autoAdjust="0"/>
    <p:restoredTop sz="89847" autoAdjust="0"/>
  </p:normalViewPr>
  <p:slideViewPr>
    <p:cSldViewPr>
      <p:cViewPr varScale="1">
        <p:scale>
          <a:sx n="62" d="100"/>
          <a:sy n="62" d="100"/>
        </p:scale>
        <p:origin x="900" y="84"/>
      </p:cViewPr>
      <p:guideLst>
        <p:guide orient="horz" pos="2132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7064"/>
    </p:cViewPr>
  </p:sorterViewPr>
  <p:notesViewPr>
    <p:cSldViewPr>
      <p:cViewPr>
        <p:scale>
          <a:sx n="60" d="100"/>
          <a:sy n="60" d="100"/>
        </p:scale>
        <p:origin x="-2652" y="60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2922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kumimoji="1" sz="1200" smtClean="0"/>
            </a:lvl1pPr>
          </a:lstStyle>
          <a:p>
            <a:pPr>
              <a:defRPr/>
            </a:pPr>
            <a:fld id="{F6E93704-F59B-4B7D-A73F-C49D6E34FC78}" type="datetimeFigureOut">
              <a:rPr lang="ja-JP" altLang="en-US"/>
              <a:pPr>
                <a:defRPr/>
              </a:pPr>
              <a:t>2019/8/21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817"/>
            <a:ext cx="2918831" cy="492921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817"/>
            <a:ext cx="2918831" cy="492921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kumimoji="1" sz="1200" smtClean="0"/>
            </a:lvl1pPr>
          </a:lstStyle>
          <a:p>
            <a:pPr>
              <a:defRPr/>
            </a:pPr>
            <a:fld id="{5EA6D500-0FAF-4C3B-812D-6C70EF64DE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922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9162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8050" y="812800"/>
            <a:ext cx="4735513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571" y="4732367"/>
            <a:ext cx="5677063" cy="426779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343" tIns="45171" rIns="90343" bIns="45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第2レベル</a:t>
            </a:r>
          </a:p>
          <a:p>
            <a:pPr lvl="2"/>
            <a:r>
              <a:rPr lang="ja-JP" altLang="en-US" noProof="0"/>
              <a:t>第3レベル</a:t>
            </a:r>
          </a:p>
          <a:p>
            <a:pPr lvl="3"/>
            <a:r>
              <a:rPr lang="ja-JP" altLang="en-US" noProof="0"/>
              <a:t>第4レベル</a:t>
            </a:r>
          </a:p>
          <a:p>
            <a:pPr lvl="4"/>
            <a:r>
              <a:rPr lang="ja-JP" altLang="en-US" noProof="0"/>
              <a:t>第5レベル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390" cy="49134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343" tIns="45171" rIns="90343" bIns="4517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814" y="0"/>
            <a:ext cx="2921949" cy="49134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343" tIns="45171" rIns="90343" bIns="4517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1D0A34A-B9D1-42C1-B5E0-A91C5FD70885}" type="datetime1">
              <a:rPr lang="ja-JP" altLang="en-US"/>
              <a:pPr>
                <a:defRPr/>
              </a:pPr>
              <a:t>2019/8/21</a:t>
            </a:fld>
            <a:endParaRPr lang="ja-JP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817"/>
            <a:ext cx="2920390" cy="4944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343" tIns="45171" rIns="90343" bIns="4517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343" tIns="45171" rIns="90343" bIns="4517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6E17B11-DC75-42A4-A5AC-DA7A294D0A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836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2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3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5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7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8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9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0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2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3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5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6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7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8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9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0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2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3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5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6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7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8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9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0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2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3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5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6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7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362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835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6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EC63E50D-E466-4B40-8244-EA47C0CBB5A1}" type="slidenum">
              <a:rPr lang="ja-JP" altLang="en-US" sz="1200" b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/>
              <a:t>12</a:t>
            </a:fld>
            <a:endParaRPr lang="ja-JP" altLang="en-US" sz="1200" b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039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845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47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32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7D42F-921C-4E0D-81EB-E28469EBF377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68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417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4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A2DA8A57-D955-4B6B-A632-C794DAA56E72}" type="slidenum">
              <a:rPr lang="ja-JP" altLang="en-US" sz="1200" b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/>
              <a:t>19</a:t>
            </a:fld>
            <a:endParaRPr lang="ja-JP" altLang="en-US" sz="1200" b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547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738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92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002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6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EC63E50D-E466-4B40-8244-EA47C0CBB5A1}" type="slidenum">
              <a:rPr lang="ja-JP" altLang="en-US" sz="1200" b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/>
              <a:t>23</a:t>
            </a:fld>
            <a:endParaRPr lang="ja-JP" altLang="en-US" sz="1200" b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911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6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EC63E50D-E466-4B40-8244-EA47C0CBB5A1}" type="slidenum">
              <a:rPr lang="ja-JP" altLang="en-US" sz="1200" b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/>
              <a:t>24</a:t>
            </a:fld>
            <a:endParaRPr lang="ja-JP" altLang="en-US" sz="1200" b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89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5539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34035" indent="-282321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29284" indent="-225857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580998" indent="-225857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32711" indent="-225857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484425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36138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387852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39566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fld id="{7C8D40A5-1F03-4769-A113-39092DFE30A1}" type="slidenum">
              <a:rPr lang="ja-JP" altLang="en-US" sz="1200" b="0">
                <a:latin typeface="Arial" charset="0"/>
                <a:ea typeface="ＭＳ Ｐゴシック" charset="-128"/>
              </a:rPr>
              <a:pPr/>
              <a:t>25</a:t>
            </a:fld>
            <a:endParaRPr lang="ja-JP" altLang="en-US" sz="1200" b="0"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958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3491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34035" indent="-282321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29284" indent="-225857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580998" indent="-225857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32711" indent="-225857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484425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36138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387852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39566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fld id="{DD48409E-3031-4FAA-B1E1-FF6F045E0312}" type="slidenum">
              <a:rPr lang="ja-JP" altLang="en-US" sz="1200" b="0">
                <a:latin typeface="Arial" charset="0"/>
                <a:ea typeface="ＭＳ Ｐゴシック" charset="-128"/>
              </a:rPr>
              <a:pPr/>
              <a:t>26</a:t>
            </a:fld>
            <a:endParaRPr lang="ja-JP" altLang="en-US" sz="1200" b="0"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177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6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3DC97C3A-8FFB-41FA-83DA-F432EF76B7C1}" type="slidenum">
              <a:rPr lang="ja-JP" altLang="en-US" sz="1200" b="0">
                <a:latin typeface="Arial" charset="0"/>
                <a:ea typeface="ＭＳ Ｐゴシック" charset="-128"/>
              </a:rPr>
              <a:pPr algn="r"/>
              <a:t>27</a:t>
            </a:fld>
            <a:endParaRPr lang="ja-JP" altLang="en-US" sz="1200" b="0"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62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8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C01E602B-921C-4D2F-83AB-1C7FEB81F67B}" type="slidenum">
              <a:rPr lang="ja-JP" altLang="en-US" sz="1200" b="0">
                <a:latin typeface="Arial" charset="0"/>
                <a:ea typeface="ＭＳ Ｐゴシック" charset="-128"/>
              </a:rPr>
              <a:pPr algn="r"/>
              <a:t>28</a:t>
            </a:fld>
            <a:endParaRPr lang="ja-JP" altLang="en-US" sz="1200" b="0"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526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881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809625"/>
            <a:ext cx="4738688" cy="3554413"/>
          </a:xfrm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008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6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EC63E50D-E466-4B40-8244-EA47C0CBB5A1}" type="slidenum">
              <a:rPr lang="ja-JP" altLang="en-US" sz="1200" b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/>
              <a:t>30</a:t>
            </a:fld>
            <a:endParaRPr lang="ja-JP" altLang="en-US" sz="1200" b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774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4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7D58D22C-25D1-48BE-8390-62311143494C}" type="slidenum">
              <a:rPr lang="ja-JP" altLang="en-US" sz="1200" b="0">
                <a:latin typeface="Arial" charset="0"/>
                <a:ea typeface="ＭＳ Ｐゴシック" charset="-128"/>
              </a:rPr>
              <a:pPr algn="r"/>
              <a:t>31</a:t>
            </a:fld>
            <a:endParaRPr lang="ja-JP" altLang="en-US" sz="1200" b="0"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221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8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81DD9F07-40DB-4C5A-ADBE-A717FD7FBFC9}" type="slidenum">
              <a:rPr lang="ja-JP" altLang="en-US" sz="1200" b="0">
                <a:latin typeface="Arial" charset="0"/>
                <a:ea typeface="ＭＳ Ｐゴシック" charset="-128"/>
              </a:rPr>
              <a:pPr algn="r"/>
              <a:t>32</a:t>
            </a:fld>
            <a:endParaRPr lang="ja-JP" altLang="en-US" sz="1200" b="0"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274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797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75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4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6649EBDA-0CF4-4177-BAD2-B760A974A799}" type="slidenum">
              <a:rPr lang="ja-JP" altLang="en-US" sz="1200" b="0">
                <a:latin typeface="Arial" charset="0"/>
                <a:ea typeface="ＭＳ Ｐゴシック" charset="-128"/>
              </a:rPr>
              <a:pPr algn="r"/>
              <a:t>38</a:t>
            </a:fld>
            <a:endParaRPr lang="ja-JP" altLang="en-US" sz="1200" b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2926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871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809625"/>
            <a:ext cx="4738688" cy="3554413"/>
          </a:xfrm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367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809625"/>
            <a:ext cx="4738688" cy="3554413"/>
          </a:xfrm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11" y="4730792"/>
            <a:ext cx="5677064" cy="42677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1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Arial" charset="0"/>
            </a:endParaRPr>
          </a:p>
        </p:txBody>
      </p:sp>
      <p:sp>
        <p:nvSpPr>
          <p:cNvPr id="57348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9DAF51-8EC1-4191-9406-E0B8141F5CDA}" type="slidenum">
              <a:rPr lang="ja-JP" altLang="en-US" b="0">
                <a:solidFill>
                  <a:srgbClr val="000000"/>
                </a:solidFill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ja-JP" altLang="en-US" b="0">
              <a:solidFill>
                <a:srgbClr val="000000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644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70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8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A15EDE94-8A74-4063-B299-F9E144BB267D}" type="slidenum">
              <a:rPr lang="ja-JP" altLang="en-US" sz="1200" b="0">
                <a:latin typeface="Arial" charset="0"/>
                <a:ea typeface="ＭＳ Ｐゴシック" charset="-128"/>
              </a:rPr>
              <a:pPr algn="r"/>
              <a:t>43</a:t>
            </a:fld>
            <a:endParaRPr lang="ja-JP" altLang="en-US" sz="1200" b="0"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118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8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A15EDE94-8A74-4063-B299-F9E144BB267D}" type="slidenum">
              <a:rPr lang="ja-JP" altLang="en-US" sz="1200" b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/>
              <a:t>44</a:t>
            </a:fld>
            <a:endParaRPr lang="ja-JP" altLang="en-US" sz="1200" b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542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16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6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676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6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EC63E50D-E466-4B40-8244-EA47C0CBB5A1}" type="slidenum">
              <a:rPr lang="ja-JP" altLang="en-US" sz="1200" b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/>
              <a:t>48</a:t>
            </a:fld>
            <a:endParaRPr lang="ja-JP" altLang="en-US" sz="1200" b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34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6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EC63E50D-E466-4B40-8244-EA47C0CBB5A1}" type="slidenum">
              <a:rPr lang="ja-JP" altLang="en-US" sz="1200" b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/>
              <a:t>49</a:t>
            </a:fld>
            <a:endParaRPr lang="ja-JP" altLang="en-US" sz="1200" b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259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809625"/>
            <a:ext cx="4738688" cy="3554413"/>
          </a:xfrm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62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8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A15EDE94-8A74-4063-B299-F9E144BB267D}" type="slidenum">
              <a:rPr lang="ja-JP" altLang="en-US" sz="1200" b="0">
                <a:latin typeface="Arial" charset="0"/>
                <a:ea typeface="ＭＳ Ｐゴシック" charset="-128"/>
              </a:rPr>
              <a:pPr algn="r"/>
              <a:t>50</a:t>
            </a:fld>
            <a:endParaRPr lang="ja-JP" altLang="en-US" sz="1200" b="0"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442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8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A15EDE94-8A74-4063-B299-F9E144BB267D}" type="slidenum">
              <a:rPr lang="ja-JP" altLang="en-US" sz="1200" b="0">
                <a:latin typeface="Arial" charset="0"/>
                <a:ea typeface="ＭＳ Ｐゴシック" charset="-128"/>
              </a:rPr>
              <a:pPr algn="r"/>
              <a:t>51</a:t>
            </a:fld>
            <a:endParaRPr lang="ja-JP" altLang="en-US" sz="1200" b="0"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178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8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A15EDE94-8A74-4063-B299-F9E144BB267D}" type="slidenum">
              <a:rPr lang="ja-JP" altLang="en-US" sz="1200" b="0">
                <a:latin typeface="Arial" charset="0"/>
                <a:ea typeface="ＭＳ Ｐゴシック" charset="-128"/>
              </a:rPr>
              <a:pPr algn="r"/>
              <a:t>52</a:t>
            </a:fld>
            <a:endParaRPr lang="ja-JP" altLang="en-US" sz="1200" b="0"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41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0596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3814" y="9371817"/>
            <a:ext cx="2921949" cy="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667F7D1C-A2E7-4C4B-AB52-C730BD87BDD4}" type="slidenum">
              <a:rPr lang="ja-JP" altLang="en-US" sz="1200" b="0">
                <a:latin typeface="Arial" charset="0"/>
                <a:ea typeface="ＭＳ Ｐゴシック" charset="-128"/>
              </a:rPr>
              <a:pPr algn="r"/>
              <a:t>53</a:t>
            </a:fld>
            <a:endParaRPr lang="ja-JP" altLang="en-US" sz="1200" b="0"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515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7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34035" indent="-282321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29284" indent="-225857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580998" indent="-225857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32711" indent="-225857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484425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36138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387852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39566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fld id="{5AE1C829-7DEC-473B-906A-A5894C94840D}" type="slidenum">
              <a:rPr lang="ja-JP" altLang="en-US" sz="1200" b="0">
                <a:latin typeface="Arial" charset="0"/>
                <a:ea typeface="ＭＳ Ｐゴシック" charset="-128"/>
              </a:rPr>
              <a:pPr/>
              <a:t>6</a:t>
            </a:fld>
            <a:endParaRPr lang="ja-JP" altLang="en-US" sz="1200" b="0"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96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34035" indent="-282321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29284" indent="-225857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580998" indent="-225857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32711" indent="-225857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484425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36138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387852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39566" indent="-22585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fld id="{D47EA7E6-BA1B-4834-954E-7CDBE2261BC7}" type="slidenum">
              <a:rPr lang="ja-JP" altLang="en-US" sz="1200" b="0">
                <a:latin typeface="Arial" charset="0"/>
                <a:ea typeface="ＭＳ Ｐゴシック" charset="-128"/>
              </a:rPr>
              <a:pPr/>
              <a:t>7</a:t>
            </a:fld>
            <a:endParaRPr lang="ja-JP" altLang="en-US" sz="1200" b="0">
              <a:latin typeface="Arial" charset="0"/>
              <a:ea typeface="ＭＳ Ｐゴシック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50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455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C52A3-74F6-487D-BBDE-D3700FD75729}" type="datetime1">
              <a:rPr lang="ja-JP" altLang="en-US"/>
              <a:pPr>
                <a:defRPr/>
              </a:pPr>
              <a:t>2019/8/21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C30B9-9583-43C9-8171-4354443D6D8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881402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1EF4F-B04A-4FFC-9115-849F7B88BEEA}" type="datetime1">
              <a:rPr lang="ja-JP" altLang="en-US"/>
              <a:pPr>
                <a:defRPr/>
              </a:pPr>
              <a:t>2019/8/21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C3207-9E96-4622-A5BD-7F3D28B477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885126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FC3F-E4B4-4A0A-969A-C145B502AE70}" type="datetime1">
              <a:rPr lang="ja-JP" altLang="en-US"/>
              <a:pPr>
                <a:defRPr/>
              </a:pPr>
              <a:t>2019/8/21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A8774-D182-4EE0-B99E-A061BBF777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94876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B217-CC46-4B41-A260-CAF496BAFE66}" type="datetime1">
              <a:rPr lang="ja-JP" altLang="en-US"/>
              <a:pPr>
                <a:defRPr/>
              </a:pPr>
              <a:t>2019/8/21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0BEF-D1B5-4CE4-8925-DB1EA841E5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247685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84EB-D385-4411-96FC-643A40569194}" type="datetime1">
              <a:rPr lang="ja-JP" altLang="en-US"/>
              <a:pPr>
                <a:defRPr/>
              </a:pPr>
              <a:t>2019/8/21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DF3C-3C81-418D-B100-3B687DE070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552758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BA900-40C7-4C08-945A-952EE0C8CD49}" type="datetime1">
              <a:rPr lang="ja-JP" altLang="en-US"/>
              <a:pPr>
                <a:defRPr/>
              </a:pPr>
              <a:t>2019/8/21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34B1D-56C4-470A-99F9-BB3FB158C7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72045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A07B-406F-4C81-AB16-3E07959D7283}" type="datetime1">
              <a:rPr lang="ja-JP" altLang="en-US"/>
              <a:pPr>
                <a:defRPr/>
              </a:pPr>
              <a:t>2019/8/21</a:t>
            </a:fld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91F95-0208-473F-85CA-6A4287503E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210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6C775-8384-41C7-BEEE-CB0163468AF5}" type="datetime1">
              <a:rPr lang="ja-JP" altLang="en-US"/>
              <a:pPr>
                <a:defRPr/>
              </a:pPr>
              <a:t>2019/8/21</a:t>
            </a:fld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B420B-794A-42BC-9227-AFAFFC012A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083378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76B3B-C957-4689-A3D4-9688FD2FC0AF}" type="datetime1">
              <a:rPr lang="ja-JP" altLang="en-US"/>
              <a:pPr>
                <a:defRPr/>
              </a:pPr>
              <a:t>2019/8/21</a:t>
            </a:fld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D5E8E-4AB0-406B-A18D-391CDF496B6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910850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E14E-D860-4A6B-A3A1-A0EDEDC9CB60}" type="datetime1">
              <a:rPr lang="ja-JP" altLang="en-US"/>
              <a:pPr>
                <a:defRPr/>
              </a:pPr>
              <a:t>2019/8/21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05CA8-767D-4334-80A0-A1FA807C2C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90291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4849F-0CCF-4FA0-B2AE-9D8D051B83CE}" type="datetime1">
              <a:rPr lang="ja-JP" altLang="en-US"/>
              <a:pPr>
                <a:defRPr/>
              </a:pPr>
              <a:t>2019/8/21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3EE2-E746-4231-9039-23E151AFA6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162126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ja-JP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ja-JP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ja-JP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ja-JP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5CD48BF-33F1-4C1A-8C3C-92032F7C5441}" type="datetime1">
              <a:rPr lang="ja-JP" altLang="en-US"/>
              <a:pPr>
                <a:defRPr/>
              </a:pPr>
              <a:t>2019/8/21</a:t>
            </a:fld>
            <a:endParaRPr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1084EDFB-3959-4042-9DB2-999BA50F79C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52.png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microsoft.com/office/2007/relationships/hdphoto" Target="../media/hdphoto3.wdp"/><Relationship Id="rId9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15C6FC9A-8537-4AF5-8CB8-052D1EADB28C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1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15362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A683520F-8515-4FFF-B0CF-B763777F55DC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1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pic>
        <p:nvPicPr>
          <p:cNvPr id="15363" name="角丸四角形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01638"/>
            <a:ext cx="82613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2300288"/>
          </a:xfrm>
          <a:ln>
            <a:solidFill>
              <a:schemeClr val="bg1"/>
            </a:solidFill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ja-JP" sz="40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オトナ社会へのパスポート</a:t>
            </a:r>
            <a:br>
              <a:rPr lang="ja-JP" sz="40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sz="40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知って</a:t>
            </a:r>
            <a:r>
              <a:rPr lang="ja-JP" smtClean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おきた</a:t>
            </a:r>
            <a:r>
              <a:rPr lang="ja-JP" altLang="en-US" smtClean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</a:t>
            </a:r>
            <a:r>
              <a:rPr lang="ja-JP" smtClean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これ</a:t>
            </a:r>
            <a:r>
              <a:rPr lang="ja-JP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だけは」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708400" y="5619750"/>
            <a:ext cx="4679950" cy="86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ja-JP" altLang="en-US" sz="2800">
                <a:solidFill>
                  <a:srgbClr val="0066CC"/>
                </a:solidFill>
                <a:latin typeface="HG創英ﾌﾟﾚｾﾞﾝｽEB" pitchFamily="17" charset="-128"/>
                <a:ea typeface="HG創英ﾌﾟﾚｾﾞﾝｽEB" pitchFamily="17" charset="-128"/>
              </a:rPr>
              <a:t>千葉県消費生活相談員の会</a:t>
            </a:r>
          </a:p>
        </p:txBody>
      </p:sp>
      <p:pic>
        <p:nvPicPr>
          <p:cNvPr id="15366" name="Picture 4" descr="表+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276475"/>
            <a:ext cx="381635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 descr="表+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500313"/>
            <a:ext cx="17383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表+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214688"/>
            <a:ext cx="1655762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5426D-0499-4F93-BF73-26681CE02A91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番号プレースホルダー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3843532E-E626-435B-B3E5-EDED80005B44}" type="slidenum">
              <a:rPr lang="ja-JP" altLang="en-US" sz="14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10</a:t>
            </a:fld>
            <a:endParaRPr lang="ja-JP" altLang="en-US" sz="1400" b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キャッチセールス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5892" y="1490676"/>
            <a:ext cx="6991350" cy="1366837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街で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「無料サービス」などと声を掛け、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buFontTx/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店や事務所に連れて行き契約させる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457200" y="404664"/>
            <a:ext cx="6779096" cy="830262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ctr"/>
            <a:r>
              <a:rPr lang="ja-JP" altLang="en-US" sz="48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キャッチセールス</a:t>
            </a:r>
          </a:p>
        </p:txBody>
      </p:sp>
      <p:pic>
        <p:nvPicPr>
          <p:cNvPr id="33797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3176122"/>
            <a:ext cx="500221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AutoShape 5"/>
          <p:cNvSpPr>
            <a:spLocks noChangeArrowheads="1"/>
          </p:cNvSpPr>
          <p:nvPr/>
        </p:nvSpPr>
        <p:spPr bwMode="auto">
          <a:xfrm>
            <a:off x="5159375" y="5244004"/>
            <a:ext cx="3527425" cy="1001221"/>
          </a:xfrm>
          <a:prstGeom prst="wedgeEllipseCallout">
            <a:avLst>
              <a:gd name="adj1" fmla="val -57445"/>
              <a:gd name="adj2" fmla="val -53218"/>
            </a:avLst>
          </a:prstGeom>
          <a:solidFill>
            <a:srgbClr val="37CB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ネイルが無料で出来るよ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2978D-5F61-4658-936E-3A73D9F2EDFD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10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97B5B5-16F5-402B-8CC3-5709CBB4E9CC}"/>
              </a:ext>
            </a:extLst>
          </p:cNvPr>
          <p:cNvSpPr txBox="1"/>
          <p:nvPr/>
        </p:nvSpPr>
        <p:spPr>
          <a:xfrm>
            <a:off x="7092280" y="190924"/>
            <a:ext cx="172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4-5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34852FA6-9540-4B64-8958-F23BE285344A}"/>
              </a:ext>
            </a:extLst>
          </p:cNvPr>
          <p:cNvSpPr>
            <a:spLocks noChangeArrowheads="1"/>
          </p:cNvSpPr>
          <p:nvPr/>
        </p:nvSpPr>
        <p:spPr bwMode="auto">
          <a:xfrm rot="21364723">
            <a:off x="5976615" y="3260903"/>
            <a:ext cx="2519362" cy="1163926"/>
          </a:xfrm>
          <a:prstGeom prst="wedgeEllipseCallout">
            <a:avLst>
              <a:gd name="adj1" fmla="val -69053"/>
              <a:gd name="adj2" fmla="val 38003"/>
            </a:avLst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モデルになって</a:t>
            </a:r>
            <a:endParaRPr lang="en-US" altLang="ja-JP" sz="2400" b="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みない？</a:t>
            </a:r>
          </a:p>
        </p:txBody>
      </p:sp>
    </p:spTree>
    <p:extLst>
      <p:ext uri="{BB962C8B-B14F-4D97-AF65-F5344CB8AC3E}">
        <p14:creationId xmlns:p14="http://schemas.microsoft.com/office/powerpoint/2010/main" val="20766004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番号プレースホルダー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70972E5B-9764-4607-AAA3-141635A39A73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11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pic>
        <p:nvPicPr>
          <p:cNvPr id="35843" name="図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6" t="23328" r="16078" b="34077"/>
          <a:stretch>
            <a:fillRect/>
          </a:stretch>
        </p:blipFill>
        <p:spPr bwMode="auto">
          <a:xfrm>
            <a:off x="6621463" y="4483100"/>
            <a:ext cx="1838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6300788" y="3284538"/>
            <a:ext cx="2386012" cy="1198562"/>
          </a:xfrm>
          <a:prstGeom prst="wedgeRoundRectCallout">
            <a:avLst/>
          </a:prstGeom>
          <a:noFill/>
          <a:ln w="3175">
            <a:solidFill>
              <a:schemeClr val="accent5">
                <a:lumMod val="2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もうけ話</a:t>
            </a: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気をつけて！</a:t>
            </a: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2073275" y="297388"/>
            <a:ext cx="5126037" cy="823912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ctr"/>
            <a:r>
              <a:rPr lang="ja-JP" altLang="en-US" sz="48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マルチ商法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/>
          <a:srcRect l="3249"/>
          <a:stretch/>
        </p:blipFill>
        <p:spPr bwMode="auto">
          <a:xfrm>
            <a:off x="773113" y="1692275"/>
            <a:ext cx="4791075" cy="4552950"/>
          </a:xfrm>
          <a:prstGeom prst="rect">
            <a:avLst/>
          </a:prstGeom>
          <a:noFill/>
          <a:ln w="76200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xtLst/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435600" y="1412875"/>
            <a:ext cx="3527425" cy="1223963"/>
          </a:xfrm>
          <a:prstGeom prst="wedgeEllipseCallout">
            <a:avLst>
              <a:gd name="adj1" fmla="val -53423"/>
              <a:gd name="adj2" fmla="val -50642"/>
            </a:avLst>
          </a:prstGeom>
          <a:solidFill>
            <a:srgbClr val="37CB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ネットワークビジネス</a:t>
            </a:r>
            <a:endParaRPr lang="en-US" altLang="ja-JP" sz="2400" b="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とも言うよ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63639-F5F8-4C55-984F-CDC29DF12509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E00BD5C-9887-4BD7-B6BC-1B42CD01160C}"/>
              </a:ext>
            </a:extLst>
          </p:cNvPr>
          <p:cNvSpPr txBox="1"/>
          <p:nvPr/>
        </p:nvSpPr>
        <p:spPr>
          <a:xfrm>
            <a:off x="7379333" y="190924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274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番号プレースホルダー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C343CC27-5ACB-47AF-92E9-193898A2D4D5}" type="slidenum">
              <a:rPr lang="ja-JP" altLang="en-US" sz="1400" b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12</a:t>
            </a:fld>
            <a:endParaRPr lang="ja-JP" altLang="en-US" sz="1400" b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476672"/>
            <a:ext cx="8507288" cy="316835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en-US" altLang="ja-JP" sz="4000" b="0" kern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Check</a:t>
            </a:r>
            <a:r>
              <a:rPr lang="ja-JP" altLang="en-US" sz="4000" b="0" kern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endParaRPr lang="en-US" altLang="ja-JP" sz="4000" b="0" kern="0" dirty="0"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4000" b="0" kern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どうすればよかったかな</a:t>
            </a:r>
            <a:endParaRPr lang="en-US" altLang="ja-JP" sz="4000" b="0" kern="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endParaRPr lang="en-US" altLang="ja-JP" sz="4000" b="0" kern="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b="0" kern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   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936B0-E2C3-4A47-B523-A76EB574C71E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12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292374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番号プレースホルダー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C6FEDABB-EA2C-427D-92E8-B97A430D2855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13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708025" y="2284413"/>
            <a:ext cx="7759700" cy="21913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40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 </a:t>
            </a:r>
            <a:r>
              <a:rPr lang="ja-JP" altLang="en-US" sz="40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アポイントメントセールス、</a:t>
            </a:r>
            <a:endParaRPr lang="en-US" altLang="ja-JP" sz="4000" dirty="0">
              <a:solidFill>
                <a:srgbClr val="FF006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キャッチセールス、マルチ商法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  <a:endParaRPr lang="ja-JP" altLang="en-US" sz="4000" b="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u="wavyHeavy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クーリング･オフ</a:t>
            </a:r>
            <a:r>
              <a:rPr lang="ja-JP" altLang="en-US" sz="40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できます！</a:t>
            </a:r>
          </a:p>
        </p:txBody>
      </p:sp>
      <p:pic>
        <p:nvPicPr>
          <p:cNvPr id="37891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98596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11600"/>
            <a:ext cx="1428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348163" y="365125"/>
            <a:ext cx="3248025" cy="1887538"/>
          </a:xfrm>
          <a:prstGeom prst="wedgeEllipseCallout">
            <a:avLst>
              <a:gd name="adj1" fmla="val -53003"/>
              <a:gd name="adj2" fmla="val 45983"/>
            </a:avLst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自分から契約しようと</a:t>
            </a:r>
            <a:endParaRPr lang="en-US" altLang="ja-JP" sz="2400" b="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思って行ったのでは</a:t>
            </a:r>
            <a:endParaRPr lang="en-US" altLang="ja-JP" sz="2400" b="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ないので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067175" y="4475163"/>
            <a:ext cx="2949575" cy="1511300"/>
          </a:xfrm>
          <a:prstGeom prst="wedgeEllipseCallout">
            <a:avLst>
              <a:gd name="adj1" fmla="val -62350"/>
              <a:gd name="adj2" fmla="val -55205"/>
            </a:avLst>
          </a:prstGeom>
          <a:solidFill>
            <a:srgbClr val="FFFF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頭を冷やして</a:t>
            </a:r>
            <a:endParaRPr lang="en-US" altLang="ja-JP" sz="2400" b="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よく考えて・やめる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7B321-E150-465B-87DF-F594C99F1CF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4CE635-7A4C-4176-86B2-66DF3523E18C}"/>
              </a:ext>
            </a:extLst>
          </p:cNvPr>
          <p:cNvSpPr txBox="1"/>
          <p:nvPr/>
        </p:nvSpPr>
        <p:spPr>
          <a:xfrm>
            <a:off x="7016750" y="190924"/>
            <a:ext cx="180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4-5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44789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135B71FD-7111-45A3-90E6-97822A34A66B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14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39938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AAB9EEE8-C0B8-47DF-8F4F-A74B202508DA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14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04813"/>
            <a:ext cx="7993063" cy="1073150"/>
          </a:xfrm>
        </p:spPr>
        <p:txBody>
          <a:bodyPr/>
          <a:lstStyle/>
          <a:p>
            <a:pPr eaLnBrk="1" hangingPunct="1">
              <a:defRPr/>
            </a:pPr>
            <a:r>
              <a:rPr lang="ja-JP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「クーリング・オフ」とは？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919288"/>
            <a:ext cx="8569200" cy="4564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36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0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契約</a:t>
            </a:r>
            <a:r>
              <a:rPr lang="ja-JP" altLang="en-US" sz="36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した後でも、</a:t>
            </a:r>
            <a:endParaRPr lang="en-US" altLang="ja-JP" sz="36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36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契約書を受取ってから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36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0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一定</a:t>
            </a:r>
            <a:r>
              <a:rPr lang="ja-JP" altLang="en-US" sz="36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期間内であれば、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36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3600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無条件</a:t>
            </a:r>
            <a:r>
              <a:rPr lang="ja-JP" altLang="en-US" sz="36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で契約を</a:t>
            </a:r>
            <a:r>
              <a:rPr lang="ja-JP" altLang="en-US" sz="40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解除</a:t>
            </a:r>
            <a:r>
              <a:rPr lang="ja-JP" altLang="en-US" sz="36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できる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ja-JP" altLang="en-US" sz="360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3600" dirty="0">
                <a:solidFill>
                  <a:srgbClr val="FF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0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クーリング・オフ</a:t>
            </a:r>
            <a:r>
              <a:rPr lang="ja-JP" altLang="en-US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をすると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契約は、なかったことになります</a:t>
            </a:r>
            <a:r>
              <a:rPr lang="ja-JP" altLang="en-US" sz="36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3600" dirty="0">
                <a:solidFill>
                  <a:srgbClr val="FF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endParaRPr lang="en-US" altLang="ja-JP" sz="3600" dirty="0">
              <a:solidFill>
                <a:srgbClr val="CC00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ja-JP" altLang="en-US" sz="3600" dirty="0">
              <a:solidFill>
                <a:srgbClr val="FF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9941" name="Picture 5" descr="P4-5-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9713" y="1485900"/>
            <a:ext cx="2220912" cy="2054225"/>
          </a:xfrm>
        </p:spPr>
      </p:pic>
      <p:sp>
        <p:nvSpPr>
          <p:cNvPr id="39942" name="AutoShape 6"/>
          <p:cNvSpPr>
            <a:spLocks noChangeArrowheads="1"/>
          </p:cNvSpPr>
          <p:nvPr/>
        </p:nvSpPr>
        <p:spPr bwMode="auto">
          <a:xfrm rot="-967976">
            <a:off x="7067550" y="3502025"/>
            <a:ext cx="762000" cy="966788"/>
          </a:xfrm>
          <a:prstGeom prst="curvedLeftArrow">
            <a:avLst>
              <a:gd name="adj1" fmla="val 19989"/>
              <a:gd name="adj2" fmla="val 49981"/>
              <a:gd name="adj3" fmla="val 3634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endParaRPr lang="ja-JP" altLang="en-US" sz="36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89164-4634-4818-93D3-12D553D448B7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9CF085-72D9-4D2B-B230-B4B65B8E85C6}"/>
              </a:ext>
            </a:extLst>
          </p:cNvPr>
          <p:cNvSpPr txBox="1"/>
          <p:nvPr/>
        </p:nvSpPr>
        <p:spPr>
          <a:xfrm>
            <a:off x="7379333" y="190924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658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135B71FD-7111-45A3-90E6-97822A34A66B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15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39938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AAB9EEE8-C0B8-47DF-8F4F-A74B202508DA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15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04813"/>
            <a:ext cx="7993063" cy="1073150"/>
          </a:xfrm>
        </p:spPr>
        <p:txBody>
          <a:bodyPr/>
          <a:lstStyle/>
          <a:p>
            <a:pPr eaLnBrk="1" hangingPunct="1">
              <a:defRPr/>
            </a:pPr>
            <a:r>
              <a:rPr lang="ja-JP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クーリング・オフ</a:t>
            </a:r>
            <a:r>
              <a:rPr lang="ja-JP" altLang="en-US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をすると</a:t>
            </a:r>
            <a:endParaRPr lang="ja-JP" sz="5400" dirty="0"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2146" y="1698241"/>
            <a:ext cx="4752776" cy="114967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・代金の支払い義務</a:t>
            </a:r>
            <a:endParaRPr lang="en-US" altLang="ja-JP" sz="400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0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→なくなる</a:t>
            </a: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4000" dirty="0">
              <a:solidFill>
                <a:srgbClr val="FF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89164-4634-4818-93D3-12D553D448B7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9CF085-72D9-4D2B-B230-B4B65B8E85C6}"/>
              </a:ext>
            </a:extLst>
          </p:cNvPr>
          <p:cNvSpPr txBox="1"/>
          <p:nvPr/>
        </p:nvSpPr>
        <p:spPr>
          <a:xfrm>
            <a:off x="7379333" y="190924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CAEB2C-56B6-4EB6-97E7-339AD7145A76}"/>
              </a:ext>
            </a:extLst>
          </p:cNvPr>
          <p:cNvSpPr/>
          <p:nvPr/>
        </p:nvSpPr>
        <p:spPr>
          <a:xfrm>
            <a:off x="4355021" y="2497611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・支払い済みの代金</a:t>
            </a:r>
            <a:endParaRPr lang="en-US" altLang="ja-JP" sz="400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40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→返金される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0E02B75-7FFF-43CC-9E91-5A421202DE27}"/>
              </a:ext>
            </a:extLst>
          </p:cNvPr>
          <p:cNvSpPr/>
          <p:nvPr/>
        </p:nvSpPr>
        <p:spPr>
          <a:xfrm>
            <a:off x="323850" y="3187826"/>
            <a:ext cx="4464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・消耗品以外は</a:t>
            </a:r>
            <a:endParaRPr lang="en-US" altLang="ja-JP" sz="400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商品を使用して</a:t>
            </a:r>
            <a:endParaRPr lang="en-US" altLang="ja-JP" sz="400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いても・・</a:t>
            </a:r>
            <a:endParaRPr lang="en-US" altLang="ja-JP" sz="400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0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→返品できる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C543CB6-71FE-4707-BBB7-D1FC2C3D390B}"/>
              </a:ext>
            </a:extLst>
          </p:cNvPr>
          <p:cNvSpPr/>
          <p:nvPr/>
        </p:nvSpPr>
        <p:spPr>
          <a:xfrm>
            <a:off x="4406848" y="4020182"/>
            <a:ext cx="4412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・商品の引き取り</a:t>
            </a:r>
            <a:endParaRPr lang="en-US" altLang="ja-JP" sz="400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費用</a:t>
            </a:r>
            <a:endParaRPr lang="en-US" altLang="ja-JP" sz="400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0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→事業者の負担</a:t>
            </a:r>
          </a:p>
        </p:txBody>
      </p:sp>
      <p:pic>
        <p:nvPicPr>
          <p:cNvPr id="13" name="Picture 4" descr="P4-5-1">
            <a:extLst>
              <a:ext uri="{FF2B5EF4-FFF2-40B4-BE49-F238E27FC236}">
                <a16:creationId xmlns:a16="http://schemas.microsoft.com/office/drawing/2014/main" id="{9F7FE5BC-581B-44AD-A45F-212AA2499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55521"/>
            <a:ext cx="1296144" cy="136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977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スライド番号プレースホルダー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2454F899-C24D-46F1-B9AF-6FAB53E6EF91}" type="slidenum">
              <a:rPr lang="ja-JP" altLang="en-US" sz="1400" b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pPr algn="r"/>
              <a:t>16</a:t>
            </a:fld>
            <a:endParaRPr lang="ja-JP" altLang="en-US" sz="1400" b="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9215" y="571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ja-JP" altLang="en-US" sz="4800" b="1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クーリング･オフ</a:t>
            </a:r>
            <a:r>
              <a:rPr lang="ja-JP" altLang="en-US" sz="4800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期間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/>
        </p:nvSpPr>
        <p:spPr bwMode="auto">
          <a:xfrm>
            <a:off x="287337" y="2092536"/>
            <a:ext cx="8694738" cy="20777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特定継続的役務提供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eaLnBrk="0" hangingPunct="0">
              <a:defRPr/>
            </a:pPr>
            <a:r>
              <a:rPr lang="en-US" altLang="ja-JP" sz="2400" b="0" spc="-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2400" b="0" spc="-100" dirty="0" smtClean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エステティックサービス</a:t>
            </a:r>
            <a:r>
              <a:rPr lang="ja-JP" altLang="en-US" sz="2400" b="0" spc="-100" dirty="0" smtClean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、一部の美容医療、語学会話教室</a:t>
            </a:r>
            <a:r>
              <a:rPr lang="ja-JP" altLang="en-US" sz="2400" b="0" spc="-1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、学習</a:t>
            </a:r>
            <a:r>
              <a:rPr lang="ja-JP" altLang="en-US" sz="2400" b="0" spc="-100" dirty="0" smtClean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塾、家庭</a:t>
            </a:r>
            <a:r>
              <a:rPr lang="ja-JP" altLang="en-US" sz="2400" b="0" spc="-1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教師、</a:t>
            </a:r>
            <a:r>
              <a:rPr lang="en-US" altLang="ja-JP" sz="2400" b="0" spc="-1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PC</a:t>
            </a:r>
            <a:r>
              <a:rPr lang="ja-JP" altLang="en-US" sz="2400" b="0" spc="-1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教室</a:t>
            </a:r>
            <a:r>
              <a:rPr lang="ja-JP" altLang="en-US" sz="2400" b="0" spc="-100" dirty="0" smtClean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、結婚</a:t>
            </a:r>
            <a:r>
              <a:rPr lang="ja-JP" altLang="en-US" sz="2400" b="0" spc="-1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相手</a:t>
            </a:r>
            <a:r>
              <a:rPr lang="ja-JP" altLang="en-US" sz="2400" b="0" spc="-100" dirty="0" smtClean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紹介サービス</a:t>
            </a:r>
            <a:r>
              <a:rPr lang="en-US" altLang="ja-JP" sz="24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r>
              <a:rPr lang="ja-JP" altLang="en-US" sz="24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200" b="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８</a:t>
            </a:r>
            <a:r>
              <a:rPr lang="ja-JP" altLang="en-US" sz="3200" b="0" dirty="0" smtClean="0">
                <a:solidFill>
                  <a:srgbClr val="0066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日間</a:t>
            </a:r>
            <a:endParaRPr lang="ja-JP" altLang="en-US" b="0" dirty="0">
              <a:solidFill>
                <a:srgbClr val="1B63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68287" y="1179801"/>
            <a:ext cx="8713788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訪問販売、電話勧誘販売　</a:t>
            </a:r>
            <a:endParaRPr lang="ja-JP" altLang="en-US" sz="3200" b="0" dirty="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sz="2400" spc="-1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</a:t>
            </a:r>
            <a:r>
              <a:rPr lang="ja-JP" altLang="en-US" sz="2400" b="0" spc="-100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キャッチセールス、アポイントメントセールス</a:t>
            </a:r>
            <a:r>
              <a:rPr lang="ja-JP" altLang="en-US" sz="2400" b="0" spc="-1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も</a:t>
            </a:r>
            <a:r>
              <a:rPr lang="ja-JP" altLang="en-US" sz="2400" spc="-1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）</a:t>
            </a:r>
            <a:r>
              <a:rPr lang="ja-JP" altLang="en-US" sz="3200" b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８</a:t>
            </a:r>
            <a:r>
              <a:rPr lang="ja-JP" altLang="en-US" sz="3200" b="0" dirty="0">
                <a:solidFill>
                  <a:srgbClr val="0066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日間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299215" y="4145142"/>
            <a:ext cx="8566151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連鎖販売取引</a:t>
            </a:r>
            <a:r>
              <a:rPr lang="en-US" altLang="ja-JP" sz="2400" b="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2400" b="0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マルチ商法</a:t>
            </a:r>
            <a:r>
              <a:rPr lang="en-US" altLang="ja-JP" sz="2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r>
              <a:rPr lang="ja-JP" altLang="en-US" sz="2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ja-JP" altLang="en-US" sz="3200" b="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  　 </a:t>
            </a:r>
            <a:r>
              <a:rPr lang="ja-JP" altLang="en-US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</a:t>
            </a:r>
            <a:r>
              <a:rPr lang="ja-JP" altLang="en-US" sz="3200" b="0" dirty="0">
                <a:solidFill>
                  <a:srgbClr val="0066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日間</a:t>
            </a:r>
            <a:endParaRPr lang="ja-JP" altLang="en-US" sz="3200" dirty="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287337" y="5056920"/>
            <a:ext cx="4500687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業務提供誘引販売取引</a:t>
            </a:r>
            <a:endParaRPr lang="en-US" altLang="ja-JP" sz="3200" dirty="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2400" b="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内職商法</a:t>
            </a:r>
            <a:r>
              <a:rPr lang="en-US" altLang="ja-JP" sz="2400" b="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r>
              <a:rPr lang="ja-JP" altLang="en-US" sz="2400" b="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ja-JP" altLang="en-US" sz="3200" b="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ja-JP" altLang="en-US" sz="3200" b="0" dirty="0">
                <a:solidFill>
                  <a:srgbClr val="0066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20日間</a:t>
            </a:r>
            <a:endParaRPr lang="ja-JP" altLang="en-US" sz="3200" dirty="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4039" name="Picture 4" descr="P4-5-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6658"/>
            <a:ext cx="884237" cy="931862"/>
          </a:xfr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64088" y="5029789"/>
            <a:ext cx="3501278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訪問購入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eaLnBrk="1" hangingPunct="1">
              <a:defRPr/>
            </a:pPr>
            <a:r>
              <a:rPr lang="ja-JP" altLang="en-US" sz="3200" b="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     </a:t>
            </a:r>
            <a:r>
              <a:rPr lang="ja-JP" altLang="en-US" sz="3200" b="0" dirty="0">
                <a:solidFill>
                  <a:srgbClr val="0066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８日間</a:t>
            </a:r>
            <a:endParaRPr lang="ja-JP" altLang="en-US" sz="3200" dirty="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33B4C-D188-4FEB-AC31-B2881B2D450B}" type="slidenum">
              <a:rPr lang="ja-JP" altLang="en-US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pPr>
                <a:defRPr/>
              </a:pPr>
              <a:t>16</a:t>
            </a:fld>
            <a:endParaRPr lang="ja-JP" altLang="en-US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446DBD-7272-41FB-BAFE-084D36C89BDD}"/>
              </a:ext>
            </a:extLst>
          </p:cNvPr>
          <p:cNvSpPr txBox="1"/>
          <p:nvPr/>
        </p:nvSpPr>
        <p:spPr>
          <a:xfrm>
            <a:off x="7379333" y="190924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065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ldLvl="0" autoUpdateAnimBg="0"/>
      <p:bldP spid="37893" grpId="0" bldLvl="0" autoUpdateAnimBg="0"/>
      <p:bldP spid="37894" grpId="0" bldLvl="0" autoUpdateAnimBg="0"/>
      <p:bldP spid="37895" grpId="0" bldLvl="0" autoUpdateAnimBg="0"/>
      <p:bldP spid="9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/>
          <a:srcRect l="1309"/>
          <a:stretch/>
        </p:blipFill>
        <p:spPr bwMode="auto">
          <a:xfrm>
            <a:off x="1979712" y="1412776"/>
            <a:ext cx="4929559" cy="389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4333" y="269776"/>
            <a:ext cx="84251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4800" b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クーリング・オフ期間に発信する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233A2-0C16-4DB8-8BEC-6EEA26DDD551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1640" y="5605182"/>
            <a:ext cx="6912768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>
              <a:defRPr/>
            </a:pPr>
            <a:r>
              <a:rPr lang="ja-JP" altLang="en-US" sz="20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（訪問販売、電話勧誘販売、特定継続的役務提供、</a:t>
            </a:r>
            <a:endParaRPr lang="en-US" altLang="ja-JP" sz="20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20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訪問購入のクーリング・オフ期間は</a:t>
            </a:r>
            <a:r>
              <a:rPr lang="en-US" altLang="ja-JP" sz="20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lang="ja-JP" altLang="en-US" sz="20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日間）</a:t>
            </a:r>
            <a:endParaRPr lang="ja-JP" altLang="en-US" sz="2000" b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EA15AB-A3E4-421A-9A43-C3BD0479599B}"/>
              </a:ext>
            </a:extLst>
          </p:cNvPr>
          <p:cNvSpPr txBox="1"/>
          <p:nvPr/>
        </p:nvSpPr>
        <p:spPr>
          <a:xfrm>
            <a:off x="7379333" y="190924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3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427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88671" y="6202631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576B536C-A167-4D41-BC04-D01917B16AB0}" type="slidenum">
              <a:rPr lang="ja-JP" altLang="en-US" sz="1400" b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pPr algn="r"/>
              <a:t>18</a:t>
            </a:fld>
            <a:endParaRPr lang="en-US" altLang="ja-JP" sz="1400" b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6082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88671" y="6202631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CA638E0B-F8C5-469F-A597-1BE711DBDCCA}" type="slidenum">
              <a:rPr lang="ja-JP" altLang="en-US" sz="1400" b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pPr algn="r"/>
              <a:t>18</a:t>
            </a:fld>
            <a:endParaRPr lang="en-US" altLang="ja-JP" sz="1400" b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2" y="370717"/>
            <a:ext cx="8785225" cy="95649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クーリング</a:t>
            </a:r>
            <a:r>
              <a:rPr lang="ja-JP" altLang="en-US" sz="4800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・オフ通知の書き方</a:t>
            </a:r>
          </a:p>
        </p:txBody>
      </p:sp>
      <p:graphicFrame>
        <p:nvGraphicFramePr>
          <p:cNvPr id="29701" name="Group 5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1835696" y="1298844"/>
          <a:ext cx="3240088" cy="4536000"/>
        </p:xfrm>
        <a:graphic>
          <a:graphicData uri="http://schemas.openxmlformats.org/drawingml/2006/table">
            <a:tbl>
              <a:tblPr/>
              <a:tblGrid>
                <a:gridCol w="324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　　　</a:t>
                      </a: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HG丸ｺﾞｼｯｸM-PRO" pitchFamily="50" charset="-128"/>
                        </a:rPr>
                        <a:t>郵便はがき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　　　</a:t>
                      </a: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□□□－</a:t>
                      </a: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□□□□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0" lang="ja-JP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丸ｺﾞｼｯｸM-PRO" pitchFamily="50" charset="-128"/>
                        </a:rPr>
                        <a:t>販売店の住所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丸ｺﾞｼｯｸM-PRO" pitchFamily="50" charset="-128"/>
                        </a:rPr>
                        <a:t>　販売店名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丸ｺﾞｼｯｸM-PRO" pitchFamily="50" charset="-128"/>
                        </a:rPr>
                        <a:t>　代表者　　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707" name="Group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76982333"/>
              </p:ext>
            </p:extLst>
          </p:nvPr>
        </p:nvGraphicFramePr>
        <p:xfrm>
          <a:off x="5229771" y="1298844"/>
          <a:ext cx="3508375" cy="4536000"/>
        </p:xfrm>
        <a:graphic>
          <a:graphicData uri="http://schemas.openxmlformats.org/drawingml/2006/table">
            <a:tbl>
              <a:tblPr/>
              <a:tblGrid>
                <a:gridCol w="350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　</a:t>
                      </a:r>
                      <a:r>
                        <a:rPr kumimoji="0" lang="ja-JP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契約</a:t>
                      </a:r>
                      <a:r>
                        <a:rPr kumimoji="0" lang="ja-JP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解除</a:t>
                      </a:r>
                      <a:r>
                        <a:rPr kumimoji="0" lang="ja-JP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通知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契約日　</a:t>
                      </a:r>
                      <a:r>
                        <a:rPr kumimoji="0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令和○○年</a:t>
                      </a: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○月○日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商品名　△△△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契約金額　○○○円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販売店名　×××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上記日付の契約は解除します。</a:t>
                      </a: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支払済みの○○円を返金し、商品を引き取ってください。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r>
                        <a:rPr kumimoji="0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令和○○年</a:t>
                      </a: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○月○日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　住所　　××市○○町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　名前　　○○○　××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T="46835" marB="468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096" name="Rectangle 15"/>
          <p:cNvSpPr>
            <a:spLocks noChangeArrowheads="1"/>
          </p:cNvSpPr>
          <p:nvPr/>
        </p:nvSpPr>
        <p:spPr bwMode="auto">
          <a:xfrm>
            <a:off x="2138909" y="1738581"/>
            <a:ext cx="457200" cy="533400"/>
          </a:xfrm>
          <a:prstGeom prst="rect">
            <a:avLst/>
          </a:prstGeom>
          <a:solidFill>
            <a:srgbClr val="CCFFFF">
              <a:alpha val="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ctr"/>
            <a:r>
              <a:rPr lang="ja-JP" altLang="en-US" sz="1800" b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切手</a:t>
            </a:r>
          </a:p>
        </p:txBody>
      </p:sp>
      <p:sp>
        <p:nvSpPr>
          <p:cNvPr id="46097" name="Text Box 16"/>
          <p:cNvSpPr txBox="1">
            <a:spLocks noChangeArrowheads="1"/>
          </p:cNvSpPr>
          <p:nvPr/>
        </p:nvSpPr>
        <p:spPr bwMode="auto">
          <a:xfrm>
            <a:off x="5976491" y="5951803"/>
            <a:ext cx="2014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18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（葉書　裏面）</a:t>
            </a:r>
          </a:p>
        </p:txBody>
      </p:sp>
      <p:sp>
        <p:nvSpPr>
          <p:cNvPr id="46098" name="Text Box 17"/>
          <p:cNvSpPr txBox="1">
            <a:spLocks noChangeArrowheads="1"/>
          </p:cNvSpPr>
          <p:nvPr/>
        </p:nvSpPr>
        <p:spPr bwMode="auto">
          <a:xfrm>
            <a:off x="2447677" y="5907868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18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（葉書　表面）</a:t>
            </a:r>
          </a:p>
        </p:txBody>
      </p:sp>
      <p:sp>
        <p:nvSpPr>
          <p:cNvPr id="46099" name="Text Box 18"/>
          <p:cNvSpPr txBox="1">
            <a:spLocks noChangeArrowheads="1"/>
          </p:cNvSpPr>
          <p:nvPr/>
        </p:nvSpPr>
        <p:spPr bwMode="auto">
          <a:xfrm>
            <a:off x="251371" y="1130475"/>
            <a:ext cx="136652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2400" b="0" dirty="0">
                <a:solidFill>
                  <a:schemeClr val="hlin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○「</a:t>
            </a:r>
            <a:r>
              <a:rPr lang="ja-JP" altLang="en-US" sz="2400" b="0" dirty="0">
                <a:solidFill>
                  <a:srgbClr val="0066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特定記録郵便</a:t>
            </a:r>
            <a:r>
              <a:rPr lang="ja-JP" altLang="en-US" sz="2400" b="0" dirty="0">
                <a:solidFill>
                  <a:schemeClr val="hlin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」か「簡易書留」で</a:t>
            </a:r>
            <a:endParaRPr lang="en-US" altLang="ja-JP" sz="2400" b="0" dirty="0">
              <a:solidFill>
                <a:schemeClr val="hlink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b="0" dirty="0">
                <a:solidFill>
                  <a:schemeClr val="hlin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郵便局から出す</a:t>
            </a:r>
            <a:endParaRPr lang="en-US" altLang="ja-JP" sz="2400" b="0" dirty="0">
              <a:solidFill>
                <a:schemeClr val="hlink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0" dirty="0">
                <a:solidFill>
                  <a:schemeClr val="hlin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○ </a:t>
            </a:r>
            <a:r>
              <a:rPr lang="ja-JP" altLang="en-US" sz="2400" b="0" dirty="0">
                <a:solidFill>
                  <a:srgbClr val="0066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両面コピー</a:t>
            </a:r>
            <a:r>
              <a:rPr lang="ja-JP" altLang="en-US" sz="2400" b="0" dirty="0">
                <a:solidFill>
                  <a:schemeClr val="hlin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も忘れずに！</a:t>
            </a:r>
            <a:endParaRPr lang="ja-JP" altLang="en-US" sz="2000" b="0" dirty="0">
              <a:solidFill>
                <a:schemeClr val="hlink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6100" name="Text Box 17"/>
          <p:cNvSpPr txBox="1">
            <a:spLocks noChangeArrowheads="1"/>
          </p:cNvSpPr>
          <p:nvPr/>
        </p:nvSpPr>
        <p:spPr bwMode="auto">
          <a:xfrm>
            <a:off x="937437" y="6393191"/>
            <a:ext cx="29872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16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特定記録郵便は</a:t>
            </a:r>
            <a:r>
              <a:rPr lang="ja-JP" altLang="en-US" sz="18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１６０円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88671" y="6202631"/>
            <a:ext cx="2133600" cy="476250"/>
          </a:xfrm>
        </p:spPr>
        <p:txBody>
          <a:bodyPr/>
          <a:lstStyle/>
          <a:p>
            <a:pPr>
              <a:defRPr/>
            </a:pPr>
            <a:fld id="{01088443-FFFA-4D9E-AAB7-0EDB882FD892}" type="slidenum">
              <a:rPr lang="ja-JP" altLang="en-US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pPr>
                <a:defRPr/>
              </a:pPr>
              <a:t>18</a:t>
            </a:fld>
            <a:endParaRPr lang="ja-JP" altLang="en-US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FD501B2-F883-4025-8E51-019F4F1F9EB7}"/>
              </a:ext>
            </a:extLst>
          </p:cNvPr>
          <p:cNvSpPr txBox="1"/>
          <p:nvPr/>
        </p:nvSpPr>
        <p:spPr>
          <a:xfrm>
            <a:off x="7379333" y="142283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3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798810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6C2D88AD-E282-4360-AAE9-BD265D74496F}" type="slidenum">
              <a:rPr lang="ja-JP" altLang="en-US" sz="1400" b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pPr algn="r"/>
              <a:t>19</a:t>
            </a:fld>
            <a:endParaRPr lang="ja-JP" altLang="en-US" sz="1400" b="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14313" y="214313"/>
            <a:ext cx="6762750" cy="1630362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4400" b="0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クーリング・オフ期間が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4400" b="0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過ぎてしまったら？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755650" y="3987800"/>
            <a:ext cx="6300788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B6D8F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3600" b="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できるだけ早く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3600" b="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消費生活センターに相談を！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55650" y="5573891"/>
            <a:ext cx="6207148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3600" b="0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「一人で悩まず、まず相談」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252248" y="2101849"/>
            <a:ext cx="8712240" cy="1860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ja-JP" altLang="en-US" sz="3200" b="0" dirty="0">
                <a:solidFill>
                  <a:srgbClr val="FF33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中途解約</a:t>
            </a:r>
            <a:r>
              <a:rPr lang="ja-JP" altLang="en-US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ができる場合があります</a:t>
            </a:r>
            <a:endParaRPr lang="en-US" altLang="ja-JP" b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・特定継続的役務提供</a:t>
            </a:r>
            <a:r>
              <a:rPr lang="en-US" altLang="ja-JP" sz="2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2400" b="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エステティックサービス・</a:t>
            </a:r>
            <a:endParaRPr lang="en-US" altLang="ja-JP" sz="2400" b="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2400" b="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</a:t>
            </a:r>
            <a:r>
              <a:rPr lang="ja-JP" altLang="en-US" sz="2400" b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一部</a:t>
            </a:r>
            <a:r>
              <a:rPr lang="ja-JP" altLang="en-US" sz="2400" b="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の美容医療</a:t>
            </a:r>
            <a:r>
              <a:rPr lang="ja-JP" altLang="en-US" sz="2400" b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・語学会話教室</a:t>
            </a:r>
            <a:r>
              <a:rPr lang="ja-JP" altLang="en-US" sz="2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・学習塾等）</a:t>
            </a:r>
            <a:endParaRPr lang="en-US" altLang="ja-JP" b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・連鎖販売取引</a:t>
            </a:r>
            <a:r>
              <a:rPr lang="en-US" altLang="ja-JP" sz="2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2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マルチ商法）</a:t>
            </a:r>
            <a:endParaRPr lang="ja-JP" altLang="en-US" b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0182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386263"/>
            <a:ext cx="1630362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9A1BE-57E7-4ABE-BF6A-68C0F82C2147}" type="slidenum">
              <a:rPr lang="ja-JP" altLang="en-US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pPr>
                <a:defRPr/>
              </a:pPr>
              <a:t>19</a:t>
            </a:fld>
            <a:endParaRPr lang="ja-JP" altLang="en-US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7932C03-719D-4301-B307-65D697C5627D}"/>
              </a:ext>
            </a:extLst>
          </p:cNvPr>
          <p:cNvSpPr txBox="1"/>
          <p:nvPr/>
        </p:nvSpPr>
        <p:spPr>
          <a:xfrm>
            <a:off x="7379333" y="190924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789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ldLvl="0" autoUpdateAnimBg="0"/>
      <p:bldP spid="39942" grpId="0" bldLvl="0" autoUpdateAnimBg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B07BAD56-AAED-484D-81AB-97AF2DD7DD77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2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3075" name="Oval 2"/>
          <p:cNvSpPr>
            <a:spLocks noChangeArrowheads="1"/>
          </p:cNvSpPr>
          <p:nvPr/>
        </p:nvSpPr>
        <p:spPr bwMode="auto">
          <a:xfrm flipH="1" flipV="1">
            <a:off x="1187450" y="332656"/>
            <a:ext cx="6192838" cy="13684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prstShdw prst="shdw17" dist="17961" dir="2700000">
              <a:srgbClr val="73302E"/>
            </a:prst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3600">
              <a:solidFill>
                <a:srgbClr val="663300"/>
              </a:solidFill>
              <a:latin typeface="HGPｺﾞｼｯｸE" pitchFamily="50" charset="-128"/>
            </a:endParaRPr>
          </a:p>
        </p:txBody>
      </p:sp>
      <p:sp>
        <p:nvSpPr>
          <p:cNvPr id="17413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F07E46E8-E434-479A-8DDA-0AFAB62E535A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2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45368"/>
            <a:ext cx="7559675" cy="1143000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chemeClr val="bg1"/>
                </a:solidFill>
                <a:latin typeface="HGS創英角ｺﾞｼｯｸUB" pitchFamily="50" charset="-128"/>
                <a:ea typeface="HGS創英角ｺﾞｼｯｸUB" pitchFamily="50" charset="-128"/>
              </a:rPr>
              <a:t>消費生活センターとは</a:t>
            </a:r>
          </a:p>
        </p:txBody>
      </p:sp>
      <p:pic>
        <p:nvPicPr>
          <p:cNvPr id="17416" name="Picture 8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45" y="1137923"/>
            <a:ext cx="2062383" cy="158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583" y="1813793"/>
            <a:ext cx="7992669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1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1800" b="1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市町村</a:t>
            </a:r>
            <a:r>
              <a:rPr lang="ja-JP" altLang="en-US" sz="360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県</a:t>
            </a:r>
            <a:r>
              <a:rPr lang="ja-JP" altLang="en-US" sz="360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にある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44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契約のトラブル</a:t>
            </a:r>
            <a:r>
              <a:rPr lang="ja-JP" altLang="en-US" sz="360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などの</a:t>
            </a:r>
            <a:r>
              <a:rPr lang="ja-JP" altLang="en-US" sz="36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相談窓口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36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</a:t>
            </a:r>
            <a:r>
              <a:rPr lang="ja-JP" altLang="en-US" sz="36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相談は無料・秘密は守ります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360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360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12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pic>
        <p:nvPicPr>
          <p:cNvPr id="17417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6" y="3527862"/>
            <a:ext cx="198596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9693A-C178-4051-8CDA-FBC8FEB53241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99342" y="3876319"/>
            <a:ext cx="7020396" cy="284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14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1800" b="1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6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3600" b="0" kern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消費者ホットライン</a:t>
            </a:r>
            <a:endParaRPr lang="en-US" altLang="ja-JP" sz="3600" b="0" kern="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36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</a:t>
            </a:r>
            <a:r>
              <a:rPr lang="en-US" altLang="ja-JP" sz="6600" kern="0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188</a:t>
            </a:r>
            <a:r>
              <a:rPr lang="en-US" altLang="ja-JP" sz="4800" kern="0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4800" kern="0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いやや！</a:t>
            </a:r>
            <a:r>
              <a:rPr lang="en-US" altLang="ja-JP" sz="4800" kern="0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lang="en-US" altLang="ja-JP" sz="6600" kern="0" dirty="0">
              <a:ln w="10541" cmpd="sng">
                <a:noFill/>
                <a:prstDash val="solid"/>
              </a:ln>
              <a:solidFill>
                <a:srgbClr val="FF66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8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最寄りの消費生活相談窓口につながります</a:t>
            </a:r>
            <a:endParaRPr lang="ja-JP" altLang="en-US" sz="5400" b="0" kern="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3600" b="0" kern="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3600" b="0" kern="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12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D2BFC5-782F-4C61-A8F8-5DE049A53FD3}"/>
              </a:ext>
            </a:extLst>
          </p:cNvPr>
          <p:cNvSpPr txBox="1"/>
          <p:nvPr/>
        </p:nvSpPr>
        <p:spPr>
          <a:xfrm>
            <a:off x="7380069" y="332655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表紙裏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5D2B17-8F03-4A83-BF60-B6C929719FA0}"/>
              </a:ext>
            </a:extLst>
          </p:cNvPr>
          <p:cNvSpPr txBox="1"/>
          <p:nvPr/>
        </p:nvSpPr>
        <p:spPr>
          <a:xfrm>
            <a:off x="1436358" y="6195871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裏表紙に各地の消費生活相談窓口一覧があります</a:t>
            </a:r>
            <a:endParaRPr kumimoji="1" lang="en-US" altLang="ja-JP" sz="20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240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90CAF42A-9019-48B8-BA18-260CA684ACF3}" type="slidenum">
              <a:rPr lang="ja-JP" altLang="en-US" sz="1400" b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pPr algn="r"/>
              <a:t>20</a:t>
            </a:fld>
            <a:endParaRPr lang="ja-JP" altLang="en-US" sz="1400" b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2226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673C46A4-5E8B-464B-9FB4-D2B82733F0CA}" type="slidenum">
              <a:rPr lang="ja-JP" altLang="en-US" sz="1400" b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pPr algn="r"/>
              <a:t>20</a:t>
            </a:fld>
            <a:endParaRPr lang="ja-JP" altLang="en-US" sz="1400" b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2228" name="Picture 4" descr="P4-5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789363"/>
            <a:ext cx="1931987" cy="2038350"/>
          </a:xfrm>
        </p:spPr>
      </p:pic>
      <p:pic>
        <p:nvPicPr>
          <p:cNvPr id="52229" name="AutoShap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56766"/>
            <a:ext cx="6371079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 Box 7"/>
          <p:cNvSpPr txBox="1">
            <a:spLocks noChangeArrowheads="1"/>
          </p:cNvSpPr>
          <p:nvPr/>
        </p:nvSpPr>
        <p:spPr bwMode="auto">
          <a:xfrm>
            <a:off x="6187112" y="2207523"/>
            <a:ext cx="1138773" cy="4508500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●</a:t>
            </a:r>
            <a:r>
              <a:rPr lang="ja-JP" altLang="en-US" sz="3000" b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お互いの合意により</a:t>
            </a:r>
            <a:endParaRPr lang="en-US" altLang="ja-JP" sz="3000" b="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eaLnBrk="1" hangingPunct="1">
              <a:defRPr/>
            </a:pPr>
            <a:r>
              <a:rPr lang="ja-JP" altLang="en-US" sz="3000" b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成立します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AC79195-0CE5-42B3-B25B-8CE7396E38AD}" type="slidenum">
              <a:rPr lang="ja-JP" altLang="en-US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pPr>
                <a:defRPr/>
              </a:pPr>
              <a:t>20</a:t>
            </a:fld>
            <a:endParaRPr lang="ja-JP" altLang="en-US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E85FFD2-BC15-4183-B88C-29F92F9D4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14" y="2207523"/>
            <a:ext cx="1169551" cy="4508500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●一方的に</a:t>
            </a:r>
            <a:endParaRPr lang="en-US" altLang="ja-JP" sz="3200" b="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eaLnBrk="1" hangingPunct="1">
              <a:defRPr/>
            </a:pPr>
            <a:r>
              <a:rPr lang="ja-JP" altLang="en-US" sz="3200" b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やめられません</a:t>
            </a:r>
            <a:endParaRPr lang="ja-JP" altLang="en-US" sz="3000" b="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4BCAC454-FECF-4421-B6D3-5504EF5BD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601" y="2207874"/>
            <a:ext cx="1169551" cy="4508500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●きっぱり断る</a:t>
            </a:r>
            <a:endParaRPr lang="en-US" altLang="ja-JP" sz="3200" b="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eaLnBrk="1" hangingPunct="1">
              <a:defRPr/>
            </a:pPr>
            <a:r>
              <a:rPr lang="ja-JP" altLang="en-US" sz="3200" b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勇気を持とう！</a:t>
            </a:r>
            <a:endParaRPr lang="ja-JP" altLang="en-US" sz="3000" b="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457AB01-F22D-428A-85C6-D37AB4C22B0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39712" y="116633"/>
            <a:ext cx="8447088" cy="1105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ja-JP" altLang="en-US" sz="4800" b="0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契約の</a:t>
            </a:r>
            <a:r>
              <a:rPr lang="en-US" altLang="ja-JP" sz="4800" b="0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Point</a:t>
            </a:r>
            <a:endParaRPr lang="ja-JP" altLang="en-US" sz="4800" b="0" dirty="0">
              <a:solidFill>
                <a:srgbClr val="FF00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B0DDBD54-E737-40E3-A11D-0D7D3C723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6" y="1484784"/>
            <a:ext cx="2852272" cy="1877363"/>
          </a:xfrm>
          <a:prstGeom prst="wedgeRoundRectCallout">
            <a:avLst>
              <a:gd name="adj1" fmla="val -6038"/>
              <a:gd name="adj2" fmla="val 7375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>
              <a:lnSpc>
                <a:spcPct val="96000"/>
              </a:lnSpc>
              <a:defRPr/>
            </a:pPr>
            <a:r>
              <a:rPr lang="ja-JP" altLang="en-US" sz="2400" b="0" spc="-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断りの言葉は</a:t>
            </a:r>
            <a:endParaRPr lang="en-US" altLang="ja-JP" sz="2400" b="0" spc="-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6000"/>
              </a:lnSpc>
              <a:defRPr/>
            </a:pPr>
            <a:r>
              <a:rPr lang="ja-JP" altLang="en-US" b="0" spc="-1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「いりません」</a:t>
            </a:r>
            <a:endParaRPr lang="en-US" altLang="ja-JP" b="0" spc="-1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6000"/>
              </a:lnSpc>
              <a:defRPr/>
            </a:pPr>
            <a:r>
              <a:rPr lang="ja-JP" altLang="en-US" b="0" spc="-1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「お断りします」</a:t>
            </a:r>
            <a:endParaRPr lang="en-US" altLang="ja-JP" b="0" spc="-1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6000"/>
              </a:lnSpc>
              <a:defRPr/>
            </a:pPr>
            <a:r>
              <a:rPr lang="ja-JP" altLang="en-US" sz="2400" b="0" spc="-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ハッキリと</a:t>
            </a:r>
            <a:r>
              <a:rPr lang="ja-JP" altLang="en-US" sz="2400" b="0" spc="-1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言うの</a:t>
            </a:r>
            <a:r>
              <a:rPr lang="ja-JP" altLang="en-US" sz="2400" b="0" spc="-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カァ</a:t>
            </a:r>
            <a:endParaRPr lang="en-US" altLang="ja-JP" sz="2400" b="0" spc="-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6000"/>
              </a:lnSpc>
              <a:defRPr/>
            </a:pPr>
            <a:endParaRPr lang="ja-JP" altLang="ja-JP" sz="2400" b="0" spc="-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03486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スライド番号プレースホルダー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56495DDC-C3F9-4164-8269-6F6BB6439296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21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288" y="496888"/>
            <a:ext cx="7956550" cy="1824037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b="0" kern="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インターネット社会へ</a:t>
            </a:r>
            <a:endParaRPr lang="en-US" altLang="ja-JP" sz="5400" b="0" kern="0" dirty="0">
              <a:solidFill>
                <a:srgbClr val="FFFF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eaLnBrk="1" hangingPunct="1">
              <a:defRPr/>
            </a:pPr>
            <a:r>
              <a:rPr lang="ja-JP" altLang="en-US" sz="5400" b="0" kern="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旅立つために</a:t>
            </a:r>
            <a:endParaRPr lang="ja-JP" sz="5400" b="0" kern="0" dirty="0">
              <a:solidFill>
                <a:srgbClr val="FFFF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6" name="Picture 4" descr="表+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3857625"/>
            <a:ext cx="42957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5038B-2D4A-4AF7-AE97-D0CAC48C5631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34704 -0.2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00" y="-10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8" descr="P8-9_-1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955" y="3704907"/>
            <a:ext cx="2735263" cy="2152650"/>
          </a:xfrm>
        </p:spPr>
      </p:pic>
      <p:sp>
        <p:nvSpPr>
          <p:cNvPr id="56321" name="スライド番号プレースホルダー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F70E31CC-214E-4A4A-86AE-37E1AAF8DA50}" type="slidenum">
              <a:rPr lang="ja-JP" altLang="en-US" sz="14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22</a:t>
            </a:fld>
            <a:endParaRPr lang="ja-JP" altLang="en-US" sz="1400" b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819400"/>
            <a:ext cx="8229600" cy="183373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クーリング･オフはできますか？</a:t>
            </a:r>
            <a:r>
              <a:rPr lang="ja-JP" altLang="en-US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4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        Yes　or　No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5955" y="387504"/>
            <a:ext cx="8229600" cy="1785938"/>
          </a:xfrm>
        </p:spPr>
        <p:txBody>
          <a:bodyPr/>
          <a:lstStyle/>
          <a:p>
            <a:r>
              <a:rPr lang="ja-JP" altLang="en-US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インターネットショッピングは</a:t>
            </a:r>
            <a:r>
              <a:rPr lang="ja-JP" altLang="en-US" sz="54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ja-JP" altLang="en-US" sz="54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54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通信販売</a:t>
            </a:r>
            <a:r>
              <a:rPr lang="ja-JP" altLang="en-US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です</a:t>
            </a:r>
            <a:endParaRPr lang="ja-JP" altLang="en-US" sz="5400" dirty="0"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6324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4B3E5934-A27C-4B6C-8647-B2623DB97FA7}" type="slidenum">
              <a:rPr lang="ja-JP" altLang="en-US" sz="14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22</a:t>
            </a:fld>
            <a:endParaRPr lang="ja-JP" altLang="en-US" sz="1400" b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6087" name="AutoShape 4"/>
          <p:cNvSpPr>
            <a:spLocks noChangeArrowheads="1"/>
          </p:cNvSpPr>
          <p:nvPr/>
        </p:nvSpPr>
        <p:spPr bwMode="auto">
          <a:xfrm>
            <a:off x="5581650" y="2081499"/>
            <a:ext cx="1571625" cy="71913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 cmpd="sng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3200" b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重要！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6096000" y="3501008"/>
            <a:ext cx="914400" cy="914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endParaRPr lang="ja-JP" altLang="en-US" sz="36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0728F-7674-4D6F-88D4-708AAD841F0A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22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300114" y="5450454"/>
            <a:ext cx="6563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クーリング･オフは</a:t>
            </a:r>
            <a:r>
              <a:rPr lang="ja-JP" altLang="en-US" sz="44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できません</a:t>
            </a:r>
            <a:endParaRPr lang="ja-JP" altLang="en-US" sz="3600" dirty="0">
              <a:solidFill>
                <a:srgbClr val="FF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33F1AB-5D2C-4D76-B793-484C428839C5}"/>
              </a:ext>
            </a:extLst>
          </p:cNvPr>
          <p:cNvSpPr txBox="1"/>
          <p:nvPr/>
        </p:nvSpPr>
        <p:spPr>
          <a:xfrm>
            <a:off x="7423002" y="61103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6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230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autoUpdateAnimBg="0"/>
      <p:bldP spid="46087" grpId="0" bldLvl="0" animBg="1" autoUpdateAnimBg="0"/>
      <p:bldP spid="46090" grpId="0" bldLvl="0" animBg="1" autoUpdateAnimBg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番号プレースホルダー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C343CC27-5ACB-47AF-92E9-193898A2D4D5}" type="slidenum">
              <a:rPr lang="ja-JP" altLang="en-US" sz="1400" b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23</a:t>
            </a:fld>
            <a:endParaRPr lang="ja-JP" altLang="en-US" sz="1400" b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72652"/>
            <a:ext cx="8135938" cy="935038"/>
          </a:xfrm>
        </p:spPr>
        <p:txBody>
          <a:bodyPr/>
          <a:lstStyle/>
          <a:p>
            <a:pPr algn="l">
              <a:defRPr/>
            </a:pPr>
            <a:r>
              <a:rPr lang="ja-JP" altLang="en-US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インターネットショッピング　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58913" y="1182797"/>
            <a:ext cx="5865812" cy="1727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40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払ったけど商品が届かない</a:t>
            </a:r>
            <a:endParaRPr lang="en-US" altLang="ja-JP" sz="4000" b="0" kern="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40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偽ブランド品のようだ</a:t>
            </a:r>
            <a:r>
              <a:rPr lang="ja-JP" altLang="en-US" b="0" kern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    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1" y="3141663"/>
            <a:ext cx="495300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AutoShape 5"/>
          <p:cNvSpPr>
            <a:spLocks noChangeArrowheads="1"/>
          </p:cNvSpPr>
          <p:nvPr/>
        </p:nvSpPr>
        <p:spPr bwMode="auto">
          <a:xfrm>
            <a:off x="468313" y="3644900"/>
            <a:ext cx="3457575" cy="1585913"/>
          </a:xfrm>
          <a:prstGeom prst="irregularSeal1">
            <a:avLst/>
          </a:prstGeom>
          <a:solidFill>
            <a:srgbClr val="FFFF3B"/>
          </a:solidFill>
          <a:ln>
            <a:noFill/>
          </a:ln>
          <a:effectLst>
            <a:outerShdw dist="17961" dir="2700000" algn="ctr" rotWithShape="0">
              <a:srgbClr val="98995F"/>
            </a:outerShdw>
          </a:effectLst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ja-JP" altLang="en-US" sz="36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前払いは</a:t>
            </a:r>
          </a:p>
          <a:p>
            <a:pPr algn="ctr" eaLnBrk="0" hangingPunct="0">
              <a:defRPr/>
            </a:pPr>
            <a:r>
              <a:rPr lang="ja-JP" altLang="en-US" sz="3600" b="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リスク</a:t>
            </a:r>
            <a:r>
              <a:rPr lang="ja-JP" altLang="en-US" sz="36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があるよ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936B0-E2C3-4A47-B523-A76EB574C71E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23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　　　　　　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4D6EC9-76A5-4AA1-9235-9DC2927986A2}"/>
              </a:ext>
            </a:extLst>
          </p:cNvPr>
          <p:cNvSpPr txBox="1"/>
          <p:nvPr/>
        </p:nvSpPr>
        <p:spPr>
          <a:xfrm>
            <a:off x="7444607" y="183814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6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700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bldLvl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番号プレースホルダー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C343CC27-5ACB-47AF-92E9-193898A2D4D5}" type="slidenum">
              <a:rPr lang="ja-JP" altLang="en-US" sz="1400" b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24</a:t>
            </a:fld>
            <a:endParaRPr lang="ja-JP" altLang="en-US" sz="1400" b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964488" cy="129614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en-US" altLang="ja-JP" sz="4000" b="0" kern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Check</a:t>
            </a:r>
            <a:r>
              <a:rPr lang="ja-JP" altLang="en-US" sz="4000" b="0" kern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endParaRPr lang="en-US" altLang="ja-JP" sz="4000" b="0" kern="0" dirty="0"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40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ネットで商品を買う時、どこを見るかな？</a:t>
            </a:r>
            <a:r>
              <a:rPr lang="ja-JP" altLang="en-US" b="0" kern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936B0-E2C3-4A47-B523-A76EB574C71E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24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8" name="図 7" descr="画面の領域">
            <a:extLst>
              <a:ext uri="{FF2B5EF4-FFF2-40B4-BE49-F238E27FC236}">
                <a16:creationId xmlns:a16="http://schemas.microsoft.com/office/drawing/2014/main" id="{69C1A058-AFD7-43C4-9AA8-B80A723F5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23" y="1564346"/>
            <a:ext cx="6995453" cy="518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84187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グループ化 2"/>
          <p:cNvGrpSpPr>
            <a:grpSpLocks/>
          </p:cNvGrpSpPr>
          <p:nvPr/>
        </p:nvGrpSpPr>
        <p:grpSpPr bwMode="auto">
          <a:xfrm>
            <a:off x="319088" y="620713"/>
            <a:ext cx="7924800" cy="5773737"/>
            <a:chOff x="318471" y="1885014"/>
            <a:chExt cx="5981721" cy="4352298"/>
          </a:xfrm>
        </p:grpSpPr>
        <p:sp>
          <p:nvSpPr>
            <p:cNvPr id="2" name="正方形/長方形 1"/>
            <p:cNvSpPr/>
            <p:nvPr/>
          </p:nvSpPr>
          <p:spPr bwMode="auto">
            <a:xfrm>
              <a:off x="323264" y="1917324"/>
              <a:ext cx="5976928" cy="43199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ja-JP" altLang="en-US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 bwMode="auto">
            <a:xfrm>
              <a:off x="323264" y="1917324"/>
              <a:ext cx="5976928" cy="42362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ja-JP" altLang="en-US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5" name="正方形/長方形 4"/>
            <p:cNvSpPr/>
            <p:nvPr/>
          </p:nvSpPr>
          <p:spPr bwMode="auto">
            <a:xfrm>
              <a:off x="318471" y="1885014"/>
              <a:ext cx="5976928" cy="21181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ja-JP" altLang="en-US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 bwMode="auto">
            <a:xfrm>
              <a:off x="1147668" y="2708325"/>
              <a:ext cx="5147731" cy="3528987"/>
            </a:xfrm>
            <a:prstGeom prst="rect">
              <a:avLst/>
            </a:prstGeom>
            <a:solidFill>
              <a:schemeClr val="bg1"/>
            </a:solidFill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ja-JP" altLang="en-US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endParaRPr>
            </a:p>
          </p:txBody>
        </p:sp>
      </p:grpSp>
      <p:pic>
        <p:nvPicPr>
          <p:cNvPr id="64515" name="図 8" descr="C:\Users\y-comp\AppData\Local\Microsoft\Windows\Temporary Internet Files\Content.IE5\6KXK77AE\MC900295043[1]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258888"/>
            <a:ext cx="457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 bwMode="auto">
          <a:xfrm>
            <a:off x="1539875" y="5876925"/>
            <a:ext cx="1123950" cy="431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ja-JP" altLang="en-US" sz="1800" dirty="0">
                <a:solidFill>
                  <a:schemeClr val="tx1"/>
                </a:solidFill>
                <a:latin typeface="+mj-ea"/>
                <a:ea typeface="+mj-ea"/>
              </a:rPr>
              <a:t>会社概要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773363" y="5876925"/>
            <a:ext cx="1309687" cy="431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ja-JP" altLang="en-US" sz="1800" dirty="0">
                <a:solidFill>
                  <a:schemeClr val="tx1"/>
                </a:solidFill>
                <a:latin typeface="+mj-ea"/>
                <a:ea typeface="+mj-ea"/>
              </a:rPr>
              <a:t>利用ガイド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176713" y="5876925"/>
            <a:ext cx="3844925" cy="431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/>
                </a:solidFill>
                <a:latin typeface="+mj-ea"/>
                <a:ea typeface="+mj-ea"/>
              </a:rPr>
              <a:t>特定商取引に関する法律に基づく表示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0260" y="1844824"/>
            <a:ext cx="3031747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ja-JP" altLang="en-US" sz="20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商品名：イケメンシャツ</a:t>
            </a:r>
            <a:endParaRPr kumimoji="1" lang="en-US" altLang="ja-JP" sz="2000" dirty="0">
              <a:solidFill>
                <a:schemeClr val="accent5">
                  <a:lumMod val="2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>
              <a:defRPr/>
            </a:pPr>
            <a:r>
              <a:rPr kumimoji="1" lang="ja-JP" altLang="en-US" sz="18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定価： </a:t>
            </a:r>
            <a:r>
              <a:rPr kumimoji="1" lang="ja-JP" altLang="en-US" sz="1800" strike="dblStrike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￥４，９８０</a:t>
            </a:r>
            <a:endParaRPr kumimoji="1" lang="en-US" altLang="ja-JP" sz="1800" strike="dblStrike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>
              <a:defRPr/>
            </a:pPr>
            <a:r>
              <a:rPr kumimoji="1" lang="ja-JP" altLang="en-US" sz="20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価格：</a:t>
            </a:r>
            <a:r>
              <a:rPr kumimoji="1" lang="ja-JP" altLang="en-US" sz="24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￥１，９８０</a:t>
            </a:r>
            <a:r>
              <a:rPr kumimoji="1" lang="ja-JP" altLang="en-US" sz="14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（税込み）</a:t>
            </a:r>
            <a:endParaRPr kumimoji="1" lang="en-US" altLang="ja-JP" sz="1400" dirty="0">
              <a:solidFill>
                <a:schemeClr val="accent5">
                  <a:lumMod val="2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>
              <a:defRPr/>
            </a:pPr>
            <a:endParaRPr kumimoji="1" lang="en-US" altLang="ja-JP" sz="1400" dirty="0">
              <a:solidFill>
                <a:schemeClr val="accent5">
                  <a:lumMod val="2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>
              <a:defRPr/>
            </a:pPr>
            <a:r>
              <a:rPr kumimoji="1" lang="ja-JP" altLang="en-US" sz="14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素材：綿　カラー：ブルー</a:t>
            </a:r>
            <a:endParaRPr kumimoji="1" lang="en-US" altLang="ja-JP" sz="1400" dirty="0">
              <a:solidFill>
                <a:schemeClr val="accent5">
                  <a:lumMod val="2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>
              <a:defRPr/>
            </a:pPr>
            <a:r>
              <a:rPr kumimoji="1" lang="ja-JP" altLang="en-US" sz="14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サイズ：　Ｍ</a:t>
            </a:r>
          </a:p>
        </p:txBody>
      </p:sp>
      <p:sp>
        <p:nvSpPr>
          <p:cNvPr id="13" name="角丸四角形 12"/>
          <p:cNvSpPr/>
          <p:nvPr/>
        </p:nvSpPr>
        <p:spPr bwMode="auto">
          <a:xfrm>
            <a:off x="3989928" y="5335543"/>
            <a:ext cx="1164157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ja-JP" altLang="en-US" sz="1600" b="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購入する</a:t>
            </a:r>
          </a:p>
        </p:txBody>
      </p:sp>
      <p:sp>
        <p:nvSpPr>
          <p:cNvPr id="14" name="角丸四角形 13"/>
          <p:cNvSpPr/>
          <p:nvPr/>
        </p:nvSpPr>
        <p:spPr bwMode="auto">
          <a:xfrm>
            <a:off x="5396707" y="603277"/>
            <a:ext cx="3457575" cy="4608513"/>
          </a:xfrm>
          <a:prstGeom prst="roundRect">
            <a:avLst>
              <a:gd name="adj" fmla="val 5720"/>
            </a:avLst>
          </a:prstGeom>
          <a:solidFill>
            <a:srgbClr val="FFEFFF"/>
          </a:solidFill>
          <a:ln w="57150"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ja-JP" altLang="en-US" sz="2000" dirty="0">
                <a:latin typeface="+mj-ea"/>
                <a:ea typeface="+mj-ea"/>
              </a:rPr>
              <a:t>特定商取引に関する</a:t>
            </a:r>
            <a:endParaRPr lang="en-US" altLang="ja-JP" sz="2000" dirty="0"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2000" dirty="0">
                <a:latin typeface="+mj-ea"/>
                <a:ea typeface="+mj-ea"/>
              </a:rPr>
              <a:t>　　　　　　法律に基づく表示</a:t>
            </a:r>
          </a:p>
          <a:p>
            <a:pPr>
              <a:defRPr/>
            </a:pPr>
            <a:r>
              <a:rPr lang="ja-JP" altLang="en-US" sz="2000" dirty="0">
                <a:latin typeface="+mj-ea"/>
                <a:ea typeface="+mj-ea"/>
              </a:rPr>
              <a:t/>
            </a:r>
            <a:br>
              <a:rPr lang="ja-JP" altLang="en-US" sz="2000" dirty="0">
                <a:latin typeface="+mj-ea"/>
                <a:ea typeface="+mj-ea"/>
              </a:rPr>
            </a:br>
            <a:r>
              <a:rPr lang="ja-JP" altLang="en-US" sz="2000" b="0" dirty="0">
                <a:latin typeface="+mj-ea"/>
                <a:ea typeface="+mj-ea"/>
              </a:rPr>
              <a:t>販売業者</a:t>
            </a:r>
            <a:br>
              <a:rPr lang="ja-JP" altLang="en-US" sz="2000" b="0" dirty="0">
                <a:latin typeface="+mj-ea"/>
                <a:ea typeface="+mj-ea"/>
              </a:rPr>
            </a:br>
            <a:r>
              <a:rPr lang="ja-JP" altLang="en-US" sz="2000" b="0" dirty="0">
                <a:latin typeface="+mj-ea"/>
                <a:ea typeface="+mj-ea"/>
              </a:rPr>
              <a:t>運営責任者</a:t>
            </a:r>
            <a:br>
              <a:rPr lang="ja-JP" altLang="en-US" sz="2000" b="0" dirty="0">
                <a:latin typeface="+mj-ea"/>
                <a:ea typeface="+mj-ea"/>
              </a:rPr>
            </a:br>
            <a:r>
              <a:rPr lang="ja-JP" altLang="en-US" sz="2000" b="0" dirty="0">
                <a:latin typeface="+mj-ea"/>
                <a:ea typeface="+mj-ea"/>
              </a:rPr>
              <a:t>所在地</a:t>
            </a:r>
            <a:br>
              <a:rPr lang="ja-JP" altLang="en-US" sz="2000" b="0" dirty="0">
                <a:latin typeface="+mj-ea"/>
                <a:ea typeface="+mj-ea"/>
              </a:rPr>
            </a:br>
            <a:r>
              <a:rPr lang="ja-JP" altLang="en-US" sz="2000" b="0" dirty="0">
                <a:latin typeface="+mj-ea"/>
                <a:ea typeface="+mj-ea"/>
              </a:rPr>
              <a:t>商品代金以外に必要な料金</a:t>
            </a:r>
            <a:br>
              <a:rPr lang="ja-JP" altLang="en-US" sz="2000" b="0" dirty="0">
                <a:latin typeface="+mj-ea"/>
                <a:ea typeface="+mj-ea"/>
              </a:rPr>
            </a:br>
            <a:r>
              <a:rPr lang="ja-JP" altLang="en-US" sz="2000" b="0" dirty="0">
                <a:latin typeface="+mj-ea"/>
                <a:ea typeface="+mj-ea"/>
              </a:rPr>
              <a:t>不良品</a:t>
            </a:r>
            <a:br>
              <a:rPr lang="ja-JP" altLang="en-US" sz="2000" b="0" dirty="0">
                <a:latin typeface="+mj-ea"/>
                <a:ea typeface="+mj-ea"/>
              </a:rPr>
            </a:br>
            <a:r>
              <a:rPr lang="ja-JP" altLang="en-US" sz="2000" b="0" dirty="0">
                <a:latin typeface="+mj-ea"/>
                <a:ea typeface="+mj-ea"/>
              </a:rPr>
              <a:t>お届け時期</a:t>
            </a:r>
            <a:br>
              <a:rPr lang="ja-JP" altLang="en-US" sz="2000" b="0" dirty="0">
                <a:latin typeface="+mj-ea"/>
                <a:ea typeface="+mj-ea"/>
              </a:rPr>
            </a:br>
            <a:r>
              <a:rPr lang="ja-JP" altLang="en-US" sz="2000" b="0" dirty="0">
                <a:latin typeface="+mj-ea"/>
                <a:ea typeface="+mj-ea"/>
              </a:rPr>
              <a:t>お支払方法</a:t>
            </a:r>
            <a:br>
              <a:rPr lang="ja-JP" altLang="en-US" sz="2000" b="0" dirty="0">
                <a:latin typeface="+mj-ea"/>
                <a:ea typeface="+mj-ea"/>
              </a:rPr>
            </a:br>
            <a:r>
              <a:rPr lang="ja-JP" altLang="en-US" sz="2000" b="0" dirty="0">
                <a:latin typeface="+mj-ea"/>
                <a:ea typeface="+mj-ea"/>
              </a:rPr>
              <a:t>返品</a:t>
            </a:r>
            <a:br>
              <a:rPr lang="ja-JP" altLang="en-US" sz="2000" b="0" dirty="0">
                <a:latin typeface="+mj-ea"/>
                <a:ea typeface="+mj-ea"/>
              </a:rPr>
            </a:br>
            <a:r>
              <a:rPr lang="ja-JP" altLang="en-US" sz="2000" b="0" dirty="0">
                <a:latin typeface="+mj-ea"/>
                <a:ea typeface="+mj-ea"/>
              </a:rPr>
              <a:t>返品方法</a:t>
            </a:r>
            <a:br>
              <a:rPr lang="ja-JP" altLang="en-US" sz="2000" b="0" dirty="0">
                <a:latin typeface="+mj-ea"/>
                <a:ea typeface="+mj-ea"/>
              </a:rPr>
            </a:br>
            <a:r>
              <a:rPr lang="ja-JP" altLang="en-US" sz="2000" b="0" dirty="0">
                <a:latin typeface="+mj-ea"/>
                <a:ea typeface="+mj-ea"/>
              </a:rPr>
              <a:t>返金について</a:t>
            </a:r>
            <a:r>
              <a:rPr lang="ja-JP" altLang="en-US" dirty="0"/>
              <a:t/>
            </a:r>
            <a:br>
              <a:rPr lang="ja-JP" altLang="en-US" dirty="0"/>
            </a:br>
            <a:endParaRPr lang="ja-JP" altLang="en-US" dirty="0"/>
          </a:p>
          <a:p>
            <a:pPr>
              <a:defRPr/>
            </a:pPr>
            <a:endParaRPr lang="ja-JP" altLang="en-US" dirty="0">
              <a:solidFill>
                <a:schemeClr val="tx1"/>
              </a:solidFill>
              <a:latin typeface="HGPｺﾞｼｯｸE" pitchFamily="50" charset="-128"/>
              <a:ea typeface="HGP創英角ﾎﾟｯﾌﾟ体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0525" y="817563"/>
            <a:ext cx="381635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ja-JP" altLang="en-US" sz="2000" dirty="0">
                <a:solidFill>
                  <a:schemeClr val="accent5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○△□　</a:t>
            </a:r>
            <a:r>
              <a:rPr kumimoji="1" lang="en-US" altLang="ja-JP" sz="2000" dirty="0">
                <a:solidFill>
                  <a:schemeClr val="accent5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OnlineShop</a:t>
            </a:r>
            <a:endParaRPr kumimoji="1" lang="ja-JP" altLang="en-US" sz="2000" dirty="0">
              <a:solidFill>
                <a:schemeClr val="accent5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下矢印 15"/>
          <p:cNvSpPr/>
          <p:nvPr/>
        </p:nvSpPr>
        <p:spPr bwMode="auto">
          <a:xfrm rot="13209255">
            <a:off x="6278563" y="4581525"/>
            <a:ext cx="363537" cy="1281113"/>
          </a:xfrm>
          <a:prstGeom prst="downArrow">
            <a:avLst>
              <a:gd name="adj1" fmla="val 50000"/>
              <a:gd name="adj2" fmla="val 45293"/>
            </a:avLst>
          </a:prstGeom>
          <a:solidFill>
            <a:srgbClr val="FF6699"/>
          </a:solidFill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ja-JP" altLang="en-US">
              <a:solidFill>
                <a:schemeClr val="tx1"/>
              </a:solidFill>
              <a:latin typeface="HGPｺﾞｼｯｸE" pitchFamily="50" charset="-128"/>
              <a:ea typeface="HGP創英角ﾎﾟｯﾌﾟ体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3633788" y="4310063"/>
            <a:ext cx="130175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ja-JP" altLang="en-US" sz="1600" dirty="0">
                <a:solidFill>
                  <a:schemeClr val="tx1"/>
                </a:solidFill>
                <a:latin typeface="+mj-ea"/>
                <a:ea typeface="+mj-ea"/>
              </a:rPr>
              <a:t>アイドル歌手も着用</a:t>
            </a: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38661-AB69-41B2-8C43-C8B07E36A632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4ED269E-6A2F-49C9-8E08-60CA674C6074}"/>
              </a:ext>
            </a:extLst>
          </p:cNvPr>
          <p:cNvSpPr txBox="1"/>
          <p:nvPr/>
        </p:nvSpPr>
        <p:spPr>
          <a:xfrm>
            <a:off x="7431473" y="142407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7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8" name="図 7" descr="衣類 が含まれている画像&#10;&#10;非常に高い精度で生成された説明">
            <a:extLst>
              <a:ext uri="{FF2B5EF4-FFF2-40B4-BE49-F238E27FC236}">
                <a16:creationId xmlns:a16="http://schemas.microsoft.com/office/drawing/2014/main" id="{7A9F9A31-656F-412F-8E13-AB4988250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188">
            <a:off x="1640285" y="3548292"/>
            <a:ext cx="2068561" cy="21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25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338046" y="1727200"/>
            <a:ext cx="83518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ja-JP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・事業者名・</a:t>
            </a:r>
            <a:r>
              <a:rPr lang="ja-JP" altLang="ja-JP" sz="3200" b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所在地</a:t>
            </a:r>
            <a:r>
              <a:rPr lang="ja-JP" altLang="ja-JP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メールアドレス・</a:t>
            </a:r>
            <a:r>
              <a:rPr lang="ja-JP" altLang="ja-JP" sz="3200" b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電話番号</a:t>
            </a:r>
          </a:p>
          <a:p>
            <a:r>
              <a:rPr lang="ja-JP" altLang="ja-JP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ja-JP" sz="3200" b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支払い</a:t>
            </a:r>
            <a:r>
              <a:rPr lang="ja-JP" altLang="ja-JP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方法</a:t>
            </a:r>
          </a:p>
          <a:p>
            <a:r>
              <a:rPr lang="ja-JP" altLang="ja-JP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ja-JP" sz="3200" b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返品</a:t>
            </a:r>
            <a:r>
              <a:rPr lang="ja-JP" altLang="ja-JP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できるか、その場合の条件がないかなど</a:t>
            </a:r>
            <a:endParaRPr lang="en-US" altLang="ja-JP" sz="3200" b="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ja-JP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返品に関する表示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0224" y="158750"/>
            <a:ext cx="84963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ja-JP" sz="4800" b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インターネットショッピングを</a:t>
            </a:r>
            <a:endParaRPr lang="en-US" altLang="ja-JP" sz="4800" b="0" dirty="0"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ja-JP" sz="4800" b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利用する時に注意する</a:t>
            </a:r>
            <a:r>
              <a:rPr lang="ja-JP" altLang="en-US" sz="4800" b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こと</a:t>
            </a:r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483256" y="4313579"/>
            <a:ext cx="54594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ja-JP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ja-JP" sz="3200" b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「返品</a:t>
            </a:r>
            <a:r>
              <a:rPr lang="ja-JP" altLang="en-US" sz="3200" b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に関する</a:t>
            </a:r>
            <a:r>
              <a:rPr lang="ja-JP" altLang="ja-JP" sz="3200" b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ja-JP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表示が</a:t>
            </a:r>
            <a:endParaRPr lang="en-US" altLang="ja-JP" sz="3200" b="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ja-JP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なければ、商品が届いてか</a:t>
            </a:r>
            <a:endParaRPr lang="en-US" altLang="ja-JP" sz="3200" b="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ja-JP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ら</a:t>
            </a:r>
            <a:r>
              <a:rPr lang="ja-JP" altLang="ja-JP" sz="3200" b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８日間</a:t>
            </a:r>
            <a:r>
              <a:rPr lang="ja-JP" altLang="ja-JP" sz="32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は返品できます</a:t>
            </a:r>
          </a:p>
        </p:txBody>
      </p:sp>
      <p:pic>
        <p:nvPicPr>
          <p:cNvPr id="62468" name="Picture 4" descr="P4-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710113"/>
            <a:ext cx="193198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932041" y="3681412"/>
            <a:ext cx="4032448" cy="920750"/>
          </a:xfrm>
          <a:prstGeom prst="wedgeRoundRectCallout">
            <a:avLst>
              <a:gd name="adj1" fmla="val -6038"/>
              <a:gd name="adj2" fmla="val 7375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>
              <a:lnSpc>
                <a:spcPct val="96000"/>
              </a:lnSpc>
              <a:defRPr/>
            </a:pPr>
            <a:r>
              <a:rPr lang="ja-JP" altLang="en-US" sz="2400" b="0" spc="-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口コミサイトや書き込みなど</a:t>
            </a:r>
            <a:endParaRPr lang="en-US" altLang="ja-JP" sz="2400" b="0" spc="-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6000"/>
              </a:lnSpc>
              <a:defRPr/>
            </a:pPr>
            <a:r>
              <a:rPr lang="ja-JP" altLang="en-US" sz="2400" b="0" spc="-10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ネットの情報を信じていい</a:t>
            </a:r>
            <a:r>
              <a:rPr lang="ja-JP" altLang="en-US" sz="2400" b="0" spc="-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  <a:endParaRPr lang="ja-JP" altLang="ja-JP" sz="2400" b="0" spc="-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46998-DB83-4798-81C2-DC8DF18839D6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26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8E2B28-B535-416E-ABB8-4A4BCF56E856}"/>
              </a:ext>
            </a:extLst>
          </p:cNvPr>
          <p:cNvSpPr txBox="1"/>
          <p:nvPr/>
        </p:nvSpPr>
        <p:spPr>
          <a:xfrm>
            <a:off x="7423002" y="61103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7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422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5166" y="67549"/>
            <a:ext cx="7266809" cy="1245749"/>
          </a:xfrm>
        </p:spPr>
        <p:txBody>
          <a:bodyPr/>
          <a:lstStyle/>
          <a:p>
            <a:pPr algn="l">
              <a:defRPr/>
            </a:pPr>
            <a:r>
              <a:rPr lang="ja-JP" altLang="en-US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インターネット上の契約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71334" y="1242576"/>
            <a:ext cx="7731936" cy="109508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ja-JP" altLang="en-US" sz="3600" b="0" kern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電子</a:t>
            </a:r>
            <a:r>
              <a:rPr lang="ja-JP" altLang="en-US" sz="36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契約法</a:t>
            </a:r>
            <a:endParaRPr lang="en-US" altLang="ja-JP" sz="3600" b="0" kern="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ja-JP" altLang="en-US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「申込み」と「内容の確認」画面の設定が必要</a:t>
            </a:r>
            <a:endParaRPr lang="en-US" altLang="ja-JP" sz="3600" b="0" kern="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71334" y="5709073"/>
            <a:ext cx="7731936" cy="7871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ja-JP" altLang="en-US" sz="36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契約の成立は、</a:t>
            </a:r>
            <a:r>
              <a:rPr lang="ja-JP" altLang="en-US" sz="3600" b="0" kern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承諾</a:t>
            </a:r>
            <a:r>
              <a:rPr lang="ja-JP" altLang="en-US" sz="36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の通知が届いた時</a:t>
            </a:r>
            <a:endParaRPr lang="en-US" altLang="ja-JP" sz="3600" b="0" kern="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ja-JP" altLang="en-US" sz="3600" b="0" kern="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1102595" y="2396676"/>
            <a:ext cx="3322789" cy="2886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ja-JP" altLang="en-US" sz="2400" dirty="0">
                <a:solidFill>
                  <a:schemeClr val="accent5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申込み</a:t>
            </a:r>
            <a:endParaRPr lang="ja-JP" altLang="en-US" dirty="0">
              <a:solidFill>
                <a:schemeClr val="accent5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1433334" y="2823715"/>
            <a:ext cx="2695187" cy="2357418"/>
            <a:chOff x="1416116" y="3078036"/>
            <a:chExt cx="2686004" cy="2204667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416116" y="3078036"/>
              <a:ext cx="2686004" cy="184595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ja-JP" altLang="en-US" sz="2000" dirty="0">
                  <a:solidFill>
                    <a:schemeClr val="accent5">
                      <a:lumMod val="2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商品名：イケメンシャツ</a:t>
              </a:r>
              <a:endParaRPr kumimoji="1" lang="en-US" altLang="ja-JP" sz="20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defRPr/>
              </a:pPr>
              <a:r>
                <a:rPr kumimoji="1" lang="ja-JP" altLang="en-US" sz="2000" dirty="0">
                  <a:solidFill>
                    <a:schemeClr val="accent5">
                      <a:lumMod val="2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価格：￥１，９８０</a:t>
              </a:r>
              <a:endParaRPr kumimoji="1" lang="en-US" altLang="ja-JP" sz="20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defRPr/>
              </a:pPr>
              <a:r>
                <a:rPr kumimoji="1" lang="ja-JP" altLang="en-US" sz="2000" dirty="0">
                  <a:solidFill>
                    <a:schemeClr val="accent5">
                      <a:lumMod val="2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数量：　１　</a:t>
              </a:r>
              <a:endParaRPr kumimoji="1" lang="en-US" altLang="ja-JP" sz="20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defRPr/>
              </a:pPr>
              <a:r>
                <a:rPr kumimoji="1" lang="ja-JP" altLang="en-US" sz="2000" dirty="0">
                  <a:solidFill>
                    <a:schemeClr val="accent5">
                      <a:lumMod val="2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・</a:t>
              </a:r>
              <a:endParaRPr kumimoji="1" lang="en-US" altLang="ja-JP" sz="20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defRPr/>
              </a:pPr>
              <a:r>
                <a:rPr kumimoji="1" lang="ja-JP" altLang="en-US" sz="2000" dirty="0">
                  <a:solidFill>
                    <a:schemeClr val="accent5">
                      <a:lumMod val="2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・　</a:t>
              </a:r>
              <a:endParaRPr kumimoji="1" lang="en-US" altLang="ja-JP" sz="20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defRPr/>
              </a:pPr>
              <a:endParaRPr kumimoji="1" lang="en-US" altLang="ja-JP" sz="14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1" name="角丸四角形 10"/>
            <p:cNvSpPr/>
            <p:nvPr/>
          </p:nvSpPr>
          <p:spPr bwMode="auto">
            <a:xfrm>
              <a:off x="2161790" y="4922663"/>
              <a:ext cx="1164157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ja-JP" altLang="en-US" sz="1600" b="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購入する</a:t>
              </a:r>
            </a:p>
          </p:txBody>
        </p:sp>
      </p:grpSp>
      <p:sp>
        <p:nvSpPr>
          <p:cNvPr id="12" name="正方形/長方形 11"/>
          <p:cNvSpPr/>
          <p:nvPr/>
        </p:nvSpPr>
        <p:spPr bwMode="auto">
          <a:xfrm>
            <a:off x="4884015" y="2398265"/>
            <a:ext cx="3324381" cy="2888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ja-JP" altLang="en-US" sz="2400" dirty="0">
                <a:solidFill>
                  <a:schemeClr val="accent5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確認</a:t>
            </a:r>
            <a:endParaRPr lang="ja-JP" altLang="en-US" dirty="0">
              <a:solidFill>
                <a:schemeClr val="accent5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5198884" y="2823715"/>
            <a:ext cx="2695187" cy="2359116"/>
            <a:chOff x="5182266" y="3078036"/>
            <a:chExt cx="2686004" cy="2206699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5182266" y="3078036"/>
              <a:ext cx="2686004" cy="181616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ja-JP" altLang="en-US" sz="1800" dirty="0">
                  <a:solidFill>
                    <a:schemeClr val="accent5">
                      <a:lumMod val="2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商品を申込み購入することになります。</a:t>
              </a:r>
              <a:endParaRPr kumimoji="1" lang="en-US" altLang="ja-JP" sz="18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defRPr/>
              </a:pPr>
              <a:r>
                <a:rPr kumimoji="1" lang="ja-JP" altLang="en-US" sz="1800" dirty="0">
                  <a:solidFill>
                    <a:schemeClr val="accent5">
                      <a:lumMod val="2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よろしいですか。</a:t>
              </a:r>
              <a:endParaRPr kumimoji="1" lang="en-US" altLang="ja-JP" sz="18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defRPr/>
              </a:pPr>
              <a:r>
                <a:rPr kumimoji="1" lang="ja-JP" altLang="en-US" sz="1800" dirty="0">
                  <a:solidFill>
                    <a:schemeClr val="accent5">
                      <a:lumMod val="2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申込み内容</a:t>
              </a:r>
              <a:endParaRPr kumimoji="1" lang="en-US" altLang="ja-JP" sz="20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defRPr/>
              </a:pPr>
              <a:r>
                <a:rPr kumimoji="1" lang="ja-JP" altLang="en-US" sz="2000" dirty="0">
                  <a:solidFill>
                    <a:schemeClr val="accent5">
                      <a:lumMod val="2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・</a:t>
              </a:r>
              <a:endParaRPr kumimoji="1" lang="en-US" altLang="ja-JP" sz="20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defRPr/>
              </a:pPr>
              <a:r>
                <a:rPr kumimoji="1" lang="ja-JP" altLang="en-US" sz="2000" dirty="0">
                  <a:solidFill>
                    <a:schemeClr val="accent5">
                      <a:lumMod val="2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・</a:t>
              </a:r>
              <a:endParaRPr kumimoji="1" lang="en-US" altLang="ja-JP" sz="2000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 bwMode="auto">
            <a:xfrm>
              <a:off x="6695972" y="4924695"/>
              <a:ext cx="1164157" cy="3600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ja-JP" altLang="en-US" sz="1600" b="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戻　る</a:t>
              </a:r>
            </a:p>
          </p:txBody>
        </p:sp>
        <p:sp>
          <p:nvSpPr>
            <p:cNvPr id="15" name="角丸四角形 14"/>
            <p:cNvSpPr/>
            <p:nvPr/>
          </p:nvSpPr>
          <p:spPr bwMode="auto">
            <a:xfrm>
              <a:off x="5389043" y="4924695"/>
              <a:ext cx="1164157" cy="3600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ja-JP" altLang="en-US" sz="1600" b="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確　認</a:t>
              </a:r>
            </a:p>
          </p:txBody>
        </p: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697034" y="6307234"/>
            <a:ext cx="2133600" cy="476250"/>
          </a:xfrm>
        </p:spPr>
        <p:txBody>
          <a:bodyPr/>
          <a:lstStyle/>
          <a:p>
            <a:pPr>
              <a:defRPr/>
            </a:pPr>
            <a:fld id="{D78D84FA-9053-419E-957C-D6E59F859B19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FEEBA2F-7FD2-4A91-A6D7-5A370C028179}"/>
              </a:ext>
            </a:extLst>
          </p:cNvPr>
          <p:cNvSpPr txBox="1"/>
          <p:nvPr/>
        </p:nvSpPr>
        <p:spPr>
          <a:xfrm>
            <a:off x="7423002" y="61103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7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7692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2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スライド番号プレースホルダー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7515825A-5FC3-400E-A658-9EC4CB620379}" type="slidenum">
              <a:rPr lang="ja-JP" altLang="en-US" sz="14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28</a:t>
            </a:fld>
            <a:endParaRPr lang="ja-JP" altLang="en-US" sz="1400" b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0406" y="90934"/>
            <a:ext cx="7959725" cy="1747540"/>
          </a:xfrm>
        </p:spPr>
        <p:txBody>
          <a:bodyPr/>
          <a:lstStyle/>
          <a:p>
            <a:pPr algn="l">
              <a:defRPr/>
            </a:pPr>
            <a:r>
              <a:rPr lang="ja-JP" altLang="en-US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フリマアプリ・</a:t>
            </a:r>
            <a:r>
              <a:rPr lang="en-US" altLang="ja-JP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ネットオークション</a:t>
            </a:r>
          </a:p>
        </p:txBody>
      </p:sp>
      <p:pic>
        <p:nvPicPr>
          <p:cNvPr id="66563" name="Picture 4" descr="CCI20111010_ネット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BF6FA"/>
              </a:clrFrom>
              <a:clrTo>
                <a:srgbClr val="FBF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3895725"/>
            <a:ext cx="2541588" cy="1943100"/>
          </a:xfrm>
        </p:spPr>
      </p:pic>
      <p:sp>
        <p:nvSpPr>
          <p:cNvPr id="48134" name="AutoShape 5"/>
          <p:cNvSpPr>
            <a:spLocks noChangeArrowheads="1"/>
          </p:cNvSpPr>
          <p:nvPr/>
        </p:nvSpPr>
        <p:spPr bwMode="auto">
          <a:xfrm>
            <a:off x="179388" y="3644352"/>
            <a:ext cx="3457575" cy="1585913"/>
          </a:xfrm>
          <a:prstGeom prst="irregularSeal1">
            <a:avLst/>
          </a:prstGeom>
          <a:solidFill>
            <a:srgbClr val="FFFF3B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ja-JP" altLang="en-US" sz="36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便利だけど</a:t>
            </a:r>
          </a:p>
          <a:p>
            <a:pPr algn="ctr" eaLnBrk="0" hangingPunct="0">
              <a:defRPr/>
            </a:pPr>
            <a:r>
              <a:rPr lang="ja-JP" altLang="en-US" sz="3600" b="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危険</a:t>
            </a:r>
            <a:r>
              <a:rPr lang="ja-JP" altLang="en-US" sz="36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もいっぱい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81124" y="2226716"/>
            <a:ext cx="7200900" cy="12969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ja-JP" altLang="en-US" sz="4000" b="0" kern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個人間取引</a:t>
            </a:r>
            <a:r>
              <a:rPr lang="ja-JP" altLang="en-US" sz="40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なので、</a:t>
            </a:r>
            <a:endParaRPr lang="en-US" altLang="ja-JP" sz="4000" b="0" kern="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ja-JP" altLang="en-US" sz="40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トラブルの解決は困難です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3D349-FC2B-48E9-91EE-3C094A9E196B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28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6567" name="正方形/長方形 2"/>
          <p:cNvSpPr>
            <a:spLocks noChangeArrowheads="1"/>
          </p:cNvSpPr>
          <p:nvPr/>
        </p:nvSpPr>
        <p:spPr bwMode="auto">
          <a:xfrm>
            <a:off x="6242050" y="5151438"/>
            <a:ext cx="228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ctr" eaLnBrk="0" hangingPunct="0"/>
            <a:r>
              <a:rPr lang="ja-JP" altLang="en-US" sz="3200" b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評価欄</a:t>
            </a:r>
            <a:r>
              <a:rPr lang="ja-JP" altLang="en-US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</a:t>
            </a:r>
          </a:p>
          <a:p>
            <a:pPr algn="ctr" eaLnBrk="0" hangingPunct="0"/>
            <a:r>
              <a:rPr lang="ja-JP" altLang="en-US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確認しよう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57C0CA-95C9-4AB8-B60F-395BB96B55BB}"/>
              </a:ext>
            </a:extLst>
          </p:cNvPr>
          <p:cNvSpPr txBox="1"/>
          <p:nvPr/>
        </p:nvSpPr>
        <p:spPr>
          <a:xfrm>
            <a:off x="7393479" y="247566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6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631577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B418CADA-81C2-4AF7-84EF-F18EE56304AF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29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54275" name="Oval 2"/>
          <p:cNvSpPr>
            <a:spLocks noChangeArrowheads="1"/>
          </p:cNvSpPr>
          <p:nvPr/>
        </p:nvSpPr>
        <p:spPr bwMode="auto">
          <a:xfrm flipH="1" flipV="1">
            <a:off x="6154738" y="4076700"/>
            <a:ext cx="2593975" cy="208915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outerShdw dist="17961" dir="2700000" algn="ctr" rotWithShape="0">
              <a:srgbClr val="73302E"/>
            </a:outerShdw>
          </a:effec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 b="0">
              <a:solidFill>
                <a:srgbClr val="FF0000"/>
              </a:solidFill>
            </a:endParaRPr>
          </a:p>
        </p:txBody>
      </p:sp>
      <p:sp>
        <p:nvSpPr>
          <p:cNvPr id="72707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674F8C33-A11F-404A-831A-8258704843BA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29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54277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5472113" cy="857250"/>
          </a:xfrm>
        </p:spPr>
        <p:txBody>
          <a:bodyPr/>
          <a:lstStyle/>
          <a:p>
            <a:r>
              <a:rPr lang="ja-JP" altLang="en-US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ワンクリック請求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8125" y="835025"/>
            <a:ext cx="2889250" cy="2736850"/>
            <a:chOff x="0" y="0"/>
            <a:chExt cx="1820" cy="1294"/>
          </a:xfrm>
        </p:grpSpPr>
        <p:pic>
          <p:nvPicPr>
            <p:cNvPr id="72737" name="正方形/長方形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20" cy="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8" name="Text Box 6"/>
            <p:cNvSpPr txBox="1">
              <a:spLocks noChangeArrowheads="1"/>
            </p:cNvSpPr>
            <p:nvPr/>
          </p:nvSpPr>
          <p:spPr bwMode="auto">
            <a:xfrm>
              <a:off x="120" y="59"/>
              <a:ext cx="1575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9pPr>
            </a:lstStyle>
            <a:p>
              <a:r>
                <a:rPr lang="ja-JP" altLang="en-US" sz="360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初回無料！</a:t>
              </a:r>
              <a:endParaRPr lang="en-US" altLang="ja-JP" sz="36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endParaRPr lang="en-US" altLang="ja-JP" sz="36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360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　</a:t>
              </a:r>
            </a:p>
          </p:txBody>
        </p:sp>
      </p:grpSp>
      <p:pic>
        <p:nvPicPr>
          <p:cNvPr id="54281" name="Picture 4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1214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01825" y="2236788"/>
            <a:ext cx="1017588" cy="506412"/>
            <a:chOff x="0" y="0"/>
            <a:chExt cx="641" cy="319"/>
          </a:xfrm>
        </p:grpSpPr>
        <p:pic>
          <p:nvPicPr>
            <p:cNvPr id="72735" name="正方形/長方形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1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6" name="Text Box 10"/>
            <p:cNvSpPr txBox="1">
              <a:spLocks noChangeArrowheads="1"/>
            </p:cNvSpPr>
            <p:nvPr/>
          </p:nvSpPr>
          <p:spPr bwMode="auto">
            <a:xfrm>
              <a:off x="62" y="31"/>
              <a:ext cx="54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9pPr>
            </a:lstStyle>
            <a:p>
              <a:r>
                <a:rPr lang="ja-JP" altLang="en-US" sz="2400">
                  <a:solidFill>
                    <a:schemeClr val="bg1"/>
                  </a:solidFill>
                  <a:ea typeface="ＭＳ Ｐゴシック" charset="-128"/>
                </a:rPr>
                <a:t>入口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24188" y="835025"/>
            <a:ext cx="2882900" cy="2736850"/>
            <a:chOff x="0" y="0"/>
            <a:chExt cx="1816" cy="1294"/>
          </a:xfrm>
        </p:grpSpPr>
        <p:pic>
          <p:nvPicPr>
            <p:cNvPr id="72733" name="正方形/長方形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6" cy="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4" name="Text Box 13"/>
            <p:cNvSpPr txBox="1">
              <a:spLocks noChangeArrowheads="1"/>
            </p:cNvSpPr>
            <p:nvPr/>
          </p:nvSpPr>
          <p:spPr bwMode="auto">
            <a:xfrm>
              <a:off x="120" y="59"/>
              <a:ext cx="1569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9pPr>
            </a:lstStyle>
            <a:p>
              <a:endParaRPr lang="en-US" altLang="ja-JP" sz="36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endParaRPr lang="en-US" altLang="ja-JP" sz="36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360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　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00" y="1200150"/>
            <a:ext cx="1800225" cy="506413"/>
            <a:chOff x="0" y="0"/>
            <a:chExt cx="641" cy="319"/>
          </a:xfrm>
        </p:grpSpPr>
        <p:pic>
          <p:nvPicPr>
            <p:cNvPr id="72731" name="正方形/長方形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1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2" name="Text Box 16"/>
            <p:cNvSpPr txBox="1">
              <a:spLocks noChangeArrowheads="1"/>
            </p:cNvSpPr>
            <p:nvPr/>
          </p:nvSpPr>
          <p:spPr bwMode="auto">
            <a:xfrm>
              <a:off x="62" y="31"/>
              <a:ext cx="54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9pPr>
            </a:lstStyle>
            <a:p>
              <a:r>
                <a:rPr lang="ja-JP" altLang="en-US" sz="2400">
                  <a:solidFill>
                    <a:schemeClr val="bg1"/>
                  </a:solidFill>
                  <a:ea typeface="ＭＳ Ｐゴシック" charset="-128"/>
                </a:rPr>
                <a:t>18歳以上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563938" y="2205038"/>
            <a:ext cx="1738312" cy="506412"/>
            <a:chOff x="0" y="0"/>
            <a:chExt cx="641" cy="319"/>
          </a:xfrm>
        </p:grpSpPr>
        <p:pic>
          <p:nvPicPr>
            <p:cNvPr id="72729" name="正方形/長方形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1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0" name="Text Box 19"/>
            <p:cNvSpPr txBox="1">
              <a:spLocks noChangeArrowheads="1"/>
            </p:cNvSpPr>
            <p:nvPr/>
          </p:nvSpPr>
          <p:spPr bwMode="auto">
            <a:xfrm>
              <a:off x="62" y="31"/>
              <a:ext cx="54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9pPr>
            </a:lstStyle>
            <a:p>
              <a:r>
                <a:rPr lang="ja-JP" altLang="en-US" sz="2400">
                  <a:solidFill>
                    <a:schemeClr val="bg1"/>
                  </a:solidFill>
                  <a:ea typeface="ＭＳ Ｐゴシック" charset="-128"/>
                </a:rPr>
                <a:t>18歳未満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786438" y="908050"/>
            <a:ext cx="2882900" cy="2665413"/>
            <a:chOff x="0" y="0"/>
            <a:chExt cx="1816" cy="1294"/>
          </a:xfrm>
        </p:grpSpPr>
        <p:pic>
          <p:nvPicPr>
            <p:cNvPr id="72727" name="正方形/長方形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6" cy="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8" name="Text Box 22"/>
            <p:cNvSpPr txBox="1">
              <a:spLocks noChangeArrowheads="1"/>
            </p:cNvSpPr>
            <p:nvPr/>
          </p:nvSpPr>
          <p:spPr bwMode="auto">
            <a:xfrm>
              <a:off x="120" y="59"/>
              <a:ext cx="1569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9pPr>
            </a:lstStyle>
            <a:p>
              <a:endParaRPr lang="en-US" altLang="ja-JP" sz="36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endParaRPr lang="en-US" altLang="ja-JP" sz="36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360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　</a:t>
              </a:r>
            </a:p>
          </p:txBody>
        </p:sp>
      </p:grpSp>
      <p:sp>
        <p:nvSpPr>
          <p:cNvPr id="54297" name="テキスト ボックス 22"/>
          <p:cNvSpPr txBox="1">
            <a:spLocks noChangeArrowheads="1"/>
          </p:cNvSpPr>
          <p:nvPr/>
        </p:nvSpPr>
        <p:spPr bwMode="auto">
          <a:xfrm>
            <a:off x="6072188" y="1000125"/>
            <a:ext cx="2571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ご登録</a:t>
            </a:r>
            <a:endParaRPr lang="en-US" altLang="ja-JP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ありがとう</a:t>
            </a:r>
            <a:endParaRPr lang="en-US" altLang="ja-JP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ございました</a:t>
            </a:r>
          </a:p>
        </p:txBody>
      </p:sp>
      <p:sp>
        <p:nvSpPr>
          <p:cNvPr id="54298" name="爆発 1 23"/>
          <p:cNvSpPr>
            <a:spLocks noChangeArrowheads="1"/>
          </p:cNvSpPr>
          <p:nvPr/>
        </p:nvSpPr>
        <p:spPr bwMode="auto">
          <a:xfrm>
            <a:off x="5704541" y="595314"/>
            <a:ext cx="2952750" cy="2592387"/>
          </a:xfrm>
          <a:prstGeom prst="irregularSeal1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3600">
              <a:latin typeface="HGPｺﾞｼｯｸE" pitchFamily="50" charset="-128"/>
            </a:endParaRP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060700" y="3862388"/>
            <a:ext cx="2889250" cy="2808287"/>
            <a:chOff x="0" y="0"/>
            <a:chExt cx="1820" cy="1294"/>
          </a:xfrm>
        </p:grpSpPr>
        <p:pic>
          <p:nvPicPr>
            <p:cNvPr id="72725" name="正方形/長方形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20" cy="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6" name="Text Box 6"/>
            <p:cNvSpPr txBox="1">
              <a:spLocks noChangeArrowheads="1"/>
            </p:cNvSpPr>
            <p:nvPr/>
          </p:nvSpPr>
          <p:spPr bwMode="auto">
            <a:xfrm>
              <a:off x="120" y="59"/>
              <a:ext cx="1575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9pPr>
            </a:lstStyle>
            <a:p>
              <a:r>
                <a:rPr lang="ja-JP" altLang="en-US" sz="2400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支払いがない</a:t>
              </a:r>
              <a:endParaRPr lang="en-US" altLang="ja-JP" sz="240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2400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場合は身元調査をし、法的手続きになります</a:t>
              </a:r>
              <a:endParaRPr lang="en-US" altLang="ja-JP" sz="240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endParaRPr lang="en-US" altLang="ja-JP" sz="240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2000" dirty="0">
                  <a:solidFill>
                    <a:srgbClr val="FFFF00"/>
                  </a:solidFill>
                  <a:latin typeface="HG丸ｺﾞｼｯｸM-PRO" pitchFamily="50" charset="-128"/>
                  <a:ea typeface="HG丸ｺﾞｼｯｸM-PRO" pitchFamily="50" charset="-128"/>
                </a:rPr>
                <a:t>退会手続きはこちら</a:t>
              </a:r>
              <a:endParaRPr lang="en-US" altLang="ja-JP" sz="2000" dirty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3600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　</a:t>
              </a: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80975" y="3860800"/>
            <a:ext cx="3032125" cy="2736850"/>
            <a:chOff x="0" y="0"/>
            <a:chExt cx="1820" cy="1294"/>
          </a:xfrm>
        </p:grpSpPr>
        <p:pic>
          <p:nvPicPr>
            <p:cNvPr id="72723" name="正方形/長方形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20" cy="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4" name="Text Box 6"/>
            <p:cNvSpPr txBox="1">
              <a:spLocks noChangeArrowheads="1"/>
            </p:cNvSpPr>
            <p:nvPr/>
          </p:nvSpPr>
          <p:spPr bwMode="auto">
            <a:xfrm>
              <a:off x="120" y="34"/>
              <a:ext cx="1575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9pPr>
            </a:lstStyle>
            <a:p>
              <a:r>
                <a:rPr lang="en-US" altLang="ja-JP" sz="2200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24</a:t>
              </a:r>
              <a:r>
                <a:rPr lang="ja-JP" altLang="en-US" sz="2200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時間以内に</a:t>
              </a:r>
              <a:endParaRPr lang="en-US" altLang="ja-JP" sz="220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2200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連絡いただくと</a:t>
              </a:r>
              <a:endParaRPr lang="en-US" altLang="ja-JP" sz="220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2200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キャンペーン価格</a:t>
              </a:r>
              <a:endParaRPr lang="en-US" altLang="ja-JP" sz="220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en-US" altLang="ja-JP" sz="2200" dirty="0">
                  <a:solidFill>
                    <a:srgbClr val="FF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15</a:t>
              </a:r>
              <a:r>
                <a:rPr lang="ja-JP" altLang="en-US" sz="2200" dirty="0">
                  <a:solidFill>
                    <a:srgbClr val="FF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万円</a:t>
              </a:r>
              <a:r>
                <a:rPr lang="ja-JP" altLang="en-US" sz="2200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です</a:t>
              </a:r>
              <a:endParaRPr lang="en-US" altLang="ja-JP" sz="220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2200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それ以降は</a:t>
              </a:r>
              <a:r>
                <a:rPr lang="en-US" altLang="ja-JP" sz="2200" dirty="0">
                  <a:solidFill>
                    <a:srgbClr val="FF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30</a:t>
              </a:r>
              <a:r>
                <a:rPr lang="ja-JP" altLang="en-US" sz="2200" dirty="0">
                  <a:solidFill>
                    <a:srgbClr val="FF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万円</a:t>
              </a:r>
              <a:r>
                <a:rPr lang="ja-JP" altLang="en-US" sz="2200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になります</a:t>
              </a:r>
              <a:endParaRPr lang="en-US" altLang="ja-JP" sz="360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3600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　</a:t>
              </a:r>
            </a:p>
          </p:txBody>
        </p:sp>
      </p:grpSp>
      <p:sp>
        <p:nvSpPr>
          <p:cNvPr id="54305" name="テキスト ボックス 33"/>
          <p:cNvSpPr txBox="1">
            <a:spLocks noChangeArrowheads="1"/>
          </p:cNvSpPr>
          <p:nvPr/>
        </p:nvSpPr>
        <p:spPr bwMode="auto">
          <a:xfrm>
            <a:off x="6156325" y="4437063"/>
            <a:ext cx="2501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どうすれば</a:t>
            </a:r>
          </a:p>
        </p:txBody>
      </p:sp>
      <p:sp>
        <p:nvSpPr>
          <p:cNvPr id="54306" name="テキスト ボックス 34"/>
          <p:cNvSpPr txBox="1">
            <a:spLocks noChangeArrowheads="1"/>
          </p:cNvSpPr>
          <p:nvPr/>
        </p:nvSpPr>
        <p:spPr bwMode="auto">
          <a:xfrm rot="10800000" flipV="1">
            <a:off x="6557962" y="5206098"/>
            <a:ext cx="2099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いいかな</a:t>
            </a: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BB316-47CF-4191-A7CB-FB493297980A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8A3E9CB-8127-4B5F-BF2B-6977A4A0F2B4}"/>
              </a:ext>
            </a:extLst>
          </p:cNvPr>
          <p:cNvSpPr txBox="1"/>
          <p:nvPr/>
        </p:nvSpPr>
        <p:spPr>
          <a:xfrm>
            <a:off x="7407275" y="127446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8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3295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ldLvl="0" animBg="1" autoUpdateAnimBg="0"/>
      <p:bldP spid="54297" grpId="0" autoUpdateAnimBg="0"/>
      <p:bldP spid="54298" grpId="0" bldLvl="0" animBg="1" autoUpdateAnimBg="0"/>
      <p:bldP spid="54305" grpId="0" bldLvl="0" autoUpdateAnimBg="0"/>
      <p:bldP spid="54306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F5D330AD-4659-403B-861E-BE47F86D0FEB}" type="slidenum">
              <a:rPr lang="ja-JP" altLang="en-US" sz="14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3</a:t>
            </a:fld>
            <a:endParaRPr lang="ja-JP" altLang="en-US" sz="1400" b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458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440B0D2C-7817-437A-BDFA-17F067BD243A}" type="slidenum">
              <a:rPr lang="ja-JP" altLang="en-US" sz="14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3</a:t>
            </a:fld>
            <a:endParaRPr lang="ja-JP" altLang="en-US" sz="1400" b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0850" y="115888"/>
            <a:ext cx="5554663" cy="922337"/>
          </a:xfrm>
        </p:spPr>
        <p:txBody>
          <a:bodyPr/>
          <a:lstStyle/>
          <a:p>
            <a:pPr eaLnBrk="1" hangingPunct="1">
              <a:defRPr/>
            </a:pPr>
            <a:r>
              <a:rPr lang="ja-JP" sz="48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契約クイズ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3141663" y="1185863"/>
            <a:ext cx="2808287" cy="2905125"/>
          </a:xfrm>
          <a:prstGeom prst="foldedCorner">
            <a:avLst>
              <a:gd name="adj" fmla="val 125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endParaRPr lang="ja-JP" altLang="en-US" sz="36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462" name="AutoShape 5"/>
          <p:cNvSpPr>
            <a:spLocks noChangeArrowheads="1"/>
          </p:cNvSpPr>
          <p:nvPr/>
        </p:nvSpPr>
        <p:spPr bwMode="auto">
          <a:xfrm>
            <a:off x="6119813" y="1184275"/>
            <a:ext cx="2808287" cy="2906713"/>
          </a:xfrm>
          <a:prstGeom prst="foldedCorner">
            <a:avLst>
              <a:gd name="adj" fmla="val 125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endParaRPr lang="ja-JP" altLang="en-US" sz="36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463" name="AutoShape 6"/>
          <p:cNvSpPr>
            <a:spLocks noChangeArrowheads="1"/>
          </p:cNvSpPr>
          <p:nvPr/>
        </p:nvSpPr>
        <p:spPr bwMode="auto">
          <a:xfrm>
            <a:off x="254000" y="1185863"/>
            <a:ext cx="2808288" cy="2905125"/>
          </a:xfrm>
          <a:prstGeom prst="foldedCorner">
            <a:avLst>
              <a:gd name="adj" fmla="val 125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endParaRPr lang="ja-JP" altLang="en-US" sz="36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464" name="AutoShape 7"/>
          <p:cNvSpPr>
            <a:spLocks noChangeArrowheads="1"/>
          </p:cNvSpPr>
          <p:nvPr/>
        </p:nvSpPr>
        <p:spPr bwMode="auto">
          <a:xfrm>
            <a:off x="4481513" y="4249738"/>
            <a:ext cx="3960812" cy="2460625"/>
          </a:xfrm>
          <a:prstGeom prst="foldedCorner">
            <a:avLst>
              <a:gd name="adj" fmla="val 125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endParaRPr lang="ja-JP" altLang="en-US" sz="36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396875" y="1298575"/>
            <a:ext cx="25908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2000" b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①コンビニでパンを買った</a:t>
            </a:r>
          </a:p>
        </p:txBody>
      </p:sp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884238" y="2468563"/>
            <a:ext cx="1663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128838"/>
            <a:ext cx="1819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1" descr="com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3016250"/>
            <a:ext cx="11112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 Box 12"/>
          <p:cNvSpPr txBox="1">
            <a:spLocks noChangeArrowheads="1"/>
          </p:cNvSpPr>
          <p:nvPr/>
        </p:nvSpPr>
        <p:spPr bwMode="auto">
          <a:xfrm>
            <a:off x="3170238" y="1298575"/>
            <a:ext cx="26876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2200" b="0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②ネットで本を買った</a:t>
            </a:r>
          </a:p>
        </p:txBody>
      </p:sp>
      <p:sp>
        <p:nvSpPr>
          <p:cNvPr id="11279" name="Text Box 13"/>
          <p:cNvSpPr txBox="1">
            <a:spLocks noChangeArrowheads="1"/>
          </p:cNvSpPr>
          <p:nvPr/>
        </p:nvSpPr>
        <p:spPr bwMode="auto">
          <a:xfrm>
            <a:off x="6066631" y="1288612"/>
            <a:ext cx="2914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2000" b="0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</a:t>
            </a:r>
            <a:r>
              <a:rPr lang="en-US" altLang="ja-JP" sz="2000" b="0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IC</a:t>
            </a:r>
            <a:r>
              <a:rPr lang="ja-JP" altLang="en-US" sz="2000" b="0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カードで電車に乗った</a:t>
            </a:r>
          </a:p>
        </p:txBody>
      </p:sp>
      <p:sp>
        <p:nvSpPr>
          <p:cNvPr id="19472" name="AutoShape 15"/>
          <p:cNvSpPr>
            <a:spLocks noChangeArrowheads="1"/>
          </p:cNvSpPr>
          <p:nvPr/>
        </p:nvSpPr>
        <p:spPr bwMode="auto">
          <a:xfrm>
            <a:off x="269875" y="4227513"/>
            <a:ext cx="3959225" cy="2482850"/>
          </a:xfrm>
          <a:prstGeom prst="foldedCorner">
            <a:avLst>
              <a:gd name="adj" fmla="val 125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endParaRPr lang="ja-JP" altLang="en-US" sz="36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282" name="Text Box 16"/>
          <p:cNvSpPr txBox="1">
            <a:spLocks noChangeArrowheads="1"/>
          </p:cNvSpPr>
          <p:nvPr/>
        </p:nvSpPr>
        <p:spPr bwMode="auto">
          <a:xfrm>
            <a:off x="398463" y="4294188"/>
            <a:ext cx="38306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2000" b="0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④友達と映画に行く約束をした</a:t>
            </a:r>
          </a:p>
        </p:txBody>
      </p:sp>
      <p:sp>
        <p:nvSpPr>
          <p:cNvPr id="11284" name="Text Box 18"/>
          <p:cNvSpPr txBox="1">
            <a:spLocks noChangeArrowheads="1"/>
          </p:cNvSpPr>
          <p:nvPr/>
        </p:nvSpPr>
        <p:spPr bwMode="auto">
          <a:xfrm>
            <a:off x="4713288" y="4319588"/>
            <a:ext cx="3497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2000" b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⑤ピザの宅配を頼む</a:t>
            </a:r>
          </a:p>
        </p:txBody>
      </p:sp>
      <p:sp>
        <p:nvSpPr>
          <p:cNvPr id="11285" name="Oval 20"/>
          <p:cNvSpPr>
            <a:spLocks noChangeArrowheads="1"/>
          </p:cNvSpPr>
          <p:nvPr/>
        </p:nvSpPr>
        <p:spPr bwMode="auto">
          <a:xfrm>
            <a:off x="6527800" y="1936750"/>
            <a:ext cx="1871663" cy="18494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17961" dir="2700000" algn="ctr" rotWithShape="0">
              <a:srgbClr val="990000"/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36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287" name="Oval 22"/>
          <p:cNvSpPr>
            <a:spLocks noChangeArrowheads="1"/>
          </p:cNvSpPr>
          <p:nvPr/>
        </p:nvSpPr>
        <p:spPr bwMode="auto">
          <a:xfrm>
            <a:off x="3652838" y="1998663"/>
            <a:ext cx="1873250" cy="1851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17961" dir="2700000" algn="ctr" rotWithShape="0">
              <a:srgbClr val="990000"/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36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288" name="Oval 23"/>
          <p:cNvSpPr>
            <a:spLocks noChangeArrowheads="1"/>
          </p:cNvSpPr>
          <p:nvPr/>
        </p:nvSpPr>
        <p:spPr bwMode="auto">
          <a:xfrm>
            <a:off x="771525" y="2066925"/>
            <a:ext cx="1871663" cy="18494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17961" dir="2700000" algn="ctr" rotWithShape="0">
              <a:srgbClr val="990000"/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36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2AB7D-272B-4C5F-A674-61F30173B833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3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6" name="Picture 2" descr="C:\Users\y-comp\AppData\Local\Microsoft\Windows\Temporary Internet Files\Content.IE5\BDTQJXEH\lgi01a2014010306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8" y="2200277"/>
            <a:ext cx="113982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... 映画 | 記録メディア / 記憶媒体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07" y="4760912"/>
            <a:ext cx="1819455" cy="181945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E6654A5-FA4F-4840-A850-E54A80BB1F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99" y="4797702"/>
            <a:ext cx="1943281" cy="1637746"/>
          </a:xfrm>
          <a:prstGeom prst="rect">
            <a:avLst/>
          </a:prstGeom>
        </p:spPr>
      </p:pic>
      <p:sp>
        <p:nvSpPr>
          <p:cNvPr id="11286" name="Oval 21"/>
          <p:cNvSpPr>
            <a:spLocks noChangeArrowheads="1"/>
          </p:cNvSpPr>
          <p:nvPr/>
        </p:nvSpPr>
        <p:spPr bwMode="auto">
          <a:xfrm>
            <a:off x="5616575" y="4708525"/>
            <a:ext cx="1871663" cy="1851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17961" dir="2700000" algn="ctr" rotWithShape="0">
              <a:srgbClr val="990000"/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36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8423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bldLvl="0" animBg="1" autoUpdateAnimBg="0"/>
      <p:bldP spid="11278" grpId="0" bldLvl="0" autoUpdateAnimBg="0"/>
      <p:bldP spid="11279" grpId="0" bldLvl="0" autoUpdateAnimBg="0"/>
      <p:bldP spid="11282" grpId="0" bldLvl="0" animBg="1" autoUpdateAnimBg="0"/>
      <p:bldP spid="11284" grpId="0" bldLvl="0"/>
      <p:bldP spid="11285" grpId="0" animBg="1" autoUpdateAnimBg="0"/>
      <p:bldP spid="11287" grpId="0" animBg="1" autoUpdateAnimBg="0"/>
      <p:bldP spid="11288" grpId="0" animBg="1" autoUpdateAnimBg="0"/>
      <p:bldP spid="11286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画面の領域">
            <a:extLst>
              <a:ext uri="{FF2B5EF4-FFF2-40B4-BE49-F238E27FC236}">
                <a16:creationId xmlns:a16="http://schemas.microsoft.com/office/drawing/2014/main" id="{6327AF6B-10D7-41FA-9806-431EB33EFC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11" b="7993"/>
          <a:stretch/>
        </p:blipFill>
        <p:spPr>
          <a:xfrm>
            <a:off x="801623" y="1414528"/>
            <a:ext cx="6672767" cy="2988647"/>
          </a:xfrm>
          <a:prstGeom prst="rect">
            <a:avLst/>
          </a:prstGeom>
        </p:spPr>
      </p:pic>
      <p:pic>
        <p:nvPicPr>
          <p:cNvPr id="8" name="Picture 4" descr="P4-5-1">
            <a:extLst>
              <a:ext uri="{FF2B5EF4-FFF2-40B4-BE49-F238E27FC236}">
                <a16:creationId xmlns:a16="http://schemas.microsoft.com/office/drawing/2014/main" id="{FC335CA8-0C66-41D3-8CD9-A53321085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206627"/>
            <a:ext cx="1461381" cy="154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69" name="スライド番号プレースホルダー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C343CC27-5ACB-47AF-92E9-193898A2D4D5}" type="slidenum">
              <a:rPr lang="ja-JP" altLang="en-US" sz="1400" b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30</a:t>
            </a:fld>
            <a:endParaRPr lang="ja-JP" altLang="en-US" sz="1400" b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40188"/>
            <a:ext cx="8507288" cy="140797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en-US" altLang="ja-JP" sz="4000" b="0" kern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Check</a:t>
            </a:r>
            <a:r>
              <a:rPr lang="ja-JP" altLang="en-US" sz="4000" b="0" kern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endParaRPr lang="en-US" altLang="ja-JP" sz="4000" b="0" kern="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b="0" kern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   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936B0-E2C3-4A47-B523-A76EB574C71E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30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DBA95BF5-1040-47E8-8FBB-60A4FB997875}"/>
              </a:ext>
            </a:extLst>
          </p:cNvPr>
          <p:cNvSpPr/>
          <p:nvPr/>
        </p:nvSpPr>
        <p:spPr bwMode="auto">
          <a:xfrm>
            <a:off x="4133687" y="4648292"/>
            <a:ext cx="2267272" cy="1116670"/>
          </a:xfrm>
          <a:prstGeom prst="wedgeRoundRectCallout">
            <a:avLst>
              <a:gd name="adj1" fmla="val 63784"/>
              <a:gd name="adj2" fmla="val 39159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契約成立していないかも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901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スライド番号プレースホルダー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66EC05C0-1BD3-4261-8BFB-314722E14450}" type="slidenum">
              <a:rPr lang="ja-JP" altLang="en-US" sz="14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31</a:t>
            </a:fld>
            <a:endParaRPr lang="ja-JP" altLang="en-US" sz="1400" b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55425"/>
            <a:ext cx="8229600" cy="1482398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身に覚えのない請求メール</a:t>
            </a:r>
            <a:r>
              <a:rPr lang="en-US" altLang="ja-JP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（架空請求）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87521" y="1852880"/>
            <a:ext cx="4608512" cy="2590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ja-JP" altLang="en-US" sz="36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「至急連絡を」と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ja-JP" altLang="en-US" sz="36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書いてあっても、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ja-JP" altLang="en-US" sz="36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こちらから電話や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ja-JP" altLang="en-US" sz="36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メールをしない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327833" y="5643562"/>
            <a:ext cx="6797054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不審な相手に個人情報を教えない</a:t>
            </a:r>
          </a:p>
        </p:txBody>
      </p:sp>
      <p:grpSp>
        <p:nvGrpSpPr>
          <p:cNvPr id="70661" name="Group 2"/>
          <p:cNvGrpSpPr>
            <a:grpSpLocks/>
          </p:cNvGrpSpPr>
          <p:nvPr/>
        </p:nvGrpSpPr>
        <p:grpSpPr bwMode="auto">
          <a:xfrm>
            <a:off x="827088" y="1250950"/>
            <a:ext cx="2613025" cy="4194175"/>
            <a:chOff x="2326" y="1731"/>
            <a:chExt cx="2936" cy="4403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326" y="1731"/>
              <a:ext cx="2936" cy="440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81320" dir="19280412" algn="ctr" rotWithShape="0">
                <a:srgbClr val="808080">
                  <a:alpha val="50000"/>
                </a:srgbClr>
              </a:outerShdw>
            </a:effectLst>
          </p:spPr>
          <p:txBody>
            <a:bodyPr lIns="74295" tIns="8890" rIns="74295" bIns="8890"/>
            <a:lstStyle/>
            <a:p>
              <a:pPr>
                <a:defRPr/>
              </a:pPr>
              <a:endPara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0665" name="AutoShape 4"/>
            <p:cNvSpPr>
              <a:spLocks noChangeArrowheads="1"/>
            </p:cNvSpPr>
            <p:nvPr/>
          </p:nvSpPr>
          <p:spPr bwMode="auto">
            <a:xfrm>
              <a:off x="2456" y="2430"/>
              <a:ext cx="2701" cy="2865"/>
            </a:xfrm>
            <a:prstGeom prst="roundRect">
              <a:avLst>
                <a:gd name="adj" fmla="val 2616"/>
              </a:avLst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>
              <a:lvl1pPr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9pPr>
            </a:lstStyle>
            <a:p>
              <a:endParaRPr lang="en-US" altLang="ja-JP" sz="12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2400" b="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有料動画サイトの利用料が未納です。</a:t>
              </a:r>
              <a:endParaRPr lang="en-US" altLang="ja-JP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2400" b="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連絡ない場合は調査をして裁判にします。</a:t>
              </a: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600" y="5539"/>
              <a:ext cx="471" cy="457"/>
            </a:xfrm>
            <a:prstGeom prst="ellipse">
              <a:avLst/>
            </a:prstGeom>
            <a:solidFill>
              <a:srgbClr val="0D0D0D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/>
          </p:spPr>
          <p:txBody>
            <a:bodyPr lIns="9360" tIns="8890" rIns="9360" bIns="8890"/>
            <a:lstStyle/>
            <a:p>
              <a:pPr algn="ctr">
                <a:defRPr/>
              </a:pPr>
              <a:r>
                <a:rPr kumimoji="1" lang="ja-JP" altLang="en-US" sz="1800" b="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ＭＳ Ｐゴシック" pitchFamily="50" charset="-128"/>
                </a:rPr>
                <a:t>□</a:t>
              </a:r>
              <a:endParaRPr kumimoji="1" lang="ja-JP" altLang="ja-JP" sz="1800" b="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282" y="2038"/>
              <a:ext cx="829" cy="113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lIns="74295" tIns="8890" rIns="74295" bIns="8890"/>
            <a:lstStyle/>
            <a:p>
              <a:pPr>
                <a:defRPr/>
              </a:pPr>
              <a:endPara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70662" name="テキスト ボックス 6"/>
          <p:cNvSpPr txBox="1">
            <a:spLocks noChangeArrowheads="1"/>
          </p:cNvSpPr>
          <p:nvPr/>
        </p:nvSpPr>
        <p:spPr bwMode="auto">
          <a:xfrm rot="508045">
            <a:off x="2413247" y="4150787"/>
            <a:ext cx="1511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kumimoji="1" lang="ja-JP" altLang="en-US" sz="32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えっ？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B2C69-A821-4378-86E9-1BB0959A8D75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31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B2B489-642A-4677-9092-EFDC3B0688D7}"/>
              </a:ext>
            </a:extLst>
          </p:cNvPr>
          <p:cNvSpPr txBox="1"/>
          <p:nvPr/>
        </p:nvSpPr>
        <p:spPr>
          <a:xfrm>
            <a:off x="7423002" y="61103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8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3921F64B-6AAF-4DFC-8200-80DCA769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537" y="4293102"/>
            <a:ext cx="2734338" cy="1152023"/>
          </a:xfrm>
          <a:prstGeom prst="wedgeRoundRectCallout">
            <a:avLst>
              <a:gd name="adj1" fmla="val 64151"/>
              <a:gd name="adj2" fmla="val 1898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>
              <a:lnSpc>
                <a:spcPct val="96000"/>
              </a:lnSpc>
              <a:defRPr/>
            </a:pPr>
            <a:r>
              <a:rPr lang="ja-JP" altLang="en-US" sz="2400" b="0" spc="-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フィルタリングや</a:t>
            </a:r>
            <a:endParaRPr lang="en-US" altLang="ja-JP" sz="2400" b="0" spc="-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6000"/>
              </a:lnSpc>
              <a:defRPr/>
            </a:pPr>
            <a:r>
              <a:rPr lang="ja-JP" altLang="en-US" sz="2400" b="0" spc="-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セキュリティソフトで</a:t>
            </a:r>
            <a:endParaRPr lang="en-US" altLang="ja-JP" sz="2400" b="0" spc="-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6000"/>
              </a:lnSpc>
              <a:defRPr/>
            </a:pPr>
            <a:r>
              <a:rPr lang="ja-JP" altLang="en-US" sz="2400" b="0" spc="-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対策！</a:t>
            </a:r>
            <a:endParaRPr lang="ja-JP" altLang="ja-JP" sz="2400" b="0" spc="-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6" name="Picture 4" descr="P4-5-1">
            <a:extLst>
              <a:ext uri="{FF2B5EF4-FFF2-40B4-BE49-F238E27FC236}">
                <a16:creationId xmlns:a16="http://schemas.microsoft.com/office/drawing/2014/main" id="{5E7BBDE5-C8AE-409F-87FE-F87E4C357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04" y="4241006"/>
            <a:ext cx="1235329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117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スライド番号プレースホルダー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F31BB4EA-F68F-4509-B096-0DE1998A1A3C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32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7" y="18558"/>
            <a:ext cx="8964613" cy="1084262"/>
          </a:xfrm>
        </p:spPr>
        <p:txBody>
          <a:bodyPr/>
          <a:lstStyle/>
          <a:p>
            <a:pPr algn="l">
              <a:defRPr/>
            </a:pPr>
            <a:r>
              <a:rPr lang="ja-JP" altLang="en-US" sz="48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架空請求・ワンクリック請求注意点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1837" y="1294908"/>
            <a:ext cx="7859712" cy="7207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ja-JP" altLang="en-US" sz="36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覚えのない請求は連絡をせず</a:t>
            </a:r>
            <a:r>
              <a:rPr lang="ja-JP" altLang="en-US" sz="4000" b="0" kern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無視</a:t>
            </a:r>
            <a:r>
              <a:rPr lang="ja-JP" altLang="en-US" sz="36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40569" y="2311964"/>
            <a:ext cx="8001000" cy="10763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ja-JP" altLang="en-US" sz="36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相手に</a:t>
            </a:r>
            <a:r>
              <a:rPr lang="ja-JP" altLang="en-US" sz="4000" b="0" kern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個人情報</a:t>
            </a:r>
            <a:r>
              <a:rPr lang="ja-JP" altLang="en-US" sz="36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を知らせることになるので、連絡しない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9635" y="3886623"/>
            <a:ext cx="7912100" cy="863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ja-JP" altLang="en-US" sz="36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迷惑メールは</a:t>
            </a:r>
            <a:r>
              <a:rPr lang="ja-JP" altLang="en-US" sz="4000" kern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受信拒否</a:t>
            </a:r>
            <a:r>
              <a:rPr lang="ja-JP" altLang="en-US" sz="36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の設定をする</a:t>
            </a:r>
            <a:endParaRPr lang="en-US" altLang="ja-JP" sz="3600" b="0" kern="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ja-JP" altLang="en-US" sz="3600" b="0" kern="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7556" y="5248557"/>
            <a:ext cx="7974013" cy="1223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ja-JP" altLang="en-US" sz="3600" b="0" kern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フィルタリング</a:t>
            </a:r>
            <a:r>
              <a:rPr lang="ja-JP" altLang="en-US" sz="36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</a:t>
            </a:r>
            <a:r>
              <a:rPr lang="ja-JP" altLang="en-US" sz="3600" b="0" kern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セキュリティソフト</a:t>
            </a:r>
            <a:r>
              <a:rPr lang="ja-JP" altLang="en-US" sz="36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を利用</a:t>
            </a:r>
            <a:endParaRPr lang="en-US" altLang="ja-JP" sz="3600" b="0" kern="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ja-JP" altLang="en-US" sz="3600" b="0" kern="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4D61A-EF60-49BD-9546-A6EC81925AFC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0458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D749709-DB9D-4700-8449-803A1910842C}" type="slidenum">
              <a:rPr lang="ja-JP" altLang="en-US" sz="1400" b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ja-JP" altLang="en-US" sz="1400" b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333375"/>
            <a:ext cx="8856984" cy="1757363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48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出会い系サイト</a:t>
            </a:r>
          </a:p>
          <a:p>
            <a:pPr>
              <a:buFontTx/>
              <a:buNone/>
            </a:pPr>
            <a:r>
              <a:rPr lang="ja-JP" altLang="en-US" sz="4400" dirty="0">
                <a:solidFill>
                  <a:srgbClr val="D6009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r>
              <a:rPr lang="ja-JP" altLang="en-US" sz="36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いつのまにか高額に・・・</a:t>
            </a:r>
          </a:p>
        </p:txBody>
      </p:sp>
      <p:pic>
        <p:nvPicPr>
          <p:cNvPr id="24580" name="Picture 3" descr="C:/Users/Toshiko/Documents/H23年度県民提案事業/CCI20111010_ネット４出会い系(圧縮）.jpgCCI20111010_ネット４出会い系(圧縮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22525"/>
            <a:ext cx="5565775" cy="3890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684213" y="2060575"/>
            <a:ext cx="5256212" cy="2736850"/>
          </a:xfrm>
          <a:prstGeom prst="wedgeEllipseCallout">
            <a:avLst>
              <a:gd name="adj1" fmla="val 44708"/>
              <a:gd name="adj2" fmla="val 40162"/>
            </a:avLst>
          </a:prstGeom>
          <a:solidFill>
            <a:srgbClr val="FFEFFF"/>
          </a:solidFill>
          <a:ln w="57150">
            <a:solidFill>
              <a:srgbClr val="00C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0" dirty="0">
                <a:solidFill>
                  <a:srgbClr val="000000"/>
                </a:solidFill>
                <a:latin typeface="HGPｺﾞｼｯｸE" pitchFamily="50" charset="-128"/>
                <a:ea typeface="HGP創英角ﾎﾟｯﾌﾟ体" pitchFamily="50" charset="-128"/>
              </a:rPr>
              <a:t>　　</a:t>
            </a:r>
            <a:r>
              <a:rPr lang="ja-JP" altLang="en-US" sz="2800" b="0" dirty="0">
                <a:solidFill>
                  <a:srgbClr val="FF0066"/>
                </a:solidFill>
                <a:latin typeface="HGPｺﾞｼｯｸE" pitchFamily="50" charset="-128"/>
                <a:ea typeface="HGP創英角ﾎﾟｯﾌﾟ体" pitchFamily="50" charset="-128"/>
              </a:rPr>
              <a:t>悩みを聞いて！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0" dirty="0">
                <a:solidFill>
                  <a:srgbClr val="0066CC"/>
                </a:solidFill>
                <a:latin typeface="HGPｺﾞｼｯｸE" pitchFamily="50" charset="-128"/>
                <a:ea typeface="HGP創英角ﾎﾟｯﾌﾟ体" pitchFamily="50" charset="-128"/>
              </a:rPr>
              <a:t>　　　　　お金をあげる！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0" dirty="0">
                <a:solidFill>
                  <a:srgbClr val="000000"/>
                </a:solidFill>
                <a:latin typeface="HGPｺﾞｼｯｸE" pitchFamily="50" charset="-128"/>
                <a:ea typeface="HGP創英角ﾎﾟｯﾌﾟ体" pitchFamily="50" charset="-128"/>
              </a:rPr>
              <a:t>　</a:t>
            </a:r>
            <a:r>
              <a:rPr lang="ja-JP" altLang="en-US" sz="2800" b="0" dirty="0">
                <a:solidFill>
                  <a:srgbClr val="FF0066"/>
                </a:solidFill>
                <a:latin typeface="HGPｺﾞｼｯｸE" pitchFamily="50" charset="-128"/>
                <a:ea typeface="HGP創英角ﾎﾟｯﾌﾟ体" pitchFamily="50" charset="-128"/>
              </a:rPr>
              <a:t>会いたい！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0" dirty="0">
                <a:solidFill>
                  <a:srgbClr val="0066CC"/>
                </a:solidFill>
                <a:latin typeface="HGPｺﾞｼｯｸE" pitchFamily="50" charset="-128"/>
                <a:ea typeface="HGP創英角ﾎﾟｯﾌﾟ体" pitchFamily="50" charset="-128"/>
              </a:rPr>
              <a:t>文字化け解消に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0" dirty="0">
                <a:solidFill>
                  <a:srgbClr val="0066CC"/>
                </a:solidFill>
                <a:latin typeface="HGPｺﾞｼｯｸE" pitchFamily="50" charset="-128"/>
                <a:ea typeface="HGP創英角ﾎﾟｯﾌﾟ体" pitchFamily="50" charset="-128"/>
              </a:rPr>
              <a:t>　　　　　費用がかかる！</a:t>
            </a:r>
          </a:p>
        </p:txBody>
      </p:sp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6518275" y="4222750"/>
            <a:ext cx="1798638" cy="1584325"/>
          </a:xfrm>
          <a:prstGeom prst="wedgeEllipseCallout">
            <a:avLst>
              <a:gd name="adj1" fmla="val 48801"/>
              <a:gd name="adj2" fmla="val 51722"/>
            </a:avLst>
          </a:prstGeom>
          <a:solidFill>
            <a:schemeClr val="bg1"/>
          </a:solidFill>
          <a:ln w="57150">
            <a:solidFill>
              <a:srgbClr val="00C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0">
                <a:solidFill>
                  <a:srgbClr val="000000"/>
                </a:solidFill>
                <a:latin typeface="HGPｺﾞｼｯｸE" pitchFamily="50" charset="-128"/>
                <a:ea typeface="HGP創英角ﾎﾟｯﾌﾟ体" pitchFamily="50" charset="-128"/>
              </a:rPr>
              <a:t>サクラ？</a:t>
            </a:r>
          </a:p>
        </p:txBody>
      </p:sp>
      <p:sp>
        <p:nvSpPr>
          <p:cNvPr id="24583" name="AutoShape 5"/>
          <p:cNvSpPr>
            <a:spLocks noChangeArrowheads="1"/>
          </p:cNvSpPr>
          <p:nvPr/>
        </p:nvSpPr>
        <p:spPr bwMode="auto">
          <a:xfrm>
            <a:off x="3276600" y="4870450"/>
            <a:ext cx="2159000" cy="1584325"/>
          </a:xfrm>
          <a:prstGeom prst="wedgeEllipseCallout">
            <a:avLst>
              <a:gd name="adj1" fmla="val -60194"/>
              <a:gd name="adj2" fmla="val 19417"/>
            </a:avLst>
          </a:prstGeom>
          <a:solidFill>
            <a:schemeClr val="bg1"/>
          </a:solidFill>
          <a:ln w="57150">
            <a:solidFill>
              <a:srgbClr val="00C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0">
                <a:solidFill>
                  <a:srgbClr val="000000"/>
                </a:solidFill>
                <a:latin typeface="HGPｺﾞｼｯｸE" pitchFamily="50" charset="-128"/>
                <a:ea typeface="HGP創英角ﾎﾟｯﾌﾟ体" pitchFamily="50" charset="-128"/>
              </a:rPr>
              <a:t>その話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0">
                <a:solidFill>
                  <a:srgbClr val="000000"/>
                </a:solidFill>
                <a:latin typeface="HGPｺﾞｼｯｸE" pitchFamily="50" charset="-128"/>
                <a:ea typeface="HGP創英角ﾎﾟｯﾌﾟ体" pitchFamily="50" charset="-128"/>
              </a:rPr>
              <a:t>ホント？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0">
                <a:solidFill>
                  <a:srgbClr val="000000"/>
                </a:solidFill>
                <a:latin typeface="HGPｺﾞｼｯｸE" pitchFamily="50" charset="-128"/>
                <a:ea typeface="HGP創英角ﾎﾟｯﾌﾟ体" pitchFamily="50" charset="-128"/>
              </a:rPr>
              <a:t>ありえない</a:t>
            </a:r>
          </a:p>
        </p:txBody>
      </p:sp>
      <p:pic>
        <p:nvPicPr>
          <p:cNvPr id="24584" name="図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83175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 bwMode="auto">
          <a:xfrm>
            <a:off x="570706" y="2035175"/>
            <a:ext cx="7890669" cy="28162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さまざまな口実でメールを長引かせ、</a:t>
            </a:r>
            <a:endParaRPr lang="en-US" altLang="ja-JP" sz="320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ポイント</a:t>
            </a:r>
            <a:r>
              <a:rPr lang="ja-JP" altLang="en-US" sz="3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料金を払わせる</a:t>
            </a:r>
            <a:endParaRPr lang="en-US" altLang="ja-JP" sz="320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実際に会いに行って</a:t>
            </a:r>
            <a:r>
              <a:rPr lang="ja-JP" altLang="en-US" sz="32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犯罪被害</a:t>
            </a:r>
            <a:r>
              <a:rPr lang="ja-JP" altLang="en-US" sz="3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にあうことも</a:t>
            </a:r>
            <a:endParaRPr lang="en-US" altLang="ja-JP" sz="320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あるので利用しない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233A2-0C16-4DB8-8BEC-6EEA26DDD551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5882AC-D3B6-4706-9F07-6F5DAE90BBE6}"/>
              </a:ext>
            </a:extLst>
          </p:cNvPr>
          <p:cNvSpPr txBox="1"/>
          <p:nvPr/>
        </p:nvSpPr>
        <p:spPr>
          <a:xfrm>
            <a:off x="7438122" y="280343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8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717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CI20111021_net1プロフ(圧縮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773238"/>
            <a:ext cx="6048375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5"/>
          <p:cNvSpPr>
            <a:spLocks noChangeArrowheads="1"/>
          </p:cNvSpPr>
          <p:nvPr/>
        </p:nvSpPr>
        <p:spPr bwMode="auto">
          <a:xfrm>
            <a:off x="4932363" y="4437063"/>
            <a:ext cx="3311525" cy="1871662"/>
          </a:xfrm>
          <a:prstGeom prst="wedgeEllipseCallout">
            <a:avLst>
              <a:gd name="adj1" fmla="val -44380"/>
              <a:gd name="adj2" fmla="val -53116"/>
            </a:avLst>
          </a:prstGeom>
          <a:solidFill>
            <a:srgbClr val="FFEBFF"/>
          </a:solidFill>
          <a:ln w="57150">
            <a:solidFill>
              <a:srgbClr val="00C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0" dirty="0">
                <a:solidFill>
                  <a:srgbClr val="000000"/>
                </a:solidFill>
                <a:latin typeface="HGPｺﾞｼｯｸE" pitchFamily="50" charset="-128"/>
                <a:ea typeface="HGP創英角ﾎﾟｯﾌﾟ体" pitchFamily="50" charset="-128"/>
              </a:rPr>
              <a:t>匿名なら何を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0" dirty="0">
                <a:solidFill>
                  <a:srgbClr val="000000"/>
                </a:solidFill>
                <a:latin typeface="HGPｺﾞｼｯｸE" pitchFamily="50" charset="-128"/>
                <a:ea typeface="HGP創英角ﾎﾟｯﾌﾟ体" pitchFamily="50" charset="-128"/>
              </a:rPr>
              <a:t>言っても大丈夫？</a:t>
            </a:r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107950" y="1773238"/>
            <a:ext cx="4680074" cy="2735262"/>
          </a:xfrm>
          <a:prstGeom prst="wedgeEllipseCallout">
            <a:avLst>
              <a:gd name="adj1" fmla="val 44750"/>
              <a:gd name="adj2" fmla="val 42921"/>
            </a:avLst>
          </a:prstGeom>
          <a:solidFill>
            <a:schemeClr val="bg1"/>
          </a:solidFill>
          <a:ln w="57150">
            <a:solidFill>
              <a:srgbClr val="00C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ja-JP" altLang="en-US" sz="2800" b="0" dirty="0">
                <a:solidFill>
                  <a:srgbClr val="000000"/>
                </a:solidFill>
                <a:latin typeface="HGPｺﾞｼｯｸE" pitchFamily="50" charset="-128"/>
                <a:ea typeface="HGP創英角ﾎﾟｯﾌﾟ体" pitchFamily="50" charset="-128"/>
              </a:rPr>
              <a:t>日記や自己紹介！</a:t>
            </a:r>
            <a:endParaRPr lang="en-US" altLang="ja-JP" sz="2800" b="0" dirty="0">
              <a:solidFill>
                <a:srgbClr val="000000"/>
              </a:solidFill>
              <a:latin typeface="HGPｺﾞｼｯｸE" pitchFamily="50" charset="-128"/>
              <a:ea typeface="HGP創英角ﾎﾟｯﾌﾟ体" pitchFamily="50" charset="-128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ja-JP" altLang="en-US" sz="2800" b="0" dirty="0">
                <a:solidFill>
                  <a:srgbClr val="FF3300"/>
                </a:solidFill>
                <a:latin typeface="HGPｺﾞｼｯｸE" pitchFamily="50" charset="-128"/>
                <a:ea typeface="HGP創英角ﾎﾟｯﾌﾟ体" pitchFamily="50" charset="-128"/>
              </a:rPr>
              <a:t>個人情報</a:t>
            </a:r>
            <a:r>
              <a:rPr lang="ja-JP" altLang="en-US" sz="2800" b="0" dirty="0">
                <a:solidFill>
                  <a:srgbClr val="000000"/>
                </a:solidFill>
                <a:latin typeface="HGPｺﾞｼｯｸE" pitchFamily="50" charset="-128"/>
                <a:ea typeface="HGP創英角ﾎﾟｯﾌﾟ体" pitchFamily="50" charset="-128"/>
              </a:rPr>
              <a:t>を書きこまない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ja-JP" altLang="en-US" sz="2800" b="0" dirty="0">
                <a:solidFill>
                  <a:srgbClr val="000000"/>
                </a:solidFill>
                <a:latin typeface="HGPｺﾞｼｯｸE" pitchFamily="50" charset="-128"/>
                <a:ea typeface="HGP創英角ﾎﾟｯﾌﾟ体" pitchFamily="50" charset="-128"/>
              </a:rPr>
              <a:t>写真をアップしない！？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96253" y="187191"/>
            <a:ext cx="80740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 b="0" dirty="0" smtClean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ネットリテラシー・プロフ・</a:t>
            </a:r>
            <a:endParaRPr lang="en-US" altLang="ja-JP" sz="5400" b="0" dirty="0" smtClean="0"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 b="0" dirty="0" smtClean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ブログ</a:t>
            </a:r>
            <a:r>
              <a:rPr lang="ja-JP" altLang="en-US" sz="5400" b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・ＳＮＳ　　</a:t>
            </a:r>
            <a:endParaRPr lang="ja-JP" altLang="en-US" sz="4400" b="0" dirty="0"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223669" y="1123950"/>
            <a:ext cx="3775393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36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一度流れた情報は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36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取り戻せない</a:t>
            </a:r>
            <a:endParaRPr lang="ja-JP" altLang="en-US" sz="36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233A2-0C16-4DB8-8BEC-6EEA26DDD551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604903" y="1856184"/>
            <a:ext cx="7890669" cy="31059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ja-JP" altLang="en-US" sz="32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警察が捜査すれば</a:t>
            </a:r>
            <a:r>
              <a:rPr lang="ja-JP" altLang="en-US" sz="3200" b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個人が特定</a:t>
            </a:r>
            <a:r>
              <a:rPr lang="ja-JP" altLang="en-US" sz="32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される</a:t>
            </a:r>
            <a:endParaRPr lang="en-US" altLang="ja-JP" sz="32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アイドルの写真や音楽をアップすると、</a:t>
            </a:r>
            <a:r>
              <a:rPr lang="ja-JP" altLang="en-US" sz="3200" b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著作権</a:t>
            </a:r>
            <a:r>
              <a:rPr lang="ja-JP" altLang="en-US" sz="32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</a:t>
            </a:r>
            <a:r>
              <a:rPr lang="ja-JP" altLang="en-US" sz="3200" b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肖像権侵害</a:t>
            </a:r>
            <a:r>
              <a:rPr lang="ja-JP" altLang="en-US" sz="32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になります</a:t>
            </a:r>
            <a:endParaRPr lang="en-US" altLang="ja-JP" sz="32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誹謗中傷を書くと</a:t>
            </a:r>
            <a:r>
              <a:rPr lang="ja-JP" altLang="en-US" sz="3200" b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名誉棄損</a:t>
            </a:r>
            <a:r>
              <a:rPr lang="ja-JP" altLang="en-US" sz="32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</a:t>
            </a:r>
            <a:r>
              <a:rPr lang="ja-JP" altLang="en-US" sz="3200" b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侮辱罪</a:t>
            </a:r>
            <a:r>
              <a:rPr lang="ja-JP" altLang="en-US" sz="32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に！</a:t>
            </a:r>
            <a:endParaRPr lang="en-US" altLang="ja-JP" sz="32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32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354024-6813-44E9-9877-9308E4842039}"/>
              </a:ext>
            </a:extLst>
          </p:cNvPr>
          <p:cNvSpPr txBox="1"/>
          <p:nvPr/>
        </p:nvSpPr>
        <p:spPr>
          <a:xfrm>
            <a:off x="7092950" y="61103"/>
            <a:ext cx="177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8-9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935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bldLvl="0" autoUpdateAnimBg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C:\Users\y-comp\AppData\Local\Microsoft\Windows\Temporary Internet Files\Content.IE5\T6G3LTTS\MC900396856[1]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0104">
            <a:off x="1385797" y="1942325"/>
            <a:ext cx="2532075" cy="197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2775" y="320460"/>
            <a:ext cx="70555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 b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オンラインゲーム　　</a:t>
            </a:r>
            <a:endParaRPr lang="ja-JP" altLang="en-US" sz="4400" b="0" dirty="0"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233A2-0C16-4DB8-8BEC-6EEA26DDD551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7" name="図 6" descr=", スマートフォン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83" y="1456038"/>
            <a:ext cx="2761979" cy="276197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 bwMode="auto">
          <a:xfrm>
            <a:off x="612775" y="1982902"/>
            <a:ext cx="8135689" cy="33123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ja-JP" altLang="en-US" sz="32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無料のゲームでも</a:t>
            </a:r>
            <a:r>
              <a:rPr lang="ja-JP" altLang="en-US" sz="3200" b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アイテムは有料</a:t>
            </a:r>
            <a:r>
              <a:rPr lang="ja-JP" altLang="en-US" sz="32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です</a:t>
            </a:r>
            <a:endParaRPr lang="en-US" altLang="ja-JP" sz="32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無断で親のクレジットカードで次々にアイテムを購入し高額な請求がきた例があります</a:t>
            </a:r>
            <a:endParaRPr lang="en-US" altLang="ja-JP" sz="32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b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ネット依存症</a:t>
            </a:r>
            <a:r>
              <a:rPr lang="ja-JP" altLang="en-US" sz="32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になる危険があります</a:t>
            </a:r>
            <a:endParaRPr lang="en-US" altLang="ja-JP" sz="32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32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9E1C74-A0F3-4E2A-B5A7-5011E44178FC}"/>
              </a:ext>
            </a:extLst>
          </p:cNvPr>
          <p:cNvSpPr txBox="1"/>
          <p:nvPr/>
        </p:nvSpPr>
        <p:spPr>
          <a:xfrm>
            <a:off x="7328808" y="293430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9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5910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90CAF42A-9019-48B8-BA18-260CA684ACF3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36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52226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673C46A4-5E8B-464B-9FB4-D2B82733F0CA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36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/>
        </p:nvSpPr>
        <p:spPr bwMode="auto">
          <a:xfrm>
            <a:off x="250825" y="285750"/>
            <a:ext cx="8447088" cy="12620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ja-JP" altLang="en-US" sz="4800" b="0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インターネットの</a:t>
            </a:r>
            <a:r>
              <a:rPr lang="en-US" altLang="ja-JP" sz="4800" b="0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Point</a:t>
            </a:r>
            <a:endParaRPr lang="ja-JP" altLang="en-US" sz="4800" b="0" dirty="0">
              <a:solidFill>
                <a:srgbClr val="FF00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2228" name="Picture 4" descr="P4-5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789363"/>
            <a:ext cx="1931987" cy="2038350"/>
          </a:xfrm>
        </p:spPr>
      </p:pic>
      <p:pic>
        <p:nvPicPr>
          <p:cNvPr id="52229" name="AutoShap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520989"/>
            <a:ext cx="59388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 Box 6"/>
          <p:cNvSpPr txBox="1">
            <a:spLocks noChangeArrowheads="1"/>
          </p:cNvSpPr>
          <p:nvPr/>
        </p:nvSpPr>
        <p:spPr bwMode="auto">
          <a:xfrm>
            <a:off x="5206516" y="2050151"/>
            <a:ext cx="1169551" cy="4345908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0" dirty="0">
                <a:solidFill>
                  <a:srgbClr val="2C88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●顔の見えない相手を</a:t>
            </a:r>
            <a:endParaRPr lang="en-US" altLang="ja-JP" sz="3200" b="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defRPr/>
            </a:pP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　　信用するのは危険</a:t>
            </a:r>
          </a:p>
        </p:txBody>
      </p:sp>
      <p:sp>
        <p:nvSpPr>
          <p:cNvPr id="41995" name="Text Box 7"/>
          <p:cNvSpPr txBox="1">
            <a:spLocks noChangeArrowheads="1"/>
          </p:cNvSpPr>
          <p:nvPr/>
        </p:nvSpPr>
        <p:spPr bwMode="auto">
          <a:xfrm>
            <a:off x="6660232" y="2068424"/>
            <a:ext cx="677108" cy="4279900"/>
          </a:xfrm>
          <a:prstGeom prst="rect">
            <a:avLst/>
          </a:prstGeom>
          <a:noFill/>
          <a:ln>
            <a:noFill/>
          </a:ln>
          <a:extLst/>
        </p:spPr>
        <p:txBody>
          <a:bodyPr vert="eaVert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0" dirty="0">
                <a:solidFill>
                  <a:srgbClr val="2C88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●規約を確認しよう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79195-0CE5-42B3-B25B-8CE7396E38AD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6C0186B-3AE1-4EAB-9DB2-67FA76FF3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635" y="2068424"/>
            <a:ext cx="1169551" cy="4345908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0" dirty="0">
                <a:solidFill>
                  <a:srgbClr val="2C88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●個人情報を気軽に</a:t>
            </a:r>
            <a:endParaRPr lang="en-US" altLang="ja-JP" sz="3200" b="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defRPr/>
            </a:pP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流さない</a:t>
            </a:r>
          </a:p>
        </p:txBody>
      </p:sp>
    </p:spTree>
    <p:extLst>
      <p:ext uri="{BB962C8B-B14F-4D97-AF65-F5344CB8AC3E}">
        <p14:creationId xmlns:p14="http://schemas.microsoft.com/office/powerpoint/2010/main" val="3632321834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スライド番号プレースホルダー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07AF316E-B217-4427-98F1-1455CAA90753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37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496888"/>
            <a:ext cx="8642350" cy="1824037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5400" kern="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マネー社会へ旅立つために</a:t>
            </a:r>
            <a:endParaRPr lang="en-US" altLang="ja-JP" sz="5400" kern="0" dirty="0">
              <a:solidFill>
                <a:srgbClr val="FFFF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l" eaLnBrk="1" hangingPunct="1">
              <a:defRPr/>
            </a:pPr>
            <a:r>
              <a:rPr lang="ja-JP" altLang="en-US" sz="4000" b="0" kern="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「信用」と借金の仕組み</a:t>
            </a:r>
            <a:endParaRPr lang="ja-JP" sz="4000" b="0" kern="0" dirty="0">
              <a:solidFill>
                <a:srgbClr val="FFFF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6" name="Picture 4" descr="表+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3857625"/>
            <a:ext cx="42957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E972D-26AC-4988-8CF2-4632A816BA34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427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34704 -0.2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00" y="-10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スライド番号プレースホルダー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0343CF71-BB65-4FE9-B93B-C966C1311959}" type="slidenum">
              <a:rPr lang="ja-JP" altLang="en-US" sz="14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38</a:t>
            </a:fld>
            <a:endParaRPr lang="ja-JP" altLang="en-US" sz="1400" b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18487" cy="2160588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48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クレジットカード</a:t>
            </a:r>
            <a:r>
              <a:rPr lang="ja-JP" altLang="en-US" sz="32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  <a:br>
              <a:rPr lang="ja-JP" altLang="en-US" sz="32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2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魔法のカード？</a:t>
            </a:r>
            <a:r>
              <a:rPr lang="en-US" altLang="ja-JP" sz="32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32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あなたの</a:t>
            </a:r>
            <a:r>
              <a:rPr lang="ja-JP" altLang="en-US" sz="320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00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信用</a:t>
            </a:r>
            <a:r>
              <a:rPr lang="ja-JP" altLang="en-US" sz="320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2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と引き換えに　　　　　　　　</a:t>
            </a:r>
            <a:endParaRPr lang="ja-JP" altLang="en-US" sz="32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91139" name="Picture 12" descr="P10-11-2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0000">
            <a:off x="6169025" y="2646363"/>
            <a:ext cx="2900363" cy="3602037"/>
          </a:xfrm>
        </p:spPr>
      </p:pic>
      <p:sp>
        <p:nvSpPr>
          <p:cNvPr id="665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2751138"/>
            <a:ext cx="8424862" cy="1800225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ショッピング</a:t>
            </a: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手元に現金がなくても</a:t>
            </a:r>
            <a:endParaRPr lang="en-US" altLang="ja-JP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ja-JP" altLang="en-US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商品やサービスを購入できる</a:t>
            </a:r>
            <a:endParaRPr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Tx/>
              <a:buNone/>
              <a:defRPr/>
            </a:pP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3688" y="4568825"/>
            <a:ext cx="8424862" cy="1092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キャッシング</a:t>
            </a:r>
            <a:r>
              <a:rPr lang="en-US" altLang="ja-JP" b="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b="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お金を借りる</a:t>
            </a:r>
            <a:endParaRPr lang="en-US" altLang="ja-JP" b="0" kern="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ja-JP" altLang="en-US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b="0" kern="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5588" y="5834063"/>
            <a:ext cx="5903912" cy="82232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ja-JP" altLang="en-US" sz="2800" b="0" kern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支払いが終わるまでは、借金と同じ</a:t>
            </a:r>
            <a:r>
              <a:rPr lang="ja-JP" altLang="en-US" sz="3600" b="0" kern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DDED2-D2B9-4DF0-B661-E591E52D53F8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38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D1981F-D459-4CE7-BE7C-16D9BB3A4F3C}"/>
              </a:ext>
            </a:extLst>
          </p:cNvPr>
          <p:cNvSpPr txBox="1"/>
          <p:nvPr/>
        </p:nvSpPr>
        <p:spPr>
          <a:xfrm>
            <a:off x="7429500" y="242888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10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614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図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058863"/>
            <a:ext cx="14509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7E404D46-7B08-4AEC-8376-ED6894134667}" type="slidenum">
              <a:rPr lang="ja-JP" altLang="en-US" sz="14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39</a:t>
            </a:fld>
            <a:endParaRPr lang="ja-JP" altLang="en-US" sz="1400" b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3187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DBCDCD5D-5931-4AC6-8360-EA723F9CC63E}" type="slidenum">
              <a:rPr lang="ja-JP" altLang="en-US" sz="14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39</a:t>
            </a:fld>
            <a:endParaRPr lang="ja-JP" altLang="en-US" sz="1400" b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157663" y="1933575"/>
            <a:ext cx="1730375" cy="57626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rgbClr val="99995C">
                <a:alpha val="50000"/>
              </a:srgbClr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28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030913" y="3876675"/>
            <a:ext cx="2519362" cy="79057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dist="107763" dir="2700000" algn="ctr" rotWithShape="0">
              <a:srgbClr val="7A997A">
                <a:alpha val="50000"/>
              </a:srgbClr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28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790825" y="3876675"/>
            <a:ext cx="1730375" cy="790575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dist="107763" dir="2700000" algn="ctr" rotWithShape="0">
              <a:srgbClr val="7A5C99">
                <a:alpha val="50000"/>
              </a:srgbClr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28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4014788" y="1933575"/>
            <a:ext cx="19431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3600" dirty="0">
                <a:solidFill>
                  <a:srgbClr val="FF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360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消費者</a:t>
            </a:r>
          </a:p>
        </p:txBody>
      </p:sp>
      <p:sp>
        <p:nvSpPr>
          <p:cNvPr id="64521" name="Text Box 8"/>
          <p:cNvSpPr txBox="1">
            <a:spLocks noChangeArrowheads="1"/>
          </p:cNvSpPr>
          <p:nvPr/>
        </p:nvSpPr>
        <p:spPr bwMode="auto">
          <a:xfrm>
            <a:off x="5959475" y="4021138"/>
            <a:ext cx="2736850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b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クレジット会社</a:t>
            </a:r>
          </a:p>
        </p:txBody>
      </p:sp>
      <p:sp>
        <p:nvSpPr>
          <p:cNvPr id="64522" name="Text Box 9"/>
          <p:cNvSpPr txBox="1">
            <a:spLocks noChangeArrowheads="1"/>
          </p:cNvSpPr>
          <p:nvPr/>
        </p:nvSpPr>
        <p:spPr bwMode="auto">
          <a:xfrm>
            <a:off x="3006725" y="4021138"/>
            <a:ext cx="1466850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店　舗</a:t>
            </a:r>
          </a:p>
        </p:txBody>
      </p:sp>
      <p:sp>
        <p:nvSpPr>
          <p:cNvPr id="27658" name="AutoShape 10"/>
          <p:cNvSpPr>
            <a:spLocks/>
          </p:cNvSpPr>
          <p:nvPr/>
        </p:nvSpPr>
        <p:spPr bwMode="auto">
          <a:xfrm rot="-420000">
            <a:off x="5815013" y="2509838"/>
            <a:ext cx="577850" cy="172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3163 w 21600"/>
              <a:gd name="T34" fmla="*/ 3163 h 21600"/>
              <a:gd name="T35" fmla="*/ 18437 w 21600"/>
              <a:gd name="T36" fmla="*/ 18437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907" y="5399"/>
                  <a:pt x="9029" y="5620"/>
                  <a:pt x="8243" y="6043"/>
                </a:cubicBezTo>
                <a:lnTo>
                  <a:pt x="5687" y="1286"/>
                </a:lnTo>
                <a:cubicBezTo>
                  <a:pt x="7259" y="441"/>
                  <a:pt x="9015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999900">
                <a:alpha val="50000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659" name="AutoShape 11"/>
          <p:cNvSpPr>
            <a:spLocks/>
          </p:cNvSpPr>
          <p:nvPr/>
        </p:nvSpPr>
        <p:spPr bwMode="auto">
          <a:xfrm rot="5640000">
            <a:off x="4733132" y="3590131"/>
            <a:ext cx="577850" cy="1728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3163 w 21600"/>
              <a:gd name="T28" fmla="*/ 3163 h 21600"/>
              <a:gd name="T29" fmla="*/ 18437 w 21600"/>
              <a:gd name="T30" fmla="*/ 18437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lnTo>
                  <a:pt x="10799" y="0"/>
                </a:ln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999900">
                <a:alpha val="50000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4525" name="Text Box 12"/>
          <p:cNvSpPr txBox="1">
            <a:spLocks noChangeArrowheads="1"/>
          </p:cNvSpPr>
          <p:nvPr/>
        </p:nvSpPr>
        <p:spPr bwMode="auto">
          <a:xfrm>
            <a:off x="6599238" y="2654300"/>
            <a:ext cx="2085975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B6D8F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8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</a:t>
            </a:r>
            <a:r>
              <a:rPr lang="ja-JP" altLang="en-US" sz="2800" b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支払い</a:t>
            </a:r>
          </a:p>
        </p:txBody>
      </p:sp>
      <p:sp>
        <p:nvSpPr>
          <p:cNvPr id="64526" name="Text Box 13"/>
          <p:cNvSpPr txBox="1">
            <a:spLocks noChangeArrowheads="1"/>
          </p:cNvSpPr>
          <p:nvPr/>
        </p:nvSpPr>
        <p:spPr bwMode="auto">
          <a:xfrm>
            <a:off x="1273175" y="2870200"/>
            <a:ext cx="2466975" cy="9540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B6D8F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8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ｺﾞｼｯｸE" pitchFamily="50" charset="-128"/>
              </a:rPr>
              <a:t>①</a:t>
            </a:r>
            <a:r>
              <a:rPr lang="ja-JP" altLang="en-US" sz="28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商品・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8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サービス契約　</a:t>
            </a:r>
          </a:p>
        </p:txBody>
      </p:sp>
      <p:sp>
        <p:nvSpPr>
          <p:cNvPr id="64527" name="Text Box 14"/>
          <p:cNvSpPr txBox="1">
            <a:spLocks noChangeArrowheads="1"/>
          </p:cNvSpPr>
          <p:nvPr/>
        </p:nvSpPr>
        <p:spPr bwMode="auto">
          <a:xfrm>
            <a:off x="4157663" y="4957763"/>
            <a:ext cx="2089150" cy="5191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B6D8F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8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</a:t>
            </a:r>
            <a:r>
              <a:rPr lang="ja-JP" altLang="en-US" sz="2800" b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立替払い</a:t>
            </a:r>
          </a:p>
        </p:txBody>
      </p:sp>
      <p:sp>
        <p:nvSpPr>
          <p:cNvPr id="64528" name="Text Box 15"/>
          <p:cNvSpPr txBox="1">
            <a:spLocks noChangeArrowheads="1"/>
          </p:cNvSpPr>
          <p:nvPr/>
        </p:nvSpPr>
        <p:spPr bwMode="auto">
          <a:xfrm>
            <a:off x="327024" y="80169"/>
            <a:ext cx="8639175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5400" b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クレジット契約</a:t>
            </a:r>
            <a:r>
              <a:rPr lang="ja-JP" altLang="en-US" sz="5400" b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</a:p>
        </p:txBody>
      </p:sp>
      <p:sp>
        <p:nvSpPr>
          <p:cNvPr id="27664" name="AutoShape 16"/>
          <p:cNvSpPr>
            <a:spLocks/>
          </p:cNvSpPr>
          <p:nvPr/>
        </p:nvSpPr>
        <p:spPr bwMode="auto">
          <a:xfrm rot="-9300000">
            <a:off x="3870325" y="2220913"/>
            <a:ext cx="577850" cy="1728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3163 w 21600"/>
              <a:gd name="T28" fmla="*/ 3163 h 21600"/>
              <a:gd name="T29" fmla="*/ 18437 w 21600"/>
              <a:gd name="T30" fmla="*/ 18437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lnTo>
                  <a:pt x="10799" y="0"/>
                </a:ln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999900">
                <a:alpha val="50000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4530" name="Oval 17"/>
          <p:cNvSpPr>
            <a:spLocks noChangeArrowheads="1"/>
          </p:cNvSpPr>
          <p:nvPr/>
        </p:nvSpPr>
        <p:spPr bwMode="auto">
          <a:xfrm>
            <a:off x="774700" y="1644650"/>
            <a:ext cx="252095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三者間取引</a:t>
            </a:r>
          </a:p>
        </p:txBody>
      </p:sp>
      <p:pic>
        <p:nvPicPr>
          <p:cNvPr id="93202" name="図 18" descr="C:\Users\y-comp\AppData\Local\Microsoft\Windows\Temporary Internet Files\Content.IE5\T6G3LTTS\MC90002997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3270250"/>
            <a:ext cx="7286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3" name="図 19" descr="C:\Users\Owner\AppData\Local\Microsoft\Windows\Temporary Internet Files\Content.IE5\2AU40IVY\MC90031256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390900"/>
            <a:ext cx="5794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4" name="図 20" descr="C:\Users\y-comp\AppData\Local\Microsoft\Windows\Temporary Internet Files\Content.IE5\6KXK77AE\MC90022365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3990975"/>
            <a:ext cx="113506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09600" y="5453063"/>
            <a:ext cx="8074025" cy="12684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ja-JP" altLang="en-US" sz="36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後から返済するという</a:t>
            </a:r>
            <a:r>
              <a:rPr lang="ja-JP" altLang="en-US" sz="3600" b="0" kern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信用</a:t>
            </a:r>
            <a:r>
              <a:rPr lang="ja-JP" altLang="en-US" sz="36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をもとに</a:t>
            </a:r>
            <a:endParaRPr lang="en-US" altLang="ja-JP" sz="3600" b="0" kern="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ja-JP" altLang="en-US" sz="36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立替払いを利用できる仕組み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F5BAC-64C4-4377-8B47-AFA54591EC30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39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7004" y="3162228"/>
            <a:ext cx="8086725" cy="584775"/>
          </a:xfrm>
          <a:prstGeom prst="rect">
            <a:avLst/>
          </a:prstGeom>
          <a:solidFill>
            <a:srgbClr val="FFD8B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クレジットカードの利用の注意ポイントを確認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E3762E2-248B-45E9-AE4B-756CCBEAA5CD}"/>
              </a:ext>
            </a:extLst>
          </p:cNvPr>
          <p:cNvSpPr txBox="1"/>
          <p:nvPr/>
        </p:nvSpPr>
        <p:spPr>
          <a:xfrm>
            <a:off x="6876256" y="311298"/>
            <a:ext cx="198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10-11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008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0" grpId="0" bldLvl="0" animBg="1" autoUpdateAnimBg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B62F0321-B706-4FCE-AB95-5DAA02F6F671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4</a:t>
            </a:fld>
            <a:endParaRPr lang="en-US" altLang="ja-JP" sz="1400" b="0">
              <a:latin typeface="Arial" charset="0"/>
              <a:ea typeface="ＭＳ Ｐゴシック" charset="-128"/>
            </a:endParaRPr>
          </a:p>
        </p:txBody>
      </p:sp>
      <p:sp>
        <p:nvSpPr>
          <p:cNvPr id="21506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6C77C9C5-6627-439E-AC53-FDD5AC5986D8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4</a:t>
            </a:fld>
            <a:endParaRPr lang="en-US" altLang="ja-JP" sz="1400" b="0">
              <a:latin typeface="Arial" charset="0"/>
              <a:ea typeface="ＭＳ Ｐゴシック" charset="-128"/>
            </a:endParaRPr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01950" y="4287838"/>
            <a:ext cx="3571875" cy="500062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契約の成立</a:t>
            </a:r>
          </a:p>
        </p:txBody>
      </p:sp>
      <p:pic>
        <p:nvPicPr>
          <p:cNvPr id="7173" name="Picture 4" descr="P4-5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9283" y="5332030"/>
            <a:ext cx="1284287" cy="1347787"/>
          </a:xfrm>
        </p:spPr>
      </p:pic>
      <p:sp>
        <p:nvSpPr>
          <p:cNvPr id="129031" name="Oval 6"/>
          <p:cNvSpPr>
            <a:spLocks noChangeArrowheads="1"/>
          </p:cNvSpPr>
          <p:nvPr/>
        </p:nvSpPr>
        <p:spPr bwMode="auto">
          <a:xfrm flipH="1">
            <a:off x="2274888" y="3962400"/>
            <a:ext cx="4826000" cy="1150938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36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9032" name="テキスト ボックス 11"/>
          <p:cNvSpPr txBox="1">
            <a:spLocks noChangeArrowheads="1"/>
          </p:cNvSpPr>
          <p:nvPr/>
        </p:nvSpPr>
        <p:spPr bwMode="auto">
          <a:xfrm>
            <a:off x="1344613" y="1576388"/>
            <a:ext cx="6527800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ctr"/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申込み　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　</a:t>
            </a: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承諾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意思表示の合致</a:t>
            </a:r>
            <a:endParaRPr lang="ja-JP" altLang="en-US" sz="3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684213" y="533400"/>
            <a:ext cx="80629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b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契約＝法的な</a:t>
            </a:r>
            <a:r>
              <a:rPr lang="ja-JP" altLang="en-US" sz="4800" b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責任</a:t>
            </a:r>
            <a:r>
              <a:rPr lang="ja-JP" altLang="en-US" sz="4000" b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をともなう約束</a:t>
            </a:r>
            <a:endParaRPr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9034" name="Text Box 9"/>
          <p:cNvSpPr txBox="1">
            <a:spLocks noChangeArrowheads="1"/>
          </p:cNvSpPr>
          <p:nvPr/>
        </p:nvSpPr>
        <p:spPr bwMode="auto">
          <a:xfrm>
            <a:off x="354013" y="3143250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b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＜売ります＞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9035" name="Text Box 9"/>
          <p:cNvSpPr txBox="1">
            <a:spLocks noChangeArrowheads="1"/>
          </p:cNvSpPr>
          <p:nvPr/>
        </p:nvSpPr>
        <p:spPr bwMode="auto">
          <a:xfrm>
            <a:off x="5830888" y="3211513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b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＜買います＞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15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76700"/>
            <a:ext cx="12954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6" descr="drink2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685">
            <a:off x="862013" y="419100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026DD-7A1D-47C1-8AF4-A8025F0D68FC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pic>
        <p:nvPicPr>
          <p:cNvPr id="15" name="図 14" descr="C:\Users\y-comp\AppData\Local\Microsoft\Windows\Temporary Internet Files\Content.IE5\VZ4UBM5L\MC90044600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5" t="45094" r="33392" b="36746"/>
          <a:stretch>
            <a:fillRect/>
          </a:stretch>
        </p:blipFill>
        <p:spPr bwMode="auto">
          <a:xfrm>
            <a:off x="3348038" y="2636838"/>
            <a:ext cx="24828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9A9F2A-831A-407D-96ED-B7A8BCD925FC}"/>
              </a:ext>
            </a:extLst>
          </p:cNvPr>
          <p:cNvSpPr txBox="1"/>
          <p:nvPr/>
        </p:nvSpPr>
        <p:spPr>
          <a:xfrm>
            <a:off x="7379333" y="190924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１ページ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CC6E9979-B9B3-4254-9CC7-CC1A3E2FA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638" y="5291138"/>
            <a:ext cx="3264695" cy="1322818"/>
          </a:xfrm>
          <a:prstGeom prst="wedgeRoundRectCallout">
            <a:avLst>
              <a:gd name="adj1" fmla="val -66156"/>
              <a:gd name="adj2" fmla="val 4253"/>
              <a:gd name="adj3" fmla="val 16667"/>
            </a:avLst>
          </a:prstGeom>
          <a:noFill/>
          <a:ln w="3175">
            <a:solidFill>
              <a:schemeClr val="accent5">
                <a:lumMod val="2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契約書は証拠を残す</a:t>
            </a:r>
            <a:endParaRPr lang="en-US" altLang="ja-JP" sz="2000" b="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ためのものです</a:t>
            </a:r>
            <a:endParaRPr lang="en-US" altLang="ja-JP" sz="2000" b="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口約束でも</a:t>
            </a:r>
            <a:r>
              <a:rPr lang="ja-JP" altLang="en-US" sz="2000" b="0" dirty="0">
                <a:solidFill>
                  <a:srgbClr val="FF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契約は成立</a:t>
            </a:r>
            <a:r>
              <a:rPr lang="ja-JP" altLang="en-US" sz="2000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163964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utoUpdateAnimBg="0"/>
      <p:bldP spid="129031" grpId="0" animBg="1" autoUpdateAnimBg="0"/>
      <p:bldP spid="129032" grpId="0"/>
      <p:bldP spid="129034" grpId="0"/>
      <p:bldP spid="129035" grpId="0"/>
      <p:bldP spid="18" grpId="0" bldLvl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4"/>
          <p:cNvSpPr>
            <a:spLocks noChangeArrowheads="1"/>
          </p:cNvSpPr>
          <p:nvPr/>
        </p:nvSpPr>
        <p:spPr bwMode="auto">
          <a:xfrm>
            <a:off x="3141663" y="1185863"/>
            <a:ext cx="2808287" cy="2905125"/>
          </a:xfrm>
          <a:prstGeom prst="foldedCorner">
            <a:avLst>
              <a:gd name="adj" fmla="val 125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rgbClr val="000000"/>
              </a:solidFill>
              <a:latin typeface="HGPｺﾞｼｯｸE" pitchFamily="50" charset="-128"/>
            </a:endParaRPr>
          </a:p>
        </p:txBody>
      </p:sp>
      <p:sp>
        <p:nvSpPr>
          <p:cNvPr id="4103" name="AutoShape 5"/>
          <p:cNvSpPr>
            <a:spLocks noChangeArrowheads="1"/>
          </p:cNvSpPr>
          <p:nvPr/>
        </p:nvSpPr>
        <p:spPr bwMode="auto">
          <a:xfrm>
            <a:off x="6119813" y="1184275"/>
            <a:ext cx="2808287" cy="2906713"/>
          </a:xfrm>
          <a:prstGeom prst="foldedCorner">
            <a:avLst>
              <a:gd name="adj" fmla="val 125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rgbClr val="000000"/>
              </a:solidFill>
              <a:latin typeface="HGPｺﾞｼｯｸE" pitchFamily="50" charset="-128"/>
            </a:endParaRPr>
          </a:p>
        </p:txBody>
      </p:sp>
      <p:sp>
        <p:nvSpPr>
          <p:cNvPr id="4104" name="AutoShape 6"/>
          <p:cNvSpPr>
            <a:spLocks noChangeArrowheads="1"/>
          </p:cNvSpPr>
          <p:nvPr/>
        </p:nvSpPr>
        <p:spPr bwMode="auto">
          <a:xfrm>
            <a:off x="254000" y="1185863"/>
            <a:ext cx="2808288" cy="2905125"/>
          </a:xfrm>
          <a:prstGeom prst="foldedCorner">
            <a:avLst>
              <a:gd name="adj" fmla="val 125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rgbClr val="000000"/>
              </a:solidFill>
              <a:latin typeface="HGPｺﾞｼｯｸE" pitchFamily="50" charset="-128"/>
            </a:endParaRP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396875" y="1298575"/>
            <a:ext cx="259080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0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①クレジットカードで洋服を買った</a:t>
            </a:r>
          </a:p>
        </p:txBody>
      </p:sp>
      <p:sp>
        <p:nvSpPr>
          <p:cNvPr id="11278" name="Text Box 12"/>
          <p:cNvSpPr txBox="1">
            <a:spLocks noChangeArrowheads="1"/>
          </p:cNvSpPr>
          <p:nvPr/>
        </p:nvSpPr>
        <p:spPr bwMode="auto">
          <a:xfrm>
            <a:off x="3170238" y="1298575"/>
            <a:ext cx="26876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0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②クレジットの支払いが遅れた</a:t>
            </a:r>
          </a:p>
        </p:txBody>
      </p:sp>
      <p:sp>
        <p:nvSpPr>
          <p:cNvPr id="11279" name="Text Box 13"/>
          <p:cNvSpPr txBox="1">
            <a:spLocks noChangeArrowheads="1"/>
          </p:cNvSpPr>
          <p:nvPr/>
        </p:nvSpPr>
        <p:spPr bwMode="auto">
          <a:xfrm>
            <a:off x="6162675" y="1285875"/>
            <a:ext cx="29146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0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③スマートフォンの</a:t>
            </a:r>
            <a:endParaRPr lang="en-US" altLang="ja-JP" sz="2000" b="0" dirty="0">
              <a:solidFill>
                <a:srgbClr val="1B63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0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機種代を</a:t>
            </a:r>
            <a:r>
              <a:rPr lang="en-US" altLang="ja-JP" sz="2000" b="0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000" b="0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年分割払いにした。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30554" y="4221088"/>
            <a:ext cx="5603875" cy="2262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クレジットを利用すると</a:t>
            </a:r>
            <a:endParaRPr lang="en-US" altLang="ja-JP" sz="320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全ての記録が</a:t>
            </a:r>
            <a:endParaRPr lang="en-US" altLang="ja-JP" sz="320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個人信用情報機関</a:t>
            </a:r>
            <a:r>
              <a:rPr kumimoji="1" lang="en-US" altLang="ja-JP" sz="32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(CIC)</a:t>
            </a:r>
            <a:r>
              <a:rPr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</a:t>
            </a:r>
            <a:endParaRPr lang="en-US" altLang="ja-JP" sz="3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記録されます</a:t>
            </a:r>
          </a:p>
        </p:txBody>
      </p:sp>
      <p:pic>
        <p:nvPicPr>
          <p:cNvPr id="27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319071"/>
            <a:ext cx="12890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5950888" y="4181663"/>
            <a:ext cx="2601912" cy="1170556"/>
          </a:xfrm>
          <a:prstGeom prst="wedgeRoundRectCallout">
            <a:avLst>
              <a:gd name="adj1" fmla="val -7782"/>
              <a:gd name="adj2" fmla="val 72140"/>
              <a:gd name="adj3" fmla="val 16667"/>
            </a:avLst>
          </a:prstGeom>
          <a:noFill/>
          <a:ln w="3175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延滞すると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信用を失います</a:t>
            </a:r>
          </a:p>
        </p:txBody>
      </p:sp>
      <p:pic>
        <p:nvPicPr>
          <p:cNvPr id="29" name="図 28" descr="C:\Users\Owner\AppData\Local\Microsoft\Windows\Temporary Internet Files\Content.IE5\2AU40IVY\MC900312564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834" y="2638425"/>
            <a:ext cx="1443593" cy="90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90" y="2059698"/>
            <a:ext cx="1404098" cy="196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08" y="2228056"/>
            <a:ext cx="18478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4375" y="156976"/>
            <a:ext cx="8218488" cy="103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5400" b="0" kern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クレジットに関する情報　　　　　　　　　　</a:t>
            </a:r>
          </a:p>
        </p:txBody>
      </p:sp>
      <p:pic>
        <p:nvPicPr>
          <p:cNvPr id="2" name="図 1" descr=", スマートフォン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38" y="2149695"/>
            <a:ext cx="1672301" cy="167230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57F9DC-E9C6-4223-AAC7-5A4BF43BFA7A}"/>
              </a:ext>
            </a:extLst>
          </p:cNvPr>
          <p:cNvSpPr txBox="1"/>
          <p:nvPr/>
        </p:nvSpPr>
        <p:spPr>
          <a:xfrm>
            <a:off x="451470" y="3655268"/>
            <a:ext cx="8086725" cy="523220"/>
          </a:xfrm>
          <a:prstGeom prst="rect">
            <a:avLst/>
          </a:prstGeom>
          <a:solidFill>
            <a:srgbClr val="FFD8B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2400" b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＊３ヶ月続けて延滞すると、完済後５年間記録が残ります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E53CAD9-893E-4CAD-A4D2-303BAAD35C73}"/>
              </a:ext>
            </a:extLst>
          </p:cNvPr>
          <p:cNvSpPr txBox="1"/>
          <p:nvPr/>
        </p:nvSpPr>
        <p:spPr>
          <a:xfrm>
            <a:off x="6945403" y="311871"/>
            <a:ext cx="198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11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77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bldLvl="0" animBg="1" autoUpdateAnimBg="0"/>
      <p:bldP spid="11278" grpId="0" bldLvl="0" autoUpdateAnimBg="0"/>
      <p:bldP spid="11279" grpId="0" bldLvl="0" autoUpdateAnimBg="0"/>
      <p:bldP spid="3" grpId="0" animBg="1"/>
      <p:bldP spid="28" grpId="0" bldLvl="0" animBg="1" autoUpdateAnimBg="0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番号プレースホルダー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467EAA9-3962-4BE5-B8BD-2244AAEC8EE3}" type="slidenum">
              <a:rPr lang="ja-JP" altLang="en-US" sz="1400" b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ja-JP" altLang="en-US" sz="1400" b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0369" y="505516"/>
            <a:ext cx="8568184" cy="936401"/>
          </a:xfrm>
          <a:effectLst/>
        </p:spPr>
        <p:txBody>
          <a:bodyPr/>
          <a:lstStyle/>
          <a:p>
            <a:pPr algn="l">
              <a:defRPr/>
            </a:pPr>
            <a:r>
              <a:rPr lang="ja-JP" altLang="en-US" sz="48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クレジットの支払い方法と手数料　　　　　　　　　　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0664" y="1230628"/>
            <a:ext cx="813613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36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支払い方法により</a:t>
            </a:r>
            <a:r>
              <a:rPr lang="ja-JP" altLang="en-US" sz="3600" b="0" kern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手数料</a:t>
            </a:r>
            <a:r>
              <a:rPr lang="ja-JP" altLang="en-US" sz="3600" b="0" kern="0" dirty="0">
                <a:solidFill>
                  <a:srgbClr val="7DB6EF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がかかります　　　　　　　　　　　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640984" y="1989010"/>
          <a:ext cx="7906953" cy="212246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183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3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0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支払い方法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38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１回または２回払い</a:t>
                      </a:r>
                    </a:p>
                  </a:txBody>
                  <a:tcPr>
                    <a:solidFill>
                      <a:srgbClr val="FFD8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手数料が</a:t>
                      </a:r>
                      <a:r>
                        <a:rPr kumimoji="1" lang="ja-JP" altLang="en-US" sz="28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かからない</a:t>
                      </a:r>
                    </a:p>
                  </a:txBody>
                  <a:tcPr>
                    <a:solidFill>
                      <a:srgbClr val="FFD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147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３回以上の支払い</a:t>
                      </a:r>
                    </a:p>
                  </a:txBody>
                  <a:tcPr>
                    <a:solidFill>
                      <a:srgbClr val="FFD8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手数料が</a:t>
                      </a:r>
                      <a:r>
                        <a:rPr kumimoji="1" lang="ja-JP" altLang="en-US" sz="28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かかる</a:t>
                      </a:r>
                      <a:endParaRPr kumimoji="1" lang="en-US" altLang="ja-JP" sz="280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分割払い・リボルビング払い</a:t>
                      </a:r>
                    </a:p>
                  </a:txBody>
                  <a:tcPr>
                    <a:solidFill>
                      <a:srgbClr val="FFD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233A2-0C16-4DB8-8BEC-6EEA26DDD551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FD51B2-3C99-413F-9B7A-1563211686B9}"/>
              </a:ext>
            </a:extLst>
          </p:cNvPr>
          <p:cNvSpPr txBox="1"/>
          <p:nvPr/>
        </p:nvSpPr>
        <p:spPr>
          <a:xfrm>
            <a:off x="6893384" y="175403"/>
            <a:ext cx="198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10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94FD3C51-95AE-4D84-821B-1C164D958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101" y="4190655"/>
            <a:ext cx="2560218" cy="1129057"/>
          </a:xfrm>
          <a:prstGeom prst="wedgeRoundRectCallout">
            <a:avLst>
              <a:gd name="adj1" fmla="val 2548"/>
              <a:gd name="adj2" fmla="val 74421"/>
              <a:gd name="adj3" fmla="val 16667"/>
            </a:avLst>
          </a:prstGeom>
          <a:noFill/>
          <a:ln w="3175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リボ払いは、ポイントが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たくさん付くけど、</a:t>
            </a:r>
            <a:endParaRPr lang="en-US" altLang="ja-JP" sz="20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手数料が高いのかァ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D84ED90-8346-445F-AB02-E38F1903B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01" y="4274294"/>
            <a:ext cx="8136136" cy="18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2800" b="0" kern="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リボルビング払い</a:t>
            </a:r>
            <a:r>
              <a:rPr lang="ja-JP" altLang="en-US" sz="28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  <a:endParaRPr lang="en-US" altLang="ja-JP" sz="2800" b="0" kern="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2800" b="0" kern="0" dirty="0">
                <a:solidFill>
                  <a:srgbClr val="7DB6EF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支払い額または支払率が</a:t>
            </a:r>
            <a:r>
              <a:rPr lang="ja-JP" altLang="en-US" sz="2800" b="0" kern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一定</a:t>
            </a:r>
            <a:endParaRPr lang="en-US" altLang="ja-JP" sz="2800" b="0" kern="0" dirty="0">
              <a:solidFill>
                <a:srgbClr val="0066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2800" b="0" kern="0" dirty="0">
                <a:solidFill>
                  <a:srgbClr val="7DB6EF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長期化し</a:t>
            </a:r>
            <a:r>
              <a:rPr lang="ja-JP" altLang="en-US" sz="2800" b="0" kern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返済残額</a:t>
            </a:r>
            <a:r>
              <a:rPr lang="ja-JP" altLang="en-US" sz="28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がわかりにくい</a:t>
            </a:r>
            <a:r>
              <a:rPr lang="ja-JP" altLang="en-US" sz="2800" b="0" kern="0" dirty="0">
                <a:solidFill>
                  <a:srgbClr val="7DB6EF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</a:t>
            </a:r>
          </a:p>
        </p:txBody>
      </p:sp>
      <p:pic>
        <p:nvPicPr>
          <p:cNvPr id="9" name="図 17">
            <a:extLst>
              <a:ext uri="{FF2B5EF4-FFF2-40B4-BE49-F238E27FC236}">
                <a16:creationId xmlns:a16="http://schemas.microsoft.com/office/drawing/2014/main" id="{966CD007-988B-4FAE-B7A0-BF64B73150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5319712"/>
            <a:ext cx="12890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887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50838" y="400050"/>
            <a:ext cx="8356600" cy="922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5400" b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名義貸しは　絶対に　ダメ！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84213" y="1670050"/>
            <a:ext cx="7459662" cy="14462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B6D8F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4000" b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クレジットカード　銀行口座</a:t>
            </a:r>
            <a:endParaRPr lang="en-US" altLang="ja-JP" sz="4000" b="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4000" b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消費者金融のカードローンなど　　　　　　　　　　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203575" y="4868863"/>
            <a:ext cx="5527675" cy="1311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4000" b="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信用も　お金も　失う！「犯罪」に関わることも・・</a:t>
            </a:r>
          </a:p>
        </p:txBody>
      </p:sp>
      <p:pic>
        <p:nvPicPr>
          <p:cNvPr id="101380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3435350"/>
            <a:ext cx="12890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37025"/>
            <a:ext cx="143986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4602A-7AA7-43AD-A5CD-2B0F25506AD2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42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2843213" y="3252788"/>
            <a:ext cx="3960812" cy="1328737"/>
          </a:xfrm>
          <a:prstGeom prst="wedgeRoundRectCallout">
            <a:avLst>
              <a:gd name="adj1" fmla="val 66371"/>
              <a:gd name="adj2" fmla="val -491"/>
              <a:gd name="adj3" fmla="val 16667"/>
            </a:avLst>
          </a:prstGeom>
          <a:ln>
            <a:solidFill>
              <a:schemeClr val="accent5">
                <a:lumMod val="2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スマートフォンの代理購入も</a:t>
            </a:r>
            <a:r>
              <a:rPr lang="ja-JP" altLang="en-US" sz="2400" b="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名義貸し</a:t>
            </a: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だよ</a:t>
            </a:r>
            <a:endParaRPr lang="en-US" altLang="ja-JP" sz="2400" b="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儲かると誘われても無視！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C99641-4CAD-45C2-B224-577880E71E7C}"/>
              </a:ext>
            </a:extLst>
          </p:cNvPr>
          <p:cNvSpPr txBox="1"/>
          <p:nvPr/>
        </p:nvSpPr>
        <p:spPr>
          <a:xfrm>
            <a:off x="7423002" y="61103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12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5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bldLvl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スライド番号プレースホルダー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3AF5E934-03AD-4731-84A3-89C38B33A36E}" type="slidenum">
              <a:rPr lang="ja-JP" altLang="en-US" sz="14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43</a:t>
            </a:fld>
            <a:endParaRPr lang="ja-JP" altLang="en-US" sz="1400" b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068" y="176977"/>
            <a:ext cx="8218487" cy="1008409"/>
          </a:xfrm>
        </p:spPr>
        <p:txBody>
          <a:bodyPr/>
          <a:lstStyle/>
          <a:p>
            <a:r>
              <a:rPr lang="ja-JP" altLang="en-US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マネートラブルにならないために　　　　　　　　　　</a:t>
            </a: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1" y="4313227"/>
            <a:ext cx="50006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3D5F-7B73-4FDE-B843-EBEB17E4C038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43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5068" y="1124744"/>
            <a:ext cx="8784976" cy="3188483"/>
          </a:xfrm>
          <a:prstGeom prst="rect">
            <a:avLst/>
          </a:prstGeom>
          <a:noFill/>
          <a:ln>
            <a:noFill/>
          </a:ln>
          <a:extLst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200" b="0" kern="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支払いが遅れると信用をなくします。</a:t>
            </a:r>
            <a:endParaRPr lang="en-US" altLang="ja-JP" sz="3200" b="0" kern="0" dirty="0">
              <a:solidFill>
                <a:srgbClr val="FF66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endParaRPr lang="en-US" altLang="ja-JP" sz="1050" b="0" kern="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32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・消費者金融や銀行から借金すると</a:t>
            </a:r>
            <a:r>
              <a:rPr lang="ja-JP" altLang="en-US" sz="4000" b="0" kern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利子</a:t>
            </a:r>
            <a:r>
              <a:rPr lang="ja-JP" altLang="en-US" sz="32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がかかる　</a:t>
            </a:r>
            <a:endParaRPr lang="en-US" altLang="ja-JP" sz="3200" b="0" kern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32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・ヤミ金は違法なので利用しない</a:t>
            </a:r>
            <a:endParaRPr lang="en-US" altLang="ja-JP" sz="3200" b="0" kern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32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・返済できないと</a:t>
            </a:r>
            <a:r>
              <a:rPr lang="ja-JP" altLang="en-US" sz="4000" b="0" kern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多重債務</a:t>
            </a:r>
            <a:r>
              <a:rPr lang="ja-JP" altLang="en-US" sz="32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　</a:t>
            </a:r>
            <a:endParaRPr lang="en-US" altLang="ja-JP" sz="3200" b="0" kern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32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</a:t>
            </a:r>
            <a:r>
              <a:rPr lang="ja-JP" altLang="en-US" sz="36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　</a:t>
            </a:r>
            <a:r>
              <a:rPr lang="ja-JP" altLang="en-US" sz="4000" b="0" kern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債務</a:t>
            </a:r>
            <a:r>
              <a:rPr lang="ja-JP" altLang="en-US" sz="36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整理</a:t>
            </a:r>
            <a:r>
              <a:rPr lang="ja-JP" altLang="en-US" sz="3600" b="0" kern="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</a:t>
            </a:r>
          </a:p>
        </p:txBody>
      </p:sp>
      <p:pic>
        <p:nvPicPr>
          <p:cNvPr id="97287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94302"/>
            <a:ext cx="12890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012160" y="4313227"/>
            <a:ext cx="2808312" cy="981076"/>
          </a:xfrm>
          <a:prstGeom prst="wedgeRoundRectCallout">
            <a:avLst>
              <a:gd name="adj1" fmla="val 27380"/>
              <a:gd name="adj2" fmla="val 72143"/>
              <a:gd name="adj3" fmla="val 16667"/>
            </a:avLst>
          </a:prstGeom>
          <a:noFill/>
          <a:ln w="3175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返済に困ったら</a:t>
            </a:r>
            <a:endParaRPr lang="en-US" altLang="ja-JP" sz="2400" b="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相談しよう！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DBF817-293D-45AC-AC12-C1D4C730C1E7}"/>
              </a:ext>
            </a:extLst>
          </p:cNvPr>
          <p:cNvSpPr txBox="1"/>
          <p:nvPr/>
        </p:nvSpPr>
        <p:spPr>
          <a:xfrm>
            <a:off x="6948264" y="61103"/>
            <a:ext cx="191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11-12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137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スライド番号プレースホルダー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3AF5E934-03AD-4731-84A3-89C38B33A36E}" type="slidenum">
              <a:rPr lang="ja-JP" altLang="en-US" sz="1400" b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/>
              <a:t>44</a:t>
            </a:fld>
            <a:endParaRPr lang="ja-JP" altLang="en-US" sz="1400" b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18487" cy="1152426"/>
          </a:xfrm>
          <a:effectLst/>
        </p:spPr>
        <p:txBody>
          <a:bodyPr/>
          <a:lstStyle/>
          <a:p>
            <a:r>
              <a:rPr lang="ja-JP" altLang="en-US" sz="48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奨学金を借りるときは　　　　　　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3D5F-7B73-4FDE-B843-EBEB17E4C038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2045" y="1021181"/>
            <a:ext cx="8612832" cy="44492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36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給付型・・返済がない</a:t>
            </a:r>
            <a:endParaRPr lang="en-US" altLang="ja-JP" sz="3600" b="0" kern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36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貸与型・・将来、本人が</a:t>
            </a:r>
            <a:r>
              <a:rPr lang="ja-JP" altLang="en-US" sz="3600" b="0" kern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返済</a:t>
            </a:r>
            <a:r>
              <a:rPr lang="en-US" altLang="ja-JP" sz="3600" b="0" kern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3600" b="0" kern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返還</a:t>
            </a:r>
            <a:r>
              <a:rPr lang="en-US" altLang="ja-JP" sz="3600" b="0" kern="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36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する義務</a:t>
            </a:r>
            <a:endParaRPr lang="en-US" altLang="ja-JP" sz="3600" b="0" kern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36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無利子と有利子がある</a:t>
            </a:r>
            <a:endParaRPr lang="en-US" altLang="ja-JP" sz="3600" b="0" kern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2800" b="0" kern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例えば　大学の入学時に</a:t>
            </a:r>
            <a:r>
              <a:rPr lang="ja-JP" altLang="en-US" sz="2800" b="0" kern="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５０万円</a:t>
            </a:r>
            <a:r>
              <a:rPr lang="ja-JP" altLang="en-US" sz="2800" b="0" kern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</a:t>
            </a:r>
            <a:endParaRPr lang="en-US" altLang="ja-JP" sz="2800" b="0" kern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2800" b="0" kern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</a:t>
            </a:r>
            <a:r>
              <a:rPr lang="ja-JP" altLang="en-US" sz="2800" b="0" kern="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４年間毎月３万円</a:t>
            </a:r>
            <a:r>
              <a:rPr lang="ja-JP" altLang="en-US" sz="2800" b="0" kern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を借りた場合は・・</a:t>
            </a:r>
            <a:endParaRPr lang="en-US" altLang="ja-JP" sz="2800" b="0" kern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endParaRPr lang="en-US" altLang="ja-JP" sz="1600" b="0" kern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28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返還総額　　２３８万１５８２</a:t>
            </a:r>
            <a:r>
              <a:rPr lang="en-US" altLang="ja-JP" sz="28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8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 </a:t>
            </a:r>
            <a:endParaRPr lang="en-US" altLang="ja-JP" sz="2800" b="0" kern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28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毎月</a:t>
            </a:r>
            <a:r>
              <a:rPr lang="ja-JP" altLang="en-US" sz="2800" b="0" kern="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１万５２６６円</a:t>
            </a:r>
            <a:r>
              <a:rPr lang="ja-JP" altLang="en-US" sz="28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endParaRPr lang="en-US" altLang="ja-JP" sz="2800" b="0" kern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28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</a:t>
            </a:r>
            <a:r>
              <a:rPr lang="ja-JP" altLang="en-US" sz="2800" b="0" kern="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１５６回</a:t>
            </a:r>
            <a:r>
              <a:rPr lang="en-US" altLang="ja-JP" sz="28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8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１３年間</a:t>
            </a:r>
            <a:r>
              <a:rPr lang="en-US" altLang="ja-JP" sz="28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28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払う</a:t>
            </a:r>
            <a:endParaRPr lang="en-US" altLang="ja-JP" sz="2800" b="0" kern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28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1800" b="0" kern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「日本学生支援機構　奨学金シュミレーションより算出」</a:t>
            </a:r>
            <a:endParaRPr lang="en-US" altLang="ja-JP" sz="1800" b="0" kern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endParaRPr lang="en-US" altLang="ja-JP" sz="3600" b="0" kern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endParaRPr lang="en-US" altLang="ja-JP" sz="3600" b="0" kern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3600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553200" y="4138612"/>
            <a:ext cx="2516832" cy="942975"/>
          </a:xfrm>
          <a:prstGeom prst="wedgeRoundRectCallout">
            <a:avLst>
              <a:gd name="adj1" fmla="val 17358"/>
              <a:gd name="adj2" fmla="val 63784"/>
              <a:gd name="adj3" fmla="val 16667"/>
            </a:avLst>
          </a:prstGeom>
          <a:noFill/>
          <a:ln w="3175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奨学金は自分が</a:t>
            </a:r>
            <a:endParaRPr lang="en-US" altLang="ja-JP" sz="2400" b="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将来払う借金</a:t>
            </a:r>
          </a:p>
        </p:txBody>
      </p:sp>
      <p:pic>
        <p:nvPicPr>
          <p:cNvPr id="97287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131" y="5319712"/>
            <a:ext cx="12890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67084" y="542042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b="0" kern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親子で良く話し合う</a:t>
            </a:r>
            <a:endParaRPr lang="en-US" altLang="ja-JP" sz="3600" b="0" kern="0" dirty="0">
              <a:solidFill>
                <a:srgbClr val="0066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3600" b="0" kern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必要最低限の借入額を考える</a:t>
            </a:r>
            <a:endParaRPr lang="en-US" altLang="ja-JP" sz="3600" b="0" kern="0" dirty="0">
              <a:solidFill>
                <a:srgbClr val="0066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1EB816-A565-4102-AA58-52AFC9934CC5}"/>
              </a:ext>
            </a:extLst>
          </p:cNvPr>
          <p:cNvSpPr txBox="1"/>
          <p:nvPr/>
        </p:nvSpPr>
        <p:spPr>
          <a:xfrm>
            <a:off x="7438232" y="279758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13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392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7EE05-012A-4812-BA4B-A4A82EFA4C33}" type="slidenum">
              <a:rPr lang="ja-JP" altLang="en-US"/>
              <a:pPr>
                <a:defRPr/>
              </a:pPr>
              <a:t>45</a:t>
            </a:fld>
            <a:endParaRPr lang="ja-JP" altLang="en-US"/>
          </a:p>
        </p:txBody>
      </p:sp>
      <p:sp>
        <p:nvSpPr>
          <p:cNvPr id="70658" name="角丸四角形 15"/>
          <p:cNvSpPr>
            <a:spLocks noChangeArrowheads="1"/>
          </p:cNvSpPr>
          <p:nvPr/>
        </p:nvSpPr>
        <p:spPr bwMode="auto">
          <a:xfrm>
            <a:off x="571500" y="6072188"/>
            <a:ext cx="7572375" cy="571500"/>
          </a:xfrm>
          <a:prstGeom prst="roundRect">
            <a:avLst>
              <a:gd name="adj" fmla="val 16667"/>
            </a:avLst>
          </a:prstGeom>
          <a:solidFill>
            <a:srgbClr val="2C88E5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2800">
              <a:latin typeface="HGPｺﾞｼｯｸE" pitchFamily="50" charset="-128"/>
              <a:ea typeface="HGP創英角ﾎﾟｯﾌﾟ体" pitchFamily="50" charset="-128"/>
            </a:endParaRPr>
          </a:p>
        </p:txBody>
      </p:sp>
      <p:sp>
        <p:nvSpPr>
          <p:cNvPr id="107523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13064326-CA2C-43A0-8C23-A63005E868D2}" type="slidenum">
              <a:rPr lang="ja-JP" altLang="en-US" sz="1400" b="0">
                <a:latin typeface="Arial" charset="0"/>
              </a:rPr>
              <a:pPr algn="r"/>
              <a:t>45</a:t>
            </a:fld>
            <a:endParaRPr lang="ja-JP" altLang="en-US" sz="1400" b="0">
              <a:latin typeface="Arial" charset="0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887" y="273051"/>
            <a:ext cx="8229600" cy="903287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ja-JP" altLang="en-US" sz="48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あなたのお金の使い道は？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60838" y="1357313"/>
            <a:ext cx="4784725" cy="2643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どれだけ</a:t>
            </a:r>
            <a:r>
              <a:rPr lang="ja-JP" altLang="en-US" sz="24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使える</a:t>
            </a:r>
            <a:r>
              <a:rPr lang="ja-JP" altLang="en-US" sz="2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かを</a:t>
            </a:r>
            <a:r>
              <a:rPr lang="ja-JP" altLang="en-US" sz="24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考えて、</a:t>
            </a:r>
            <a:endParaRPr lang="en-US" altLang="ja-JP" sz="240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24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将来を見通して</a:t>
            </a:r>
          </a:p>
          <a:p>
            <a:pPr eaLnBrk="1" hangingPunct="1">
              <a:buFontTx/>
              <a:buNone/>
            </a:pPr>
            <a:r>
              <a:rPr lang="ja-JP" altLang="en-US" sz="24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計画的に、ゆとりを持つことが</a:t>
            </a:r>
            <a:endParaRPr lang="en-US" altLang="ja-JP" sz="2400" dirty="0">
              <a:solidFill>
                <a:schemeClr val="hlin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20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大切です</a:t>
            </a:r>
          </a:p>
          <a:p>
            <a:pPr eaLnBrk="1" hangingPunct="1">
              <a:buFontTx/>
              <a:buNone/>
            </a:pPr>
            <a:r>
              <a:rPr lang="ja-JP" altLang="en-US" sz="24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　　　　　</a:t>
            </a:r>
          </a:p>
        </p:txBody>
      </p:sp>
      <p:sp>
        <p:nvSpPr>
          <p:cNvPr id="107526" name="AutoShape 5"/>
          <p:cNvSpPr>
            <a:spLocks noChangeArrowheads="1"/>
          </p:cNvSpPr>
          <p:nvPr/>
        </p:nvSpPr>
        <p:spPr bwMode="auto">
          <a:xfrm flipV="1">
            <a:off x="428625" y="4786313"/>
            <a:ext cx="1214438" cy="642937"/>
          </a:xfrm>
          <a:prstGeom prst="wedgeRoundRectCallout">
            <a:avLst>
              <a:gd name="adj1" fmla="val 31537"/>
              <a:gd name="adj2" fmla="val 87759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ctr"/>
            <a:endParaRPr lang="ja-JP" altLang="en-US" sz="3200" b="0"/>
          </a:p>
        </p:txBody>
      </p:sp>
      <p:sp>
        <p:nvSpPr>
          <p:cNvPr id="107527" name="AutoShape 6"/>
          <p:cNvSpPr>
            <a:spLocks noChangeArrowheads="1"/>
          </p:cNvSpPr>
          <p:nvPr/>
        </p:nvSpPr>
        <p:spPr bwMode="auto">
          <a:xfrm flipV="1">
            <a:off x="571500" y="1357313"/>
            <a:ext cx="1357313" cy="571500"/>
          </a:xfrm>
          <a:prstGeom prst="wedgeRoundRectCallout">
            <a:avLst>
              <a:gd name="adj1" fmla="val -1171"/>
              <a:gd name="adj2" fmla="val -61907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ctr"/>
            <a:endParaRPr lang="ja-JP" altLang="en-US" sz="3200" b="0"/>
          </a:p>
        </p:txBody>
      </p:sp>
      <p:sp>
        <p:nvSpPr>
          <p:cNvPr id="107528" name="Text Box 7"/>
          <p:cNvSpPr txBox="1">
            <a:spLocks noChangeArrowheads="1"/>
          </p:cNvSpPr>
          <p:nvPr/>
        </p:nvSpPr>
        <p:spPr bwMode="auto">
          <a:xfrm rot="10800000" flipV="1">
            <a:off x="571500" y="4857750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2000" b="0">
                <a:solidFill>
                  <a:schemeClr val="hlink"/>
                </a:solidFill>
              </a:rPr>
              <a:t>NEEDS</a:t>
            </a:r>
          </a:p>
        </p:txBody>
      </p:sp>
      <p:sp>
        <p:nvSpPr>
          <p:cNvPr id="107529" name="Text Box 8"/>
          <p:cNvSpPr txBox="1">
            <a:spLocks noChangeArrowheads="1"/>
          </p:cNvSpPr>
          <p:nvPr/>
        </p:nvSpPr>
        <p:spPr bwMode="auto">
          <a:xfrm>
            <a:off x="642938" y="1428750"/>
            <a:ext cx="135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2400" b="0">
                <a:solidFill>
                  <a:schemeClr val="hlink"/>
                </a:solidFill>
              </a:rPr>
              <a:t>WANTS</a:t>
            </a:r>
          </a:p>
        </p:txBody>
      </p:sp>
      <p:graphicFrame>
        <p:nvGraphicFramePr>
          <p:cNvPr id="107530" name="グラフ 8"/>
          <p:cNvGraphicFramePr>
            <a:graphicFrameLocks/>
          </p:cNvGraphicFramePr>
          <p:nvPr/>
        </p:nvGraphicFramePr>
        <p:xfrm>
          <a:off x="0" y="1571625"/>
          <a:ext cx="628650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6285521" imgH="4145639" progId="Excel.Chart.8">
                  <p:embed/>
                </p:oleObj>
              </mc:Choice>
              <mc:Fallback>
                <p:oleObj r:id="rId4" imgW="6285521" imgH="4145639" progId="Excel.Chart.8">
                  <p:embed/>
                  <p:pic>
                    <p:nvPicPr>
                      <p:cNvPr id="107530" name="グラフ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1625"/>
                        <a:ext cx="6286500" cy="414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1" name="AutoShape 5"/>
          <p:cNvSpPr>
            <a:spLocks noChangeArrowheads="1"/>
          </p:cNvSpPr>
          <p:nvPr/>
        </p:nvSpPr>
        <p:spPr bwMode="auto">
          <a:xfrm flipV="1">
            <a:off x="2214563" y="4929188"/>
            <a:ext cx="1571625" cy="714375"/>
          </a:xfrm>
          <a:prstGeom prst="wedgeRoundRectCallout">
            <a:avLst>
              <a:gd name="adj1" fmla="val 4542"/>
              <a:gd name="adj2" fmla="val 158546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ctr"/>
            <a:endParaRPr lang="ja-JP" altLang="en-US" sz="3200" b="0"/>
          </a:p>
        </p:txBody>
      </p:sp>
      <p:sp>
        <p:nvSpPr>
          <p:cNvPr id="107532" name="テキスト ボックス 11"/>
          <p:cNvSpPr txBox="1">
            <a:spLocks noChangeArrowheads="1"/>
          </p:cNvSpPr>
          <p:nvPr/>
        </p:nvSpPr>
        <p:spPr bwMode="auto">
          <a:xfrm>
            <a:off x="2286000" y="49291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1800">
                <a:solidFill>
                  <a:srgbClr val="1B63C0"/>
                </a:solidFill>
              </a:rPr>
              <a:t>クレジットの</a:t>
            </a:r>
            <a:endParaRPr lang="en-US" altLang="ja-JP" sz="1800">
              <a:solidFill>
                <a:srgbClr val="1B63C0"/>
              </a:solidFill>
            </a:endParaRPr>
          </a:p>
          <a:p>
            <a:r>
              <a:rPr lang="ja-JP" altLang="en-US" sz="1800">
                <a:solidFill>
                  <a:srgbClr val="1B63C0"/>
                </a:solidFill>
              </a:rPr>
              <a:t>支払いはここ</a:t>
            </a:r>
          </a:p>
        </p:txBody>
      </p:sp>
      <p:pic>
        <p:nvPicPr>
          <p:cNvPr id="1038" name="Picture 4" descr="表+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24288"/>
            <a:ext cx="39020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0" name="テキスト ボックス 14"/>
          <p:cNvSpPr txBox="1">
            <a:spLocks noChangeArrowheads="1"/>
          </p:cNvSpPr>
          <p:nvPr/>
        </p:nvSpPr>
        <p:spPr bwMode="auto">
          <a:xfrm>
            <a:off x="642938" y="6080125"/>
            <a:ext cx="75961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ctr"/>
            <a:r>
              <a:rPr lang="ja-JP" altLang="en-US" b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収入・支出・貯金のバランスが肝心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860C83-820A-4F51-8FD2-D1A22F745A00}"/>
              </a:ext>
            </a:extLst>
          </p:cNvPr>
          <p:cNvSpPr txBox="1"/>
          <p:nvPr/>
        </p:nvSpPr>
        <p:spPr>
          <a:xfrm>
            <a:off x="7601090" y="195304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13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8587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-3.33333E-6 L -0.14254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ldLvl="0" animBg="1" autoUpdateAnimBg="0"/>
      <p:bldP spid="70670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90CAF42A-9019-48B8-BA18-260CA684ACF3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46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52226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673C46A4-5E8B-464B-9FB4-D2B82733F0CA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46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/>
        </p:nvSpPr>
        <p:spPr bwMode="auto">
          <a:xfrm>
            <a:off x="250825" y="285750"/>
            <a:ext cx="8447088" cy="12620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ja-JP" altLang="en-US" sz="4800" b="0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マネーの</a:t>
            </a:r>
            <a:r>
              <a:rPr lang="en-US" altLang="ja-JP" sz="4800" b="0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Point</a:t>
            </a:r>
            <a:endParaRPr lang="ja-JP" altLang="en-US" sz="4800" b="0" dirty="0">
              <a:solidFill>
                <a:srgbClr val="FF00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2228" name="Picture 4" descr="P4-5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789363"/>
            <a:ext cx="1931987" cy="2038350"/>
          </a:xfrm>
        </p:spPr>
      </p:pic>
      <p:pic>
        <p:nvPicPr>
          <p:cNvPr id="52229" name="AutoShap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552520"/>
            <a:ext cx="59388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 Box 6"/>
          <p:cNvSpPr txBox="1">
            <a:spLocks noChangeArrowheads="1"/>
          </p:cNvSpPr>
          <p:nvPr/>
        </p:nvSpPr>
        <p:spPr bwMode="auto">
          <a:xfrm>
            <a:off x="5206516" y="2050151"/>
            <a:ext cx="1169551" cy="4345908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0" dirty="0">
                <a:solidFill>
                  <a:srgbClr val="2C88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●借りる時は</a:t>
            </a:r>
            <a:endParaRPr lang="en-US" altLang="ja-JP" sz="3200" b="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defRPr/>
            </a:pP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返すことも考えよう</a:t>
            </a:r>
          </a:p>
        </p:txBody>
      </p:sp>
      <p:sp>
        <p:nvSpPr>
          <p:cNvPr id="41995" name="Text Box 7"/>
          <p:cNvSpPr txBox="1">
            <a:spLocks noChangeArrowheads="1"/>
          </p:cNvSpPr>
          <p:nvPr/>
        </p:nvSpPr>
        <p:spPr bwMode="auto">
          <a:xfrm>
            <a:off x="6674391" y="2068424"/>
            <a:ext cx="677108" cy="4279900"/>
          </a:xfrm>
          <a:prstGeom prst="rect">
            <a:avLst/>
          </a:prstGeom>
          <a:noFill/>
          <a:ln>
            <a:noFill/>
          </a:ln>
          <a:extLst/>
        </p:spPr>
        <p:txBody>
          <a:bodyPr vert="eaVert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0" dirty="0">
                <a:solidFill>
                  <a:srgbClr val="2C88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●信用を大切に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79195-0CE5-42B3-B25B-8CE7396E38AD}" type="slidenum">
              <a:rPr lang="ja-JP" altLang="en-US" smtClean="0"/>
              <a:pPr>
                <a:defRPr/>
              </a:pPr>
              <a:t>46</a:t>
            </a:fld>
            <a:endParaRPr lang="ja-JP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6C0186B-3AE1-4EAB-9DB2-67FA76FF3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635" y="2068424"/>
            <a:ext cx="1169551" cy="4345908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0" dirty="0">
                <a:solidFill>
                  <a:srgbClr val="2C88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●お金の管理が</a:t>
            </a:r>
            <a:endParaRPr lang="en-US" altLang="ja-JP" sz="3200" b="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defRPr/>
            </a:pP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できるようになろう</a:t>
            </a:r>
          </a:p>
        </p:txBody>
      </p:sp>
    </p:spTree>
    <p:extLst>
      <p:ext uri="{BB962C8B-B14F-4D97-AF65-F5344CB8AC3E}">
        <p14:creationId xmlns:p14="http://schemas.microsoft.com/office/powerpoint/2010/main" val="998678334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スライド番号プレースホルダー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07AF316E-B217-4427-98F1-1455CAA90753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47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496888"/>
            <a:ext cx="8928991" cy="1824037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4800" b="0" kern="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消費者市民社会へ旅立つために</a:t>
            </a:r>
            <a:endParaRPr lang="ja-JP" sz="4000" b="0" kern="0" dirty="0">
              <a:solidFill>
                <a:srgbClr val="FFFF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6" name="Picture 4" descr="表+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2" y="4199543"/>
            <a:ext cx="42957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E972D-26AC-4988-8CF2-4632A816BA34}" type="slidenum">
              <a:rPr lang="ja-JP" altLang="en-US" smtClean="0"/>
              <a:pPr>
                <a:defRPr/>
              </a:pPr>
              <a:t>47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709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34704 -0.2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00" y="-10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番号プレースホルダー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C343CC27-5ACB-47AF-92E9-193898A2D4D5}" type="slidenum">
              <a:rPr lang="ja-JP" altLang="en-US" sz="1400" b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48</a:t>
            </a:fld>
            <a:endParaRPr lang="ja-JP" altLang="en-US" sz="1400" b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936B0-E2C3-4A47-B523-A76EB574C71E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48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0B329A6-8A5D-4D43-BBC0-18DFD88FC867}"/>
              </a:ext>
            </a:extLst>
          </p:cNvPr>
          <p:cNvSpPr/>
          <p:nvPr/>
        </p:nvSpPr>
        <p:spPr>
          <a:xfrm>
            <a:off x="193783" y="586800"/>
            <a:ext cx="8756434" cy="550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ja-JP" altLang="en-US" sz="4400" b="0" dirty="0">
                <a:solidFill>
                  <a:schemeClr val="accent5">
                    <a:lumMod val="2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消費者市民社会</a:t>
            </a:r>
            <a:endParaRPr lang="en-US" altLang="ja-JP" sz="4400" b="0" dirty="0">
              <a:solidFill>
                <a:schemeClr val="accent5">
                  <a:lumMod val="2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lvl="0" eaLnBrk="0" hangingPunct="0"/>
            <a:r>
              <a:rPr lang="ja-JP" altLang="en-US" sz="4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4400" b="0" dirty="0">
                <a:solidFill>
                  <a:srgbClr val="0066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社会全体</a:t>
            </a:r>
            <a:r>
              <a:rPr lang="ja-JP" altLang="en-US" sz="4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のことや</a:t>
            </a:r>
            <a:endParaRPr lang="en-US" altLang="ja-JP" sz="4400" b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361950" lvl="0" eaLnBrk="0" hangingPunct="0"/>
            <a:r>
              <a:rPr lang="ja-JP" altLang="en-US" sz="4400" b="0" dirty="0">
                <a:solidFill>
                  <a:srgbClr val="0066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次の世代のため</a:t>
            </a:r>
            <a:r>
              <a:rPr lang="ja-JP" altLang="en-US" sz="4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に、</a:t>
            </a:r>
            <a:endParaRPr lang="en-US" altLang="ja-JP" sz="4400" b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361950" lvl="0" eaLnBrk="0" hangingPunct="0"/>
            <a:r>
              <a:rPr lang="ja-JP" altLang="en-US" sz="4400" b="0" dirty="0">
                <a:solidFill>
                  <a:srgbClr val="FF33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消費</a:t>
            </a:r>
            <a:r>
              <a:rPr lang="ja-JP" altLang="en-US" sz="4400" b="0" dirty="0">
                <a:solidFill>
                  <a:srgbClr val="0066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行動</a:t>
            </a:r>
            <a:r>
              <a:rPr lang="ja-JP" altLang="en-US" sz="4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について考え行動する社会のことです。</a:t>
            </a:r>
            <a:endParaRPr lang="en-US" altLang="ja-JP" sz="4400" b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85725" lvl="0" eaLnBrk="0" hangingPunct="0"/>
            <a:r>
              <a:rPr lang="ja-JP" altLang="en-US" sz="4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・一人一人の消費行動が、</a:t>
            </a:r>
            <a:endParaRPr lang="en-US" altLang="ja-JP" sz="4400" b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85725" lvl="0" eaLnBrk="0" hangingPunct="0"/>
            <a:r>
              <a:rPr lang="ja-JP" altLang="en-US" sz="4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4400" b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持続可能</a:t>
            </a:r>
            <a:r>
              <a:rPr lang="ja-JP" altLang="en-US" sz="4400" b="0" dirty="0">
                <a:solidFill>
                  <a:srgbClr val="0066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な社会</a:t>
            </a:r>
            <a:r>
              <a:rPr lang="ja-JP" altLang="en-US" sz="4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の実現に</a:t>
            </a:r>
            <a:endParaRPr lang="en-US" altLang="ja-JP" sz="4400" b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85725" lvl="0" eaLnBrk="0" hangingPunct="0"/>
            <a:r>
              <a:rPr lang="ja-JP" altLang="en-US" sz="4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つながります。</a:t>
            </a:r>
            <a:endParaRPr lang="ja-JP" altLang="en-US" sz="2000" b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083987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番号プレースホルダー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C343CC27-5ACB-47AF-92E9-193898A2D4D5}" type="slidenum">
              <a:rPr lang="ja-JP" altLang="en-US" sz="1400" b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49</a:t>
            </a:fld>
            <a:endParaRPr lang="ja-JP" altLang="en-US" sz="1400" b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241832"/>
            <a:ext cx="8507288" cy="194421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en-US" altLang="ja-JP" sz="4000" b="0" kern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Check</a:t>
            </a:r>
            <a:r>
              <a:rPr lang="ja-JP" altLang="en-US" sz="4000" b="0" kern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endParaRPr lang="en-US" altLang="ja-JP" sz="4000" b="0" kern="0" dirty="0"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40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商品を選ぶときのポイントは？</a:t>
            </a:r>
            <a:endParaRPr lang="en-US" altLang="ja-JP" sz="4000" b="0" kern="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40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どういう選び方をすればいいの？</a:t>
            </a:r>
            <a:r>
              <a:rPr lang="ja-JP" altLang="en-US" b="0" kern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936B0-E2C3-4A47-B523-A76EB574C71E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49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780DC6-E425-4B08-92EF-01E76569FD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2442138"/>
            <a:ext cx="84486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0529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F8D40E34-3198-44CD-A258-6DD347987B1C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5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23554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940B8231-3475-4120-8D7B-28E3EDA31781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5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765175"/>
            <a:ext cx="6840537" cy="8636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契約が成立すると・・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6763" y="2205038"/>
            <a:ext cx="7920037" cy="27892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40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お互いに契約内容を守る</a:t>
            </a: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義務</a:t>
            </a:r>
            <a:endParaRPr lang="en-US" altLang="ja-JP" sz="4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2000" b="1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</a:p>
          <a:p>
            <a:pPr eaLnBrk="1" hangingPunct="1">
              <a:buFontTx/>
              <a:buNone/>
            </a:pPr>
            <a:r>
              <a:rPr lang="ja-JP" altLang="en-US" sz="2000" b="1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400" b="1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一方的にやめることはできない</a:t>
            </a:r>
          </a:p>
          <a:p>
            <a:pPr eaLnBrk="1" hangingPunct="1">
              <a:buFontTx/>
              <a:buNone/>
            </a:pPr>
            <a:endParaRPr lang="ja-JP" altLang="en-US" sz="4400" b="1" dirty="0">
              <a:solidFill>
                <a:srgbClr val="1B63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355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1966"/>
            <a:ext cx="19208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342C6-FB03-4059-926F-977F493D51B6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524636" y="4555225"/>
            <a:ext cx="3095364" cy="1515305"/>
          </a:xfrm>
          <a:prstGeom prst="wedgeRoundRectCallout">
            <a:avLst>
              <a:gd name="adj1" fmla="val -66156"/>
              <a:gd name="adj2" fmla="val 4253"/>
              <a:gd name="adj3" fmla="val 16667"/>
            </a:avLst>
          </a:prstGeom>
          <a:noFill/>
          <a:ln w="3175">
            <a:solidFill>
              <a:schemeClr val="accent5">
                <a:lumMod val="2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「自分にとって</a:t>
            </a:r>
            <a:endParaRPr lang="en-US" altLang="ja-JP" sz="2400" b="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今必要な契約か」</a:t>
            </a:r>
            <a:endParaRPr lang="en-US" altLang="ja-JP" sz="2400" b="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よく考えよう！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6F1C8C-ACF9-429D-8C50-E8B84853F9FB}"/>
              </a:ext>
            </a:extLst>
          </p:cNvPr>
          <p:cNvSpPr txBox="1"/>
          <p:nvPr/>
        </p:nvSpPr>
        <p:spPr>
          <a:xfrm>
            <a:off x="7379333" y="190924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１ページ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201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スライド番号プレースホルダー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3AF5E934-03AD-4731-84A3-89C38B33A36E}" type="slidenum">
              <a:rPr lang="ja-JP" altLang="en-US" sz="14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50</a:t>
            </a:fld>
            <a:endParaRPr lang="ja-JP" altLang="en-US" sz="1400" b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5210"/>
            <a:ext cx="8218487" cy="1152426"/>
          </a:xfrm>
        </p:spPr>
        <p:txBody>
          <a:bodyPr/>
          <a:lstStyle/>
          <a:p>
            <a:r>
              <a:rPr lang="ja-JP" altLang="en-US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持続可能な社会をめざして　　　　　　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3D5F-7B73-4FDE-B843-EBEB17E4C038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50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09727" y="1216404"/>
            <a:ext cx="8394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3600" b="0" kern="0" dirty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商品の背景を知ることも商品選択には大切</a:t>
            </a:r>
            <a:endParaRPr lang="en-US" altLang="ja-JP" sz="3600" b="0" kern="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A0C3A8D-10B0-4F20-BE4E-935DF47D3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56" y="2023258"/>
            <a:ext cx="511420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60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フェアトレード</a:t>
            </a:r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(fair</a:t>
            </a: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trade)</a:t>
            </a:r>
          </a:p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公平な貿易</a:t>
            </a:r>
            <a:endParaRPr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…</a:t>
            </a: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適正な価格で商品を</a:t>
            </a:r>
            <a:endParaRPr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売買する仕組み </a:t>
            </a:r>
            <a:endParaRPr lang="en-US" altLang="ja-JP" sz="2400" b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A9E82F6-6E98-4897-A9E8-B1E4C522369E}"/>
              </a:ext>
            </a:extLst>
          </p:cNvPr>
          <p:cNvSpPr txBox="1"/>
          <p:nvPr/>
        </p:nvSpPr>
        <p:spPr>
          <a:xfrm>
            <a:off x="6876256" y="61103"/>
            <a:ext cx="198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14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89F604-C22C-4D07-A9F9-C1B597C6A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01280"/>
            <a:ext cx="2702991" cy="262349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D21DF46-511E-4B83-84B1-61E58F232779}"/>
              </a:ext>
            </a:extLst>
          </p:cNvPr>
          <p:cNvSpPr/>
          <p:nvPr/>
        </p:nvSpPr>
        <p:spPr>
          <a:xfrm>
            <a:off x="2486374" y="5305279"/>
            <a:ext cx="4055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8288" eaLnBrk="0" hangingPunct="0"/>
            <a:r>
              <a:rPr lang="ja-JP" altLang="en-US" sz="16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＜例＞</a:t>
            </a:r>
            <a:r>
              <a:rPr lang="ja-JP" altLang="en-US" sz="1600" b="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国際フェアトレード認証ラベル</a:t>
            </a:r>
            <a:endParaRPr lang="en-US" altLang="ja-JP" sz="1600" b="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DB8CC64-7A49-4825-BA13-A82819F322BA}"/>
              </a:ext>
            </a:extLst>
          </p:cNvPr>
          <p:cNvSpPr/>
          <p:nvPr/>
        </p:nvSpPr>
        <p:spPr>
          <a:xfrm>
            <a:off x="660215" y="5778715"/>
            <a:ext cx="7834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8288" eaLnBrk="0" hangingPunct="0"/>
            <a:r>
              <a:rPr lang="ja-JP" altLang="en-US" b="0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商品についている様々なマークには</a:t>
            </a:r>
            <a:endParaRPr lang="en-US" altLang="ja-JP" b="0" dirty="0">
              <a:solidFill>
                <a:srgbClr val="FF00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 indent="268288" eaLnBrk="0" hangingPunct="0"/>
            <a:r>
              <a:rPr lang="ja-JP" altLang="en-US" b="0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どんな意味があるか調べてみよう</a:t>
            </a:r>
            <a:endParaRPr lang="ja-JP" altLang="en-US" sz="2400" b="0" dirty="0">
              <a:solidFill>
                <a:srgbClr val="FF0066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16B7E50-250D-462C-8A5B-6F5815E5D255}"/>
              </a:ext>
            </a:extLst>
          </p:cNvPr>
          <p:cNvSpPr/>
          <p:nvPr/>
        </p:nvSpPr>
        <p:spPr>
          <a:xfrm>
            <a:off x="6542051" y="4809427"/>
            <a:ext cx="2130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ea typeface="HGPｺﾞｼｯｸE" panose="020B0900000000000000" pitchFamily="50" charset="-128"/>
              </a:rPr>
              <a:t>「消費者庁イラスト集より」</a:t>
            </a:r>
          </a:p>
        </p:txBody>
      </p:sp>
      <p:pic>
        <p:nvPicPr>
          <p:cNvPr id="19" name="図 18" descr="https://acejapan.org/valentine/wp-content/themes/folder/php/timthumb.php?src=http://acejapan.org/valentine/wp-content/uploads/2014/01/FLO.jpg&amp;w=500">
            <a:extLst>
              <a:ext uri="{FF2B5EF4-FFF2-40B4-BE49-F238E27FC236}">
                <a16:creationId xmlns:a16="http://schemas.microsoft.com/office/drawing/2014/main" id="{3DCBF1A0-6419-4507-8A81-64D5360903D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67" y="3633998"/>
            <a:ext cx="1699988" cy="172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 descr="http://www.heisei.or.jp/blog/wp-content/uploads/2016/02/ce533fb881d53210da0ad86f0969e057.jpg">
            <a:extLst>
              <a:ext uri="{FF2B5EF4-FFF2-40B4-BE49-F238E27FC236}">
                <a16:creationId xmlns:a16="http://schemas.microsoft.com/office/drawing/2014/main" id="{E6EA7634-C9B1-4FC2-B936-E8AC7AF7C0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282">
            <a:off x="756407" y="4126769"/>
            <a:ext cx="1965842" cy="132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図 20" descr="https://acejapan.org/valentine/wp-content/themes/folder/php/timthumb.php?src=http://acejapan.org/valentine/wp-content/uploads/2014/01/FLO.jpg&amp;w=500">
            <a:extLst>
              <a:ext uri="{FF2B5EF4-FFF2-40B4-BE49-F238E27FC236}">
                <a16:creationId xmlns:a16="http://schemas.microsoft.com/office/drawing/2014/main" id="{78887DEF-63A2-41AD-AC27-1A56461496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3781">
            <a:off x="1055091" y="5002830"/>
            <a:ext cx="382386" cy="3823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5945460-64C2-4EF0-A73B-76CD0A05D9D6}"/>
              </a:ext>
            </a:extLst>
          </p:cNvPr>
          <p:cNvCxnSpPr>
            <a:cxnSpLocks/>
          </p:cNvCxnSpPr>
          <p:nvPr/>
        </p:nvCxnSpPr>
        <p:spPr>
          <a:xfrm flipV="1">
            <a:off x="1501586" y="4742976"/>
            <a:ext cx="2528992" cy="45104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612638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スライド番号プレースホルダー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3AF5E934-03AD-4731-84A3-89C38B33A36E}" type="slidenum">
              <a:rPr lang="ja-JP" altLang="en-US" sz="14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51</a:t>
            </a:fld>
            <a:endParaRPr lang="ja-JP" altLang="en-US" sz="1400" b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5210"/>
            <a:ext cx="8218487" cy="1152426"/>
          </a:xfrm>
        </p:spPr>
        <p:txBody>
          <a:bodyPr/>
          <a:lstStyle/>
          <a:p>
            <a:r>
              <a:rPr lang="ja-JP" altLang="en-US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持続可能な社会をめざして　　　　　　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3D5F-7B73-4FDE-B843-EBEB17E4C038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51</a:t>
            </a:fld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92502" y="1187211"/>
            <a:ext cx="4449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3600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グリーンコンシューマー</a:t>
            </a:r>
            <a:endParaRPr lang="en-US" altLang="ja-JP" sz="3600" b="0" kern="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A9E82F6-6E98-4897-A9E8-B1E4C522369E}"/>
              </a:ext>
            </a:extLst>
          </p:cNvPr>
          <p:cNvSpPr txBox="1"/>
          <p:nvPr/>
        </p:nvSpPr>
        <p:spPr>
          <a:xfrm>
            <a:off x="6876256" y="61103"/>
            <a:ext cx="198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15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477B19-7953-4AE9-90FF-C9D7883083A2}"/>
              </a:ext>
            </a:extLst>
          </p:cNvPr>
          <p:cNvSpPr/>
          <p:nvPr/>
        </p:nvSpPr>
        <p:spPr>
          <a:xfrm>
            <a:off x="1185194" y="5756275"/>
            <a:ext cx="71971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60388" eaLnBrk="0" hangingPunct="0"/>
            <a:r>
              <a:rPr lang="ja-JP" altLang="en-US" b="0" dirty="0">
                <a:solidFill>
                  <a:srgbClr val="0066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一人一人の消費行動が、</a:t>
            </a:r>
            <a:endParaRPr lang="en-US" altLang="ja-JP" b="0" dirty="0">
              <a:solidFill>
                <a:srgbClr val="0066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lvl="0" indent="560388" eaLnBrk="0" hangingPunct="0"/>
            <a:r>
              <a:rPr lang="ja-JP" altLang="en-US" b="0" dirty="0">
                <a:solidFill>
                  <a:srgbClr val="FF33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持続可能</a:t>
            </a:r>
            <a:r>
              <a:rPr lang="ja-JP" altLang="en-US" b="0" dirty="0">
                <a:solidFill>
                  <a:srgbClr val="0066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な社会の実現につながります。</a:t>
            </a:r>
            <a:endParaRPr lang="ja-JP" altLang="en-US" sz="1600" b="0" dirty="0">
              <a:solidFill>
                <a:srgbClr val="0066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7" name="図 16" descr="http://1.bp.blogspot.com/-yaDa9ldRRuA/V5NEMg0WWFI/AAAAAAAA8hc/ZtLLiKs7M7Mu8yHA8S1I-De5KAVxisWmgCLcB/s800/kaden_reizouko_tsumekomu.png">
            <a:extLst>
              <a:ext uri="{FF2B5EF4-FFF2-40B4-BE49-F238E27FC236}">
                <a16:creationId xmlns:a16="http://schemas.microsoft.com/office/drawing/2014/main" id="{6734081A-3B57-4035-8EE5-105BE457DE1E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783">
            <a:off x="890380" y="4270750"/>
            <a:ext cx="1703739" cy="15400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吹き出し: 円形 22">
            <a:extLst>
              <a:ext uri="{FF2B5EF4-FFF2-40B4-BE49-F238E27FC236}">
                <a16:creationId xmlns:a16="http://schemas.microsoft.com/office/drawing/2014/main" id="{E8774892-F5E2-4BB2-ADBE-7FD7079A8A19}"/>
              </a:ext>
            </a:extLst>
          </p:cNvPr>
          <p:cNvSpPr/>
          <p:nvPr/>
        </p:nvSpPr>
        <p:spPr>
          <a:xfrm>
            <a:off x="7452320" y="1721267"/>
            <a:ext cx="1201257" cy="721438"/>
          </a:xfrm>
          <a:prstGeom prst="wedgeEllipseCallout">
            <a:avLst>
              <a:gd name="adj1" fmla="val 13444"/>
              <a:gd name="adj2" fmla="val 87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0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</a:p>
        </p:txBody>
      </p:sp>
      <p:pic>
        <p:nvPicPr>
          <p:cNvPr id="115719" name="図 4122" descr="http://2.bp.blogspot.com/-84VZ5h28qq0/U2srygLbiTI/AAAAAAAAf4c/P4Ff78_ZpjA/s800/shopping_bag_rejibukuro.png">
            <a:extLst>
              <a:ext uri="{FF2B5EF4-FFF2-40B4-BE49-F238E27FC236}">
                <a16:creationId xmlns:a16="http://schemas.microsoft.com/office/drawing/2014/main" id="{768C7B28-FB14-46E9-AF91-5BD2D569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630" y="1750993"/>
            <a:ext cx="599705" cy="6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図 24" descr="http://4.bp.blogspot.com/-ZqmDNr5axa0/VvKY8Lr47TI/AAAAAAAA5EU/rUPgiBbxZdIZCfhXWlbtDSD_WGVDKgw6w/s800/food_syokuhin_haikibutsu.png">
            <a:extLst>
              <a:ext uri="{FF2B5EF4-FFF2-40B4-BE49-F238E27FC236}">
                <a16:creationId xmlns:a16="http://schemas.microsoft.com/office/drawing/2014/main" id="{81F064AD-6B14-4AD3-9992-A31A163943B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78" y="4623635"/>
            <a:ext cx="1304274" cy="11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7E661CBF-6EEA-4370-8553-4DBB1E659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51" y="1946145"/>
            <a:ext cx="43456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環境を守る消費行動とは？</a:t>
            </a:r>
            <a:endParaRPr kumimoji="0" lang="ja-JP" altLang="ja-JP" sz="54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0EFE6ED-C300-483D-9D8D-8EAD8992C514}"/>
              </a:ext>
            </a:extLst>
          </p:cNvPr>
          <p:cNvSpPr/>
          <p:nvPr/>
        </p:nvSpPr>
        <p:spPr>
          <a:xfrm>
            <a:off x="168987" y="3766815"/>
            <a:ext cx="27468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8110" indent="-118110">
              <a:spcAft>
                <a:spcPts val="0"/>
              </a:spcAft>
            </a:pPr>
            <a:r>
              <a:rPr lang="ja-JP" altLang="ja-JP" b="0" kern="100" dirty="0">
                <a:ea typeface="HGPｺﾞｼｯｸE" panose="020B0900000000000000" pitchFamily="50" charset="-128"/>
              </a:rPr>
              <a:t>③買い過ぎない</a:t>
            </a:r>
            <a:r>
              <a:rPr lang="en-US" altLang="ja-JP" b="0" kern="100" dirty="0">
                <a:ea typeface="HGPｺﾞｼｯｸE" panose="020B0900000000000000" pitchFamily="50" charset="-128"/>
              </a:rPr>
              <a:t> 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8ECBAF8-B0EB-47E4-9354-39D1F7C159BC}"/>
              </a:ext>
            </a:extLst>
          </p:cNvPr>
          <p:cNvSpPr/>
          <p:nvPr/>
        </p:nvSpPr>
        <p:spPr>
          <a:xfrm>
            <a:off x="168987" y="2597083"/>
            <a:ext cx="359885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8110" indent="-118110">
              <a:spcAft>
                <a:spcPts val="0"/>
              </a:spcAft>
            </a:pPr>
            <a:r>
              <a:rPr lang="ja-JP" altLang="ja-JP" b="0" kern="100" dirty="0">
                <a:ea typeface="HGPｺﾞｼｯｸE" panose="020B0900000000000000" pitchFamily="50" charset="-128"/>
              </a:rPr>
              <a:t>①環境、人、地域に</a:t>
            </a:r>
            <a:endParaRPr lang="en-US" altLang="ja-JP" b="0" kern="100" dirty="0">
              <a:ea typeface="HGPｺﾞｼｯｸE" panose="020B0900000000000000" pitchFamily="50" charset="-128"/>
            </a:endParaRPr>
          </a:p>
          <a:p>
            <a:pPr marL="117475" indent="244475">
              <a:spcAft>
                <a:spcPts val="0"/>
              </a:spcAft>
            </a:pPr>
            <a:r>
              <a:rPr lang="ja-JP" altLang="ja-JP" b="0" kern="100" spc="-50" dirty="0">
                <a:ea typeface="HGPｺﾞｼｯｸE" panose="020B0900000000000000" pitchFamily="50" charset="-128"/>
              </a:rPr>
              <a:t>配慮した商品を選ぶ</a:t>
            </a:r>
            <a:endParaRPr lang="en-US" altLang="ja-JP" b="0" kern="100" spc="-50" dirty="0">
              <a:ea typeface="HGP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4B7AB0A-3C1D-48E1-AA9C-0BC14393AF29}"/>
              </a:ext>
            </a:extLst>
          </p:cNvPr>
          <p:cNvSpPr/>
          <p:nvPr/>
        </p:nvSpPr>
        <p:spPr>
          <a:xfrm>
            <a:off x="4996844" y="2484452"/>
            <a:ext cx="28206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8288" indent="-268288">
              <a:spcAft>
                <a:spcPts val="0"/>
              </a:spcAft>
            </a:pPr>
            <a:r>
              <a:rPr lang="ja-JP" altLang="ja-JP" b="0" kern="100" dirty="0">
                <a:ea typeface="HGPｺﾞｼｯｸE" panose="020B0900000000000000" pitchFamily="50" charset="-128"/>
              </a:rPr>
              <a:t>②必要のない</a:t>
            </a:r>
            <a:endParaRPr lang="en-US" altLang="ja-JP" b="0" kern="100" dirty="0">
              <a:ea typeface="HGPｺﾞｼｯｸE" panose="020B0900000000000000" pitchFamily="50" charset="-128"/>
            </a:endParaRPr>
          </a:p>
          <a:p>
            <a:pPr marL="361950" indent="-361950">
              <a:spcAft>
                <a:spcPts val="0"/>
              </a:spcAft>
            </a:pPr>
            <a:r>
              <a:rPr lang="ja-JP" altLang="en-US" b="0" kern="100" dirty="0">
                <a:ea typeface="HGPｺﾞｼｯｸE" panose="020B0900000000000000" pitchFamily="50" charset="-128"/>
              </a:rPr>
              <a:t>　</a:t>
            </a:r>
            <a:r>
              <a:rPr lang="ja-JP" altLang="ja-JP" b="0" kern="100" dirty="0">
                <a:ea typeface="HGPｺﾞｼｯｸE" panose="020B0900000000000000" pitchFamily="50" charset="-128"/>
              </a:rPr>
              <a:t>サービスは断る </a:t>
            </a:r>
          </a:p>
        </p:txBody>
      </p:sp>
      <p:pic>
        <p:nvPicPr>
          <p:cNvPr id="22" name="図 21" descr="http://2.bp.blogspot.com/-l2mLVfuv31Q/UWgWVAtTq3I/AAAAAAAAQAo/3RIKzKQtZ-I/s1600/cashier_supermarket.png">
            <a:extLst>
              <a:ext uri="{FF2B5EF4-FFF2-40B4-BE49-F238E27FC236}">
                <a16:creationId xmlns:a16="http://schemas.microsoft.com/office/drawing/2014/main" id="{DFD2742A-DF75-42EB-8A12-8C28810AAE1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721" y="2469365"/>
            <a:ext cx="1085229" cy="110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図 25" descr="http://2.bp.blogspot.com/-iI07DfFyqbA/Ubp5s7wIxfI/AAAAAAAAU0E/HuiY2B3NKT4/s800/job_nouka.png">
            <a:extLst>
              <a:ext uri="{FF2B5EF4-FFF2-40B4-BE49-F238E27FC236}">
                <a16:creationId xmlns:a16="http://schemas.microsoft.com/office/drawing/2014/main" id="{15E18DB9-3317-42C1-9895-1E613F8534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44" y="2497596"/>
            <a:ext cx="1260274" cy="11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FD82CF3-735A-4DEF-8ED4-F46BB482175E}"/>
              </a:ext>
            </a:extLst>
          </p:cNvPr>
          <p:cNvSpPr/>
          <p:nvPr/>
        </p:nvSpPr>
        <p:spPr>
          <a:xfrm>
            <a:off x="4986576" y="3769817"/>
            <a:ext cx="380246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8110" indent="-118110">
              <a:spcAft>
                <a:spcPts val="0"/>
              </a:spcAft>
            </a:pPr>
            <a:r>
              <a:rPr lang="ja-JP" altLang="ja-JP" b="0" kern="100" dirty="0">
                <a:ea typeface="HGPｺﾞｼｯｸE" panose="020B0900000000000000" pitchFamily="50" charset="-128"/>
              </a:rPr>
              <a:t>④使い捨てでない、</a:t>
            </a:r>
            <a:endParaRPr lang="en-US" altLang="ja-JP" b="0" kern="100" dirty="0">
              <a:ea typeface="HGPｺﾞｼｯｸE" panose="020B0900000000000000" pitchFamily="50" charset="-128"/>
            </a:endParaRPr>
          </a:p>
          <a:p>
            <a:pPr marL="118110" indent="-118110">
              <a:spcAft>
                <a:spcPts val="0"/>
              </a:spcAft>
            </a:pPr>
            <a:r>
              <a:rPr lang="ja-JP" altLang="en-US" b="0" kern="100" dirty="0">
                <a:ea typeface="HGPｺﾞｼｯｸE" panose="020B0900000000000000" pitchFamily="50" charset="-128"/>
              </a:rPr>
              <a:t>　</a:t>
            </a:r>
            <a:r>
              <a:rPr lang="ja-JP" altLang="ja-JP" b="0" kern="100" dirty="0">
                <a:ea typeface="HGPｺﾞｼｯｸE" panose="020B0900000000000000" pitchFamily="50" charset="-128"/>
              </a:rPr>
              <a:t>リサイクルシステムの</a:t>
            </a:r>
            <a:endParaRPr lang="en-US" altLang="ja-JP" b="0" kern="100" dirty="0">
              <a:ea typeface="HGPｺﾞｼｯｸE" panose="020B0900000000000000" pitchFamily="50" charset="-128"/>
            </a:endParaRPr>
          </a:p>
          <a:p>
            <a:pPr marL="118110" indent="-118110">
              <a:spcAft>
                <a:spcPts val="0"/>
              </a:spcAft>
            </a:pPr>
            <a:r>
              <a:rPr lang="ja-JP" altLang="en-US" b="0" kern="100" dirty="0">
                <a:ea typeface="HGPｺﾞｼｯｸE" panose="020B0900000000000000" pitchFamily="50" charset="-128"/>
              </a:rPr>
              <a:t>　</a:t>
            </a:r>
            <a:r>
              <a:rPr lang="ja-JP" altLang="ja-JP" b="0" kern="100" dirty="0">
                <a:ea typeface="HGPｺﾞｼｯｸE" panose="020B0900000000000000" pitchFamily="50" charset="-128"/>
              </a:rPr>
              <a:t>あるものを選ぶ</a:t>
            </a:r>
            <a:endParaRPr lang="ja-JP" altLang="ja-JP" kern="100" dirty="0">
              <a:ea typeface="HGPｺﾞｼｯｸE" panose="020B09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1" name="図 20" descr="http://4.bp.blogspot.com/-Os8kAW3HCKE/UzALAlLu-XI/AAAAAAAAecg/LGX-uKXqzM0/s800/ecobag.png">
            <a:extLst>
              <a:ext uri="{FF2B5EF4-FFF2-40B4-BE49-F238E27FC236}">
                <a16:creationId xmlns:a16="http://schemas.microsoft.com/office/drawing/2014/main" id="{9F067F05-FF47-447B-9C9F-663F059FE6B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10650"/>
            <a:ext cx="792088" cy="79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図 26" descr="http://3.bp.blogspot.com/-XSPhQuRxYug/VPQT7Bkt2-I/AAAAAAAAsEI/al1-kFXZAWE/s800/gomibako_plastic_petbottle.png">
            <a:extLst>
              <a:ext uri="{FF2B5EF4-FFF2-40B4-BE49-F238E27FC236}">
                <a16:creationId xmlns:a16="http://schemas.microsoft.com/office/drawing/2014/main" id="{57C8C0BC-17C9-42DF-B30E-E35BBC1643D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15" y="4554285"/>
            <a:ext cx="1026471" cy="1164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673430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スライド番号プレースホルダー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3AF5E934-03AD-4731-84A3-89C38B33A36E}" type="slidenum">
              <a:rPr lang="ja-JP" altLang="en-US" sz="14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52</a:t>
            </a:fld>
            <a:endParaRPr lang="ja-JP" altLang="en-US" sz="1400" b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3D5F-7B73-4FDE-B843-EBEB17E4C038}" type="slidenum"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52</a:t>
            </a:fld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8485" y="6157118"/>
            <a:ext cx="8612832" cy="862662"/>
          </a:xfrm>
          <a:prstGeom prst="rect">
            <a:avLst/>
          </a:prstGeom>
          <a:noFill/>
          <a:ln>
            <a:noFill/>
          </a:ln>
          <a:extLst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3600" b="0" kern="0" dirty="0">
                <a:solidFill>
                  <a:srgbClr val="00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自分たちで、できることを考えてみよう！　　　　　　　　　　　　　　　　　　　　　　　　</a:t>
            </a:r>
          </a:p>
        </p:txBody>
      </p:sp>
      <p:pic>
        <p:nvPicPr>
          <p:cNvPr id="97287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44" y="5456237"/>
            <a:ext cx="12890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51D88B-C9F0-49BA-BC07-80104582E5B5}"/>
              </a:ext>
            </a:extLst>
          </p:cNvPr>
          <p:cNvSpPr txBox="1"/>
          <p:nvPr/>
        </p:nvSpPr>
        <p:spPr>
          <a:xfrm>
            <a:off x="6876256" y="61103"/>
            <a:ext cx="198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15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8930F31-DBCD-4131-9964-008C5CD6085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1225" y="121090"/>
            <a:ext cx="8447088" cy="89361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ja-JP" altLang="en-US" sz="4800" b="0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消費者市民社会の</a:t>
            </a:r>
            <a:r>
              <a:rPr lang="en-US" altLang="ja-JP" sz="4800" b="0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Point</a:t>
            </a:r>
            <a:endParaRPr lang="ja-JP" altLang="en-US" sz="4800" b="0" dirty="0">
              <a:solidFill>
                <a:srgbClr val="FF00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1" name="AutoShape 5">
            <a:extLst>
              <a:ext uri="{FF2B5EF4-FFF2-40B4-BE49-F238E27FC236}">
                <a16:creationId xmlns:a16="http://schemas.microsoft.com/office/drawing/2014/main" id="{32D5A5FE-9532-483E-A6B2-26B5DF42033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899193"/>
            <a:ext cx="6833652" cy="5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D127B218-0199-47FC-A90F-644567408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327" y="1376098"/>
            <a:ext cx="1169551" cy="4679417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0">
                <a:solidFill>
                  <a:srgbClr val="2C88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b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●広告をう</a:t>
            </a: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のみにせず</a:t>
            </a:r>
            <a:endParaRPr lang="en-US" altLang="ja-JP" sz="3200" b="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defRPr/>
            </a:pP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よく考えて商品選択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825E329F-0DDF-46CD-88D8-A695A04A0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38" y="1426899"/>
            <a:ext cx="1169551" cy="4679417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0" dirty="0">
                <a:solidFill>
                  <a:srgbClr val="2C88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●環境に配慮した</a:t>
            </a:r>
            <a:endParaRPr lang="en-US" altLang="ja-JP" sz="3200" b="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defRPr/>
            </a:pP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生活をしよう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8E16DBAF-E7F3-47B7-BA5D-50D91DFDB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432" y="1394902"/>
            <a:ext cx="1169551" cy="4679417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0" dirty="0">
                <a:solidFill>
                  <a:srgbClr val="2C88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●商品の要望・意見は</a:t>
            </a:r>
            <a:endParaRPr lang="en-US" altLang="ja-JP" sz="3200" b="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defRPr/>
            </a:pPr>
            <a:r>
              <a:rPr lang="ja-JP" altLang="en-US" sz="32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企業に伝えよう</a:t>
            </a:r>
          </a:p>
        </p:txBody>
      </p:sp>
    </p:spTree>
    <p:extLst>
      <p:ext uri="{BB962C8B-B14F-4D97-AF65-F5344CB8AC3E}">
        <p14:creationId xmlns:p14="http://schemas.microsoft.com/office/powerpoint/2010/main" val="642576185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C7F3BCD0-2656-4CB1-B839-2CA6A26455EA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53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109570" name="スライド番号プレースホルダ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A15872B8-1ECA-49B6-896B-39FB12117F09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53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pic>
        <p:nvPicPr>
          <p:cNvPr id="109571" name="角丸四角形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01638"/>
            <a:ext cx="82613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62560"/>
            <a:ext cx="9144000" cy="2300288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ja-JP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オトナ社会へのパスポート</a:t>
            </a:r>
            <a:br>
              <a:rPr lang="ja-JP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知っておきたいこれだけは」</a:t>
            </a:r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084168" y="5506113"/>
            <a:ext cx="4679950" cy="13518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ja-JP" altLang="en-US" sz="2800" dirty="0">
                <a:solidFill>
                  <a:schemeClr val="hlink"/>
                </a:solidFill>
                <a:ea typeface="HG創英角ｺﾞｼｯｸUB" pitchFamily="49" charset="-128"/>
              </a:rPr>
              <a:t>　　　　　　　　　　　</a:t>
            </a:r>
            <a:r>
              <a:rPr lang="ja-JP" altLang="en-US" sz="54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おわり</a:t>
            </a:r>
            <a:r>
              <a:rPr lang="ja-JP" altLang="en-US" sz="280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>
                <a:solidFill>
                  <a:schemeClr val="hlink"/>
                </a:solidFill>
                <a:ea typeface="HG創英角ｺﾞｼｯｸUB" pitchFamily="49" charset="-128"/>
              </a:rPr>
              <a:t>　　</a:t>
            </a:r>
          </a:p>
        </p:txBody>
      </p:sp>
      <p:pic>
        <p:nvPicPr>
          <p:cNvPr id="109574" name="Picture 4" descr="表+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182205"/>
            <a:ext cx="381635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5" descr="表+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14563"/>
            <a:ext cx="17383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6" name="Picture 6" descr="表+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38" y="2472841"/>
            <a:ext cx="1655762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A4573-0563-4F28-9633-1BE3E69B1259}" type="slidenum">
              <a:rPr lang="ja-JP" altLang="en-US" smtClean="0"/>
              <a:pPr>
                <a:defRPr/>
              </a:pPr>
              <a:t>53</a:t>
            </a:fld>
            <a:endParaRPr lang="ja-JP" alt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D1883FB-283E-439E-A53A-5477D7E22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92" y="4830169"/>
            <a:ext cx="8507508" cy="135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ja-JP" altLang="en-US" sz="4400" b="0" kern="0" dirty="0">
                <a:solidFill>
                  <a:schemeClr val="accent5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困った時には消費生活センターへ</a:t>
            </a:r>
            <a:r>
              <a:rPr lang="ja-JP" altLang="en-US" sz="2000" b="0" kern="0" dirty="0">
                <a:solidFill>
                  <a:schemeClr val="hlin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000" b="0" kern="0" dirty="0">
                <a:solidFill>
                  <a:schemeClr val="hlink"/>
                </a:solidFill>
                <a:ea typeface="HG創英角ｺﾞｼｯｸUB" pitchFamily="49" charset="-128"/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365170422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08050" y="4561524"/>
            <a:ext cx="7696200" cy="8540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民法　未成年者契約の取り消し</a:t>
            </a:r>
            <a:endParaRPr lang="ja-JP" altLang="en-US" sz="4800" b="0" kern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1550" y="476250"/>
            <a:ext cx="7129463" cy="8651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b="0" kern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やめられる場合もある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68178" y="1751806"/>
            <a:ext cx="7005638" cy="8556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b="0" kern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消費者</a:t>
            </a:r>
            <a:r>
              <a:rPr lang="ja-JP" altLang="en-US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契約法</a:t>
            </a:r>
            <a:endParaRPr lang="ja-JP" altLang="en-US" sz="4800" b="0" kern="0" dirty="0">
              <a:solidFill>
                <a:srgbClr val="0066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08050" y="3022300"/>
            <a:ext cx="7005638" cy="8540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特定</a:t>
            </a:r>
            <a:r>
              <a:rPr lang="ja-JP" altLang="en-US" b="0" kern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商取引</a:t>
            </a:r>
            <a:r>
              <a:rPr lang="ja-JP" altLang="en-US" b="0" kern="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に関する</a:t>
            </a:r>
            <a:r>
              <a:rPr lang="ja-JP" altLang="en-US" b="0" kern="0" dirty="0">
                <a:solidFill>
                  <a:srgbClr val="0066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法律</a:t>
            </a:r>
            <a:r>
              <a:rPr lang="ja-JP" altLang="en-US" b="0" kern="0" dirty="0">
                <a:solidFill>
                  <a:srgbClr val="1B63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4800" b="0" kern="0" dirty="0">
              <a:solidFill>
                <a:srgbClr val="1B63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643212" y="3752966"/>
            <a:ext cx="5192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r>
              <a:rPr lang="ja-JP" altLang="en-US" sz="3200" b="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クーリング・オフ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F1B84-DD71-4758-9E8D-58FB26AE2A4B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B50131-57C1-4BD2-999E-AAA997188674}"/>
              </a:ext>
            </a:extLst>
          </p:cNvPr>
          <p:cNvSpPr txBox="1"/>
          <p:nvPr/>
        </p:nvSpPr>
        <p:spPr>
          <a:xfrm>
            <a:off x="7379333" y="190924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3497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20800" y="2289175"/>
            <a:ext cx="7005638" cy="14398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3600" b="0" kern="0" dirty="0">
                <a:solidFill>
                  <a:srgbClr val="FF33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こづかいの</a:t>
            </a:r>
            <a:r>
              <a:rPr lang="ja-JP" altLang="en-US" sz="3600" b="0" kern="0" dirty="0">
                <a:solidFill>
                  <a:srgbClr val="1B63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範囲を超えて、親権者の</a:t>
            </a:r>
            <a:r>
              <a:rPr lang="ja-JP" altLang="en-US" sz="3600" b="0" kern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同意</a:t>
            </a:r>
            <a:r>
              <a:rPr lang="ja-JP" altLang="en-US" sz="3600" b="0" kern="0" dirty="0">
                <a:solidFill>
                  <a:srgbClr val="1B63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なく契約した場合は、</a:t>
            </a:r>
            <a:endParaRPr lang="ja-JP" altLang="en-US" sz="4000" b="0" kern="0" dirty="0">
              <a:solidFill>
                <a:srgbClr val="1B63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800350" y="5137150"/>
            <a:ext cx="3384550" cy="1439863"/>
          </a:xfrm>
          <a:prstGeom prst="wedgeRoundRectCallout">
            <a:avLst>
              <a:gd name="adj1" fmla="val 69044"/>
              <a:gd name="adj2" fmla="val -39890"/>
              <a:gd name="adj3" fmla="val 16667"/>
            </a:avLst>
          </a:prstGeom>
          <a:solidFill>
            <a:srgbClr val="FFFFFF"/>
          </a:solidFill>
          <a:ln w="9525">
            <a:solidFill>
              <a:schemeClr val="accent5">
                <a:lumMod val="25000"/>
              </a:schemeClr>
            </a:solidFill>
            <a:prstDash val="dash"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>
              <a:lnSpc>
                <a:spcPct val="96000"/>
              </a:lnSpc>
              <a:defRPr/>
            </a:pPr>
            <a:r>
              <a:rPr lang="ja-JP" altLang="en-US" sz="2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わざと</a:t>
            </a:r>
            <a:r>
              <a:rPr lang="en-US" altLang="ja-JP" sz="2400" b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</a:t>
            </a:r>
            <a:r>
              <a:rPr lang="ja-JP" altLang="en-US" sz="2400" b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才</a:t>
            </a:r>
            <a:r>
              <a:rPr lang="ja-JP" altLang="en-US" sz="2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だと</a:t>
            </a:r>
            <a:endParaRPr lang="en-US" altLang="ja-JP" sz="2400" b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>
              <a:lnSpc>
                <a:spcPct val="96000"/>
              </a:lnSpc>
              <a:defRPr/>
            </a:pPr>
            <a:r>
              <a:rPr lang="ja-JP" altLang="en-US" sz="2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嘘をつくと</a:t>
            </a:r>
            <a:endParaRPr lang="en-US" altLang="ja-JP" sz="2400" b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>
              <a:lnSpc>
                <a:spcPct val="96000"/>
              </a:lnSpc>
              <a:defRPr/>
            </a:pPr>
            <a:r>
              <a:rPr lang="ja-JP" altLang="en-US" sz="24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取り消しできないよ</a:t>
            </a:r>
            <a:endParaRPr lang="ja-JP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7651" name="Picture 4" descr="P4-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713288"/>
            <a:ext cx="180022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1550" y="333375"/>
            <a:ext cx="7011988" cy="863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4800" b="0" kern="0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民法　未成年者の契約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90600" y="1354629"/>
            <a:ext cx="7005638" cy="719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3600" b="0" kern="0" dirty="0">
                <a:solidFill>
                  <a:srgbClr val="0066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未成年者も契約はできます</a:t>
            </a:r>
            <a:endParaRPr lang="ja-JP" altLang="en-US" sz="4000" b="0" kern="0" dirty="0">
              <a:solidFill>
                <a:srgbClr val="0066C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320800" y="3729038"/>
            <a:ext cx="7005638" cy="14414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3600" b="0" kern="0" dirty="0">
                <a:solidFill>
                  <a:srgbClr val="1B63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親権者または本人が</a:t>
            </a:r>
            <a:r>
              <a:rPr lang="ja-JP" altLang="en-US" sz="3600" b="0" kern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取り消す</a:t>
            </a:r>
            <a:endParaRPr lang="en-US" altLang="ja-JP" sz="3600" b="0" kern="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>
              <a:defRPr/>
            </a:pPr>
            <a:r>
              <a:rPr lang="ja-JP" altLang="en-US" sz="3600" b="0" kern="0" dirty="0">
                <a:solidFill>
                  <a:srgbClr val="1B63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ことができます</a:t>
            </a:r>
            <a:endParaRPr lang="ja-JP" altLang="en-US" sz="4000" b="0" kern="0" dirty="0">
              <a:solidFill>
                <a:srgbClr val="1B63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90600" y="1916113"/>
            <a:ext cx="1709738" cy="5048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3200" b="0" kern="0" dirty="0">
                <a:solidFill>
                  <a:srgbClr val="0066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ただし</a:t>
            </a:r>
            <a:endParaRPr lang="ja-JP" altLang="en-US" sz="3600" b="0" kern="0" dirty="0">
              <a:solidFill>
                <a:srgbClr val="0066C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467DC-CD2A-413F-A75F-AAC90554F575}" type="slidenum">
              <a:rPr lang="ja-JP" altLang="en-US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pPr>
                <a:defRPr/>
              </a:pPr>
              <a:t>7</a:t>
            </a:fld>
            <a:endParaRPr lang="ja-JP" altLang="en-US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FA1FDC-18D1-47BF-8E43-EEC38CFC99F2}"/>
              </a:ext>
            </a:extLst>
          </p:cNvPr>
          <p:cNvSpPr txBox="1"/>
          <p:nvPr/>
        </p:nvSpPr>
        <p:spPr>
          <a:xfrm>
            <a:off x="7379333" y="190924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6578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/>
      <p:bldP spid="1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スライド番号プレースホルダー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B785709F-7CA1-416C-BEE0-27808556FDA2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8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pic>
        <p:nvPicPr>
          <p:cNvPr id="29698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2924175"/>
            <a:ext cx="5002212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288" y="496888"/>
            <a:ext cx="7956550" cy="127635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b="0" kern="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気をつけたいこんな契約</a:t>
            </a:r>
            <a:endParaRPr lang="ja-JP" sz="5400" b="0" kern="0" dirty="0">
              <a:solidFill>
                <a:srgbClr val="FFFF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06950-31B7-48B5-A2F6-F51183620324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スライド番号プレースホルダー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r"/>
            <a:fld id="{60FE48C8-6DCF-4BEA-9C3F-108C93669890}" type="slidenum">
              <a:rPr lang="ja-JP" altLang="en-US" sz="1400" b="0">
                <a:latin typeface="Arial" charset="0"/>
                <a:ea typeface="ＭＳ Ｐゴシック" charset="-128"/>
              </a:rPr>
              <a:pPr algn="r"/>
              <a:t>9</a:t>
            </a:fld>
            <a:endParaRPr lang="ja-JP" altLang="en-US" sz="1400" b="0">
              <a:latin typeface="Arial" charset="0"/>
              <a:ea typeface="ＭＳ Ｐゴシック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60700" y="1637752"/>
            <a:ext cx="5118100" cy="1943100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電話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</a:t>
            </a:r>
            <a:r>
              <a:rPr lang="ja-JP" altLang="en-US" sz="2800" dirty="0">
                <a:solidFill>
                  <a:schemeClr val="hlin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メール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などで</a:t>
            </a:r>
          </a:p>
          <a:p>
            <a:pPr>
              <a:buFontTx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販売の目的を告げずに</a:t>
            </a:r>
          </a:p>
          <a:p>
            <a:pPr>
              <a:buFontTx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ja-JP" altLang="en-US" sz="2800" dirty="0">
                <a:solidFill>
                  <a:schemeClr val="hlin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呼び出し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、契約させる</a:t>
            </a:r>
          </a:p>
        </p:txBody>
      </p:sp>
      <p:sp>
        <p:nvSpPr>
          <p:cNvPr id="31751" name="AutoShape 6"/>
          <p:cNvSpPr>
            <a:spLocks noChangeArrowheads="1"/>
          </p:cNvSpPr>
          <p:nvPr/>
        </p:nvSpPr>
        <p:spPr bwMode="auto">
          <a:xfrm>
            <a:off x="4242420" y="3286127"/>
            <a:ext cx="2519363" cy="1511300"/>
          </a:xfrm>
          <a:prstGeom prst="wedgeEllipseCallout">
            <a:avLst>
              <a:gd name="adj1" fmla="val -111421"/>
              <a:gd name="adj2" fmla="val -60421"/>
            </a:avLst>
          </a:prstGeom>
          <a:solidFill>
            <a:srgbClr val="FFFF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b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会って話そうよ！</a:t>
            </a:r>
          </a:p>
        </p:txBody>
      </p:sp>
      <p:pic>
        <p:nvPicPr>
          <p:cNvPr id="3174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32100"/>
            <a:ext cx="18573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595313" y="221608"/>
            <a:ext cx="6913563" cy="769441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GPｺﾞｼｯｸE" pitchFamily="50" charset="-128"/>
                <a:ea typeface="HGP創英角ﾎﾟｯﾌﾟ体" pitchFamily="50" charset="-128"/>
              </a:defRPr>
            </a:lvl9pPr>
          </a:lstStyle>
          <a:p>
            <a:pPr algn="ctr"/>
            <a:r>
              <a:rPr lang="ja-JP" altLang="en-US" sz="4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アポイントメントセールス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219859">
            <a:off x="1101725" y="1568450"/>
            <a:ext cx="1371600" cy="2268538"/>
            <a:chOff x="2326" y="1731"/>
            <a:chExt cx="2936" cy="4403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2326" y="1731"/>
              <a:ext cx="2936" cy="440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dist="81320" dir="19280412" algn="ctr" rotWithShape="0">
                <a:srgbClr val="808080">
                  <a:alpha val="50000"/>
                </a:srgbClr>
              </a:outerShdw>
            </a:effectLst>
          </p:spPr>
          <p:txBody>
            <a:bodyPr lIns="74295" tIns="8890" rIns="74295" bIns="8890"/>
            <a:lstStyle/>
            <a:p>
              <a:pPr>
                <a:defRPr/>
              </a:pPr>
              <a:endParaRPr lang="ja-JP" altLang="en-US" sz="24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31755" name="AutoShape 4"/>
            <p:cNvSpPr>
              <a:spLocks noChangeArrowheads="1"/>
            </p:cNvSpPr>
            <p:nvPr/>
          </p:nvSpPr>
          <p:spPr bwMode="auto">
            <a:xfrm>
              <a:off x="2456" y="2430"/>
              <a:ext cx="2701" cy="2865"/>
            </a:xfrm>
            <a:prstGeom prst="roundRect">
              <a:avLst>
                <a:gd name="adj" fmla="val 2616"/>
              </a:avLst>
            </a:prstGeom>
            <a:solidFill>
              <a:srgbClr val="FF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HGPｺﾞｼｯｸE" pitchFamily="50" charset="-128"/>
                  <a:ea typeface="HGP創英角ﾎﾟｯﾌﾟ体" pitchFamily="50" charset="-128"/>
                </a:defRPr>
              </a:lvl9pPr>
            </a:lstStyle>
            <a:p>
              <a:endParaRPr lang="en-US" altLang="ja-JP" sz="11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600" y="5539"/>
              <a:ext cx="470" cy="45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808080"/>
              </a:outerShdw>
              <a:softEdge rad="31750"/>
            </a:effectLst>
          </p:spPr>
          <p:txBody>
            <a:bodyPr lIns="9360" tIns="8890" rIns="9360" bIns="8890"/>
            <a:lstStyle/>
            <a:p>
              <a:pPr algn="ctr">
                <a:defRPr/>
              </a:pPr>
              <a:endParaRPr kumimoji="1" lang="ja-JP" altLang="ja-JP" sz="1600" b="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ＭＳ Ｐゴシック" pitchFamily="50" charset="-128"/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82" y="2038"/>
              <a:ext cx="830" cy="1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  <a:softEdge rad="12700"/>
            </a:effectLst>
          </p:spPr>
          <p:txBody>
            <a:bodyPr lIns="74295" tIns="8890" rIns="74295" bIns="8890"/>
            <a:lstStyle/>
            <a:p>
              <a:pPr>
                <a:defRPr/>
              </a:pPr>
              <a:endParaRPr lang="ja-JP" altLang="en-US" sz="24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510050" y="5280026"/>
            <a:ext cx="3527425" cy="1223962"/>
          </a:xfrm>
          <a:prstGeom prst="wedgeEllipseCallout">
            <a:avLst>
              <a:gd name="adj1" fmla="val -40014"/>
              <a:gd name="adj2" fmla="val -147247"/>
            </a:avLst>
          </a:prstGeom>
          <a:solidFill>
            <a:srgbClr val="37CB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プレゼントがあるから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取りに来て！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4E8F-D14C-4CDE-9DD5-33536F02E0E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404FD07-8529-47D2-91CA-CDD2EEB0876F}"/>
              </a:ext>
            </a:extLst>
          </p:cNvPr>
          <p:cNvSpPr txBox="1"/>
          <p:nvPr/>
        </p:nvSpPr>
        <p:spPr>
          <a:xfrm>
            <a:off x="7379333" y="190924"/>
            <a:ext cx="14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4</a:t>
            </a:r>
            <a:r>
              <a:rPr kumimoji="1" lang="ja-JP" altLang="en-US" sz="2400" b="0" dirty="0">
                <a:solidFill>
                  <a:srgbClr val="0066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ページ</a:t>
            </a:r>
            <a:endParaRPr kumimoji="1" lang="en-US" altLang="ja-JP" sz="2400" b="0" dirty="0">
              <a:solidFill>
                <a:srgbClr val="0066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6" name="星: 32 pt 5">
            <a:extLst>
              <a:ext uri="{FF2B5EF4-FFF2-40B4-BE49-F238E27FC236}">
                <a16:creationId xmlns:a16="http://schemas.microsoft.com/office/drawing/2014/main" id="{6642CBCA-45ED-4633-B96B-8E7A1F60561F}"/>
              </a:ext>
            </a:extLst>
          </p:cNvPr>
          <p:cNvSpPr/>
          <p:nvPr/>
        </p:nvSpPr>
        <p:spPr bwMode="auto">
          <a:xfrm>
            <a:off x="223479" y="3896664"/>
            <a:ext cx="3549370" cy="2607324"/>
          </a:xfrm>
          <a:prstGeom prst="star32">
            <a:avLst>
              <a:gd name="adj" fmla="val 46618"/>
            </a:avLst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ＳＮＳ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で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知り合った人が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きっかけとなった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トラブルが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増えています！</a:t>
            </a:r>
          </a:p>
        </p:txBody>
      </p:sp>
    </p:spTree>
    <p:extLst>
      <p:ext uri="{BB962C8B-B14F-4D97-AF65-F5344CB8AC3E}">
        <p14:creationId xmlns:p14="http://schemas.microsoft.com/office/powerpoint/2010/main" val="103198297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標準デザイン">
  <a:themeElements>
    <a:clrScheme name="標準デザイン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ｺﾞｼｯｸE" pitchFamily="50" charset="-128"/>
            <a:ea typeface="HGP創英角ﾎﾟｯﾌﾟ体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ｺﾞｼｯｸE" pitchFamily="50" charset="-128"/>
            <a:ea typeface="HGP創英角ﾎﾟｯﾌﾟ体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157269163</TotalTime>
  <Pages>0</Pages>
  <Words>1649</Words>
  <Characters>0</Characters>
  <Application>Microsoft Office PowerPoint</Application>
  <DocSecurity>0</DocSecurity>
  <PresentationFormat>画面に合わせる (4:3)</PresentationFormat>
  <Lines>0</Lines>
  <Paragraphs>642</Paragraphs>
  <Slides>53</Slides>
  <Notes>53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8" baseType="lpstr">
      <vt:lpstr>AR P丸ゴシック体M</vt:lpstr>
      <vt:lpstr>HGPｺﾞｼｯｸE</vt:lpstr>
      <vt:lpstr>HGP創英角ｺﾞｼｯｸUB</vt:lpstr>
      <vt:lpstr>HGP創英角ﾎﾟｯﾌﾟ体</vt:lpstr>
      <vt:lpstr>HGS創英角ｺﾞｼｯｸUB</vt:lpstr>
      <vt:lpstr>HGｺﾞｼｯｸE</vt:lpstr>
      <vt:lpstr>HG丸ｺﾞｼｯｸM-PRO</vt:lpstr>
      <vt:lpstr>HG創英ﾌﾟﾚｾﾞﾝｽEB</vt:lpstr>
      <vt:lpstr>HG創英角ｺﾞｼｯｸUB</vt:lpstr>
      <vt:lpstr>ＭＳ Ｐゴシック</vt:lpstr>
      <vt:lpstr>ＭＳ Ｐ明朝</vt:lpstr>
      <vt:lpstr>Arial</vt:lpstr>
      <vt:lpstr>Times New Roman</vt:lpstr>
      <vt:lpstr>標準デザイン</vt:lpstr>
      <vt:lpstr>Microsoft Excel グラフ</vt:lpstr>
      <vt:lpstr>オトナ社会へのパスポート 「知っておきたいこれだけは」</vt:lpstr>
      <vt:lpstr>消費生活センターとは</vt:lpstr>
      <vt:lpstr>契約クイズ</vt:lpstr>
      <vt:lpstr>契約の成立</vt:lpstr>
      <vt:lpstr>契約が成立すると・・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キャッチセールス</vt:lpstr>
      <vt:lpstr>PowerPoint プレゼンテーション</vt:lpstr>
      <vt:lpstr>PowerPoint プレゼンテーション</vt:lpstr>
      <vt:lpstr>PowerPoint プレゼンテーション</vt:lpstr>
      <vt:lpstr>「クーリング・オフ」とは？</vt:lpstr>
      <vt:lpstr>クーリング・オフをすると</vt:lpstr>
      <vt:lpstr>クーリング･オフ期間</vt:lpstr>
      <vt:lpstr>PowerPoint プレゼンテーション</vt:lpstr>
      <vt:lpstr>クーリング・オフ通知の書き方</vt:lpstr>
      <vt:lpstr>PowerPoint プレゼンテーション</vt:lpstr>
      <vt:lpstr>PowerPoint プレゼンテーション</vt:lpstr>
      <vt:lpstr>PowerPoint プレゼンテーション</vt:lpstr>
      <vt:lpstr>インターネットショッピングは 通信販売です</vt:lpstr>
      <vt:lpstr>　インターネットショッピング　     </vt:lpstr>
      <vt:lpstr>PowerPoint プレゼンテーション</vt:lpstr>
      <vt:lpstr>PowerPoint プレゼンテーション</vt:lpstr>
      <vt:lpstr>PowerPoint プレゼンテーション</vt:lpstr>
      <vt:lpstr>インターネット上の契約</vt:lpstr>
      <vt:lpstr>フリマアプリ・ 　　　　　ネットオークション</vt:lpstr>
      <vt:lpstr>ワンクリック請求</vt:lpstr>
      <vt:lpstr>PowerPoint プレゼンテーション</vt:lpstr>
      <vt:lpstr>身に覚えのない請求メール 　　（架空請求）</vt:lpstr>
      <vt:lpstr>架空請求・ワンクリック請求注意点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　　クレジットカードは 　　　　　　　　　　　　　　　　　魔法のカード？ 　あなたの「信用」と引き換えに　　　　　　　　</vt:lpstr>
      <vt:lpstr>PowerPoint プレゼンテーション</vt:lpstr>
      <vt:lpstr>PowerPoint プレゼンテーション</vt:lpstr>
      <vt:lpstr>クレジットの支払い方法と手数料　　　　　　　　　　</vt:lpstr>
      <vt:lpstr>PowerPoint プレゼンテーション</vt:lpstr>
      <vt:lpstr>マネートラブルにならないために　　　　　　　　　　</vt:lpstr>
      <vt:lpstr>奨学金を借りるときは　　　　　　</vt:lpstr>
      <vt:lpstr>あなたのお金の使い道は？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持続可能な社会をめざして　　　　　　</vt:lpstr>
      <vt:lpstr>持続可能な社会をめざして　　　　　　</vt:lpstr>
      <vt:lpstr>PowerPoint プレゼンテーション</vt:lpstr>
      <vt:lpstr>オトナ社会へのパスポート 「知っておきたいこれだけは」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オトナ社会へのパスポート 「知っておきたい　これだけは」</dc:title>
  <dc:creator>Owner</dc:creator>
  <cp:lastModifiedBy>千葉県</cp:lastModifiedBy>
  <cp:revision>602</cp:revision>
  <cp:lastPrinted>2019-02-07T00:36:11Z</cp:lastPrinted>
  <dcterms:created xsi:type="dcterms:W3CDTF">2011-01-09T11:50:26Z</dcterms:created>
  <dcterms:modified xsi:type="dcterms:W3CDTF">2019-08-20T22:41:00Z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1041-6.6.0.2723</vt:lpwstr>
  </property>
</Properties>
</file>