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handoutMasterIdLst>
    <p:handoutMasterId r:id="rId64"/>
  </p:handoutMasterIdLst>
  <p:sldIdLst>
    <p:sldId id="720" r:id="rId2"/>
    <p:sldId id="808" r:id="rId3"/>
    <p:sldId id="753" r:id="rId4"/>
    <p:sldId id="754" r:id="rId5"/>
    <p:sldId id="755" r:id="rId6"/>
    <p:sldId id="756" r:id="rId7"/>
    <p:sldId id="757" r:id="rId8"/>
    <p:sldId id="260" r:id="rId9"/>
    <p:sldId id="758" r:id="rId10"/>
    <p:sldId id="759" r:id="rId11"/>
    <p:sldId id="760" r:id="rId12"/>
    <p:sldId id="761" r:id="rId13"/>
    <p:sldId id="762" r:id="rId14"/>
    <p:sldId id="763" r:id="rId15"/>
    <p:sldId id="764" r:id="rId16"/>
    <p:sldId id="765" r:id="rId17"/>
    <p:sldId id="766" r:id="rId18"/>
    <p:sldId id="810" r:id="rId19"/>
    <p:sldId id="797" r:id="rId20"/>
    <p:sldId id="798" r:id="rId21"/>
    <p:sldId id="799" r:id="rId22"/>
    <p:sldId id="800" r:id="rId23"/>
    <p:sldId id="801" r:id="rId24"/>
    <p:sldId id="802" r:id="rId25"/>
    <p:sldId id="803" r:id="rId26"/>
    <p:sldId id="804" r:id="rId27"/>
    <p:sldId id="809" r:id="rId28"/>
    <p:sldId id="767" r:id="rId29"/>
    <p:sldId id="768" r:id="rId30"/>
    <p:sldId id="769" r:id="rId31"/>
    <p:sldId id="770" r:id="rId32"/>
    <p:sldId id="771" r:id="rId33"/>
    <p:sldId id="772" r:id="rId34"/>
    <p:sldId id="773" r:id="rId35"/>
    <p:sldId id="774" r:id="rId36"/>
    <p:sldId id="775" r:id="rId37"/>
    <p:sldId id="776" r:id="rId38"/>
    <p:sldId id="777" r:id="rId39"/>
    <p:sldId id="778" r:id="rId40"/>
    <p:sldId id="779" r:id="rId41"/>
    <p:sldId id="781" r:id="rId42"/>
    <p:sldId id="782" r:id="rId43"/>
    <p:sldId id="783" r:id="rId44"/>
    <p:sldId id="811" r:id="rId45"/>
    <p:sldId id="792" r:id="rId46"/>
    <p:sldId id="793" r:id="rId47"/>
    <p:sldId id="794" r:id="rId48"/>
    <p:sldId id="795" r:id="rId49"/>
    <p:sldId id="796" r:id="rId50"/>
    <p:sldId id="812" r:id="rId51"/>
    <p:sldId id="700" r:id="rId52"/>
    <p:sldId id="701" r:id="rId53"/>
    <p:sldId id="702" r:id="rId54"/>
    <p:sldId id="703" r:id="rId55"/>
    <p:sldId id="704" r:id="rId56"/>
    <p:sldId id="705" r:id="rId57"/>
    <p:sldId id="706" r:id="rId58"/>
    <p:sldId id="805" r:id="rId59"/>
    <p:sldId id="806" r:id="rId60"/>
    <p:sldId id="807" r:id="rId61"/>
    <p:sldId id="699" r:id="rId62"/>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55" autoAdjust="0"/>
    <p:restoredTop sz="94333" autoAdjust="0"/>
  </p:normalViewPr>
  <p:slideViewPr>
    <p:cSldViewPr snapToGrid="0">
      <p:cViewPr varScale="1">
        <p:scale>
          <a:sx n="65" d="100"/>
          <a:sy n="65" d="100"/>
        </p:scale>
        <p:origin x="654" y="72"/>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michi\Desktop\&#12354;&#12375;&#12383;&#12398;&#28040;&#36027;&#32773;\&#20214;&#25968;.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1.xml"/><Relationship Id="rId4" Type="http://schemas.openxmlformats.org/officeDocument/2006/relationships/package" Target="../embeddings/Microsoft_Excel_______.xlsx"/></Relationships>
</file>

<file path=ppt/charts/_rels/chart3.xml.rels><?xml version="1.0" encoding="UTF-8" standalone="yes"?>
<Relationships xmlns="http://schemas.openxmlformats.org/package/2006/relationships"><Relationship Id="rId3" Type="http://schemas.openxmlformats.org/officeDocument/2006/relationships/oleObject" Target="file:///C:\Users\michi\Desktop\&#12354;&#12375;&#12383;&#12398;&#28040;&#36027;&#32773;\&#20874;&#23376;&#29992;&#12464;&#12521;&#12501;.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1156120519027634E-2"/>
          <c:y val="4.9561145678563012E-2"/>
          <c:w val="0.88514803431186373"/>
          <c:h val="0.82033851226529286"/>
        </c:manualLayout>
      </c:layout>
      <c:barChart>
        <c:barDir val="col"/>
        <c:grouping val="clustered"/>
        <c:varyColors val="0"/>
        <c:ser>
          <c:idx val="0"/>
          <c:order val="0"/>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invertIfNegative val="0"/>
          <c:dLbls>
            <c:dLbl>
              <c:idx val="0"/>
              <c:layout>
                <c:manualLayout>
                  <c:x val="-5.5555555555555558E-3"/>
                  <c:y val="-1.0661167354080764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2C94-44E8-9AB8-074E4578FB7B}"/>
                </c:ext>
              </c:extLst>
            </c:dLbl>
            <c:dLbl>
              <c:idx val="1"/>
              <c:layout>
                <c:manualLayout>
                  <c:x val="-8.3333333333333332E-3"/>
                  <c:y val="-2.1243177936091321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2C94-44E8-9AB8-074E4578FB7B}"/>
                </c:ext>
              </c:extLst>
            </c:dLbl>
            <c:dLbl>
              <c:idx val="2"/>
              <c:layout>
                <c:manualLayout>
                  <c:x val="8.3333333333333332E-3"/>
                  <c:y val="-1.0661167354080764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2C94-44E8-9AB8-074E4578FB7B}"/>
                </c:ext>
              </c:extLst>
            </c:dLbl>
            <c:dLbl>
              <c:idx val="3"/>
              <c:layout>
                <c:manualLayout>
                  <c:x val="-5.5555555555555558E-3"/>
                  <c:y val="-5.3701620630754732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2C94-44E8-9AB8-074E4578FB7B}"/>
                </c:ext>
              </c:extLst>
            </c:dLbl>
            <c:dLbl>
              <c:idx val="4"/>
              <c:layout>
                <c:manualLayout>
                  <c:x val="0"/>
                  <c:y val="-7.9156772070182146E-5"/>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2C94-44E8-9AB8-074E4578FB7B}"/>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ja-JP"/>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Sheet1!$A$1:$A$5</c:f>
              <c:strCache>
                <c:ptCount val="5"/>
                <c:pt idx="0">
                  <c:v>2015年度</c:v>
                </c:pt>
                <c:pt idx="1">
                  <c:v>2016年度</c:v>
                </c:pt>
                <c:pt idx="2">
                  <c:v>2017年度</c:v>
                </c:pt>
                <c:pt idx="3">
                  <c:v>2018年度</c:v>
                </c:pt>
                <c:pt idx="4">
                  <c:v>2019年度</c:v>
                </c:pt>
              </c:strCache>
            </c:strRef>
          </c:cat>
          <c:val>
            <c:numRef>
              <c:f>Sheet1!$B$1:$B$5</c:f>
              <c:numCache>
                <c:formatCode>General</c:formatCode>
                <c:ptCount val="5"/>
                <c:pt idx="0">
                  <c:v>48842</c:v>
                </c:pt>
                <c:pt idx="1">
                  <c:v>47061</c:v>
                </c:pt>
                <c:pt idx="2">
                  <c:v>49002</c:v>
                </c:pt>
                <c:pt idx="3">
                  <c:v>59727</c:v>
                </c:pt>
                <c:pt idx="4">
                  <c:v>57216</c:v>
                </c:pt>
              </c:numCache>
            </c:numRef>
          </c:val>
          <c:extLst>
            <c:ext xmlns:c16="http://schemas.microsoft.com/office/drawing/2014/chart" uri="{C3380CC4-5D6E-409C-BE32-E72D297353CC}">
              <c16:uniqueId val="{00000005-2C94-44E8-9AB8-074E4578FB7B}"/>
            </c:ext>
          </c:extLst>
        </c:ser>
        <c:dLbls>
          <c:dLblPos val="inEnd"/>
          <c:showLegendKey val="0"/>
          <c:showVal val="1"/>
          <c:showCatName val="0"/>
          <c:showSerName val="0"/>
          <c:showPercent val="0"/>
          <c:showBubbleSize val="0"/>
        </c:dLbls>
        <c:gapWidth val="100"/>
        <c:overlap val="-24"/>
        <c:axId val="330648800"/>
        <c:axId val="330651424"/>
      </c:barChart>
      <c:catAx>
        <c:axId val="330648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ja-JP"/>
          </a:p>
        </c:txPr>
        <c:crossAx val="330651424"/>
        <c:crosses val="autoZero"/>
        <c:auto val="1"/>
        <c:lblAlgn val="ctr"/>
        <c:lblOffset val="100"/>
        <c:noMultiLvlLbl val="0"/>
      </c:catAx>
      <c:valAx>
        <c:axId val="3306514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ja-JP"/>
          </a:p>
        </c:txPr>
        <c:crossAx val="3306488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9485739737191732E-2"/>
          <c:y val="5.8689457482588123E-2"/>
          <c:w val="0.93208888285993774"/>
          <c:h val="0.8781215599611587"/>
        </c:manualLayout>
      </c:layout>
      <c:barChart>
        <c:barDir val="bar"/>
        <c:grouping val="percentStacked"/>
        <c:varyColors val="0"/>
        <c:ser>
          <c:idx val="0"/>
          <c:order val="0"/>
          <c:tx>
            <c:strRef>
              <c:f>Sheet3!$B$1</c:f>
              <c:strCache>
                <c:ptCount val="1"/>
                <c:pt idx="0">
                  <c:v>20歳未満</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Sheet3!$A$2:$A$11</c:f>
              <c:numCache>
                <c:formatCode>General</c:formatCode>
                <c:ptCount val="10"/>
                <c:pt idx="0">
                  <c:v>2019</c:v>
                </c:pt>
                <c:pt idx="1">
                  <c:v>2018</c:v>
                </c:pt>
                <c:pt idx="2">
                  <c:v>2017</c:v>
                </c:pt>
                <c:pt idx="3">
                  <c:v>2016</c:v>
                </c:pt>
                <c:pt idx="4">
                  <c:v>2015</c:v>
                </c:pt>
                <c:pt idx="5">
                  <c:v>2014</c:v>
                </c:pt>
                <c:pt idx="6">
                  <c:v>2013</c:v>
                </c:pt>
                <c:pt idx="7">
                  <c:v>2012</c:v>
                </c:pt>
                <c:pt idx="8">
                  <c:v>2011</c:v>
                </c:pt>
                <c:pt idx="9">
                  <c:v>2010</c:v>
                </c:pt>
              </c:numCache>
            </c:numRef>
          </c:cat>
          <c:val>
            <c:numRef>
              <c:f>Sheet3!$B$2:$B$11</c:f>
              <c:numCache>
                <c:formatCode>General</c:formatCode>
                <c:ptCount val="10"/>
                <c:pt idx="0">
                  <c:v>2.2000000000000002</c:v>
                </c:pt>
                <c:pt idx="1">
                  <c:v>1.5</c:v>
                </c:pt>
                <c:pt idx="2">
                  <c:v>1.6</c:v>
                </c:pt>
                <c:pt idx="3">
                  <c:v>2.2999999999999998</c:v>
                </c:pt>
                <c:pt idx="4">
                  <c:v>2.7</c:v>
                </c:pt>
                <c:pt idx="5">
                  <c:v>2.9</c:v>
                </c:pt>
                <c:pt idx="6">
                  <c:v>2.9</c:v>
                </c:pt>
                <c:pt idx="7">
                  <c:v>2.8</c:v>
                </c:pt>
                <c:pt idx="8">
                  <c:v>3.1</c:v>
                </c:pt>
                <c:pt idx="9">
                  <c:v>3.4</c:v>
                </c:pt>
              </c:numCache>
            </c:numRef>
          </c:val>
          <c:extLst>
            <c:ext xmlns:c16="http://schemas.microsoft.com/office/drawing/2014/chart" uri="{C3380CC4-5D6E-409C-BE32-E72D297353CC}">
              <c16:uniqueId val="{00000000-08B8-411B-BFCD-145F6E41C3DF}"/>
            </c:ext>
          </c:extLst>
        </c:ser>
        <c:ser>
          <c:idx val="1"/>
          <c:order val="1"/>
          <c:tx>
            <c:strRef>
              <c:f>Sheet3!$C$1</c:f>
              <c:strCache>
                <c:ptCount val="1"/>
                <c:pt idx="0">
                  <c:v>20歳代</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Sheet3!$A$2:$A$11</c:f>
              <c:numCache>
                <c:formatCode>General</c:formatCode>
                <c:ptCount val="10"/>
                <c:pt idx="0">
                  <c:v>2019</c:v>
                </c:pt>
                <c:pt idx="1">
                  <c:v>2018</c:v>
                </c:pt>
                <c:pt idx="2">
                  <c:v>2017</c:v>
                </c:pt>
                <c:pt idx="3">
                  <c:v>2016</c:v>
                </c:pt>
                <c:pt idx="4">
                  <c:v>2015</c:v>
                </c:pt>
                <c:pt idx="5">
                  <c:v>2014</c:v>
                </c:pt>
                <c:pt idx="6">
                  <c:v>2013</c:v>
                </c:pt>
                <c:pt idx="7">
                  <c:v>2012</c:v>
                </c:pt>
                <c:pt idx="8">
                  <c:v>2011</c:v>
                </c:pt>
                <c:pt idx="9">
                  <c:v>2010</c:v>
                </c:pt>
              </c:numCache>
            </c:numRef>
          </c:cat>
          <c:val>
            <c:numRef>
              <c:f>Sheet3!$C$2:$C$11</c:f>
              <c:numCache>
                <c:formatCode>General</c:formatCode>
                <c:ptCount val="10"/>
                <c:pt idx="0">
                  <c:v>7.5</c:v>
                </c:pt>
                <c:pt idx="1">
                  <c:v>5.9</c:v>
                </c:pt>
                <c:pt idx="2">
                  <c:v>7.4</c:v>
                </c:pt>
                <c:pt idx="3">
                  <c:v>8.8000000000000007</c:v>
                </c:pt>
                <c:pt idx="4">
                  <c:v>8.1</c:v>
                </c:pt>
                <c:pt idx="5">
                  <c:v>8.6</c:v>
                </c:pt>
                <c:pt idx="6">
                  <c:v>8.1999999999999993</c:v>
                </c:pt>
                <c:pt idx="7">
                  <c:v>8.9</c:v>
                </c:pt>
                <c:pt idx="8">
                  <c:v>9.8000000000000007</c:v>
                </c:pt>
                <c:pt idx="9">
                  <c:v>10.4</c:v>
                </c:pt>
              </c:numCache>
            </c:numRef>
          </c:val>
          <c:extLst>
            <c:ext xmlns:c16="http://schemas.microsoft.com/office/drawing/2014/chart" uri="{C3380CC4-5D6E-409C-BE32-E72D297353CC}">
              <c16:uniqueId val="{00000001-08B8-411B-BFCD-145F6E41C3DF}"/>
            </c:ext>
          </c:extLst>
        </c:ser>
        <c:ser>
          <c:idx val="2"/>
          <c:order val="2"/>
          <c:tx>
            <c:strRef>
              <c:f>Sheet3!$D$1</c:f>
              <c:strCache>
                <c:ptCount val="1"/>
                <c:pt idx="0">
                  <c:v>30歳代</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Sheet3!$A$2:$A$11</c:f>
              <c:numCache>
                <c:formatCode>General</c:formatCode>
                <c:ptCount val="10"/>
                <c:pt idx="0">
                  <c:v>2019</c:v>
                </c:pt>
                <c:pt idx="1">
                  <c:v>2018</c:v>
                </c:pt>
                <c:pt idx="2">
                  <c:v>2017</c:v>
                </c:pt>
                <c:pt idx="3">
                  <c:v>2016</c:v>
                </c:pt>
                <c:pt idx="4">
                  <c:v>2015</c:v>
                </c:pt>
                <c:pt idx="5">
                  <c:v>2014</c:v>
                </c:pt>
                <c:pt idx="6">
                  <c:v>2013</c:v>
                </c:pt>
                <c:pt idx="7">
                  <c:v>2012</c:v>
                </c:pt>
                <c:pt idx="8">
                  <c:v>2011</c:v>
                </c:pt>
                <c:pt idx="9">
                  <c:v>2010</c:v>
                </c:pt>
              </c:numCache>
            </c:numRef>
          </c:cat>
          <c:val>
            <c:numRef>
              <c:f>Sheet3!$D$2:$D$11</c:f>
              <c:numCache>
                <c:formatCode>General</c:formatCode>
                <c:ptCount val="10"/>
                <c:pt idx="0">
                  <c:v>7.7</c:v>
                </c:pt>
                <c:pt idx="1">
                  <c:v>7.1</c:v>
                </c:pt>
                <c:pt idx="2">
                  <c:v>9.6999999999999993</c:v>
                </c:pt>
                <c:pt idx="3">
                  <c:v>11.5</c:v>
                </c:pt>
                <c:pt idx="4">
                  <c:v>12.6</c:v>
                </c:pt>
                <c:pt idx="5">
                  <c:v>12.7</c:v>
                </c:pt>
                <c:pt idx="6">
                  <c:v>13.1</c:v>
                </c:pt>
                <c:pt idx="7">
                  <c:v>14.7</c:v>
                </c:pt>
                <c:pt idx="8">
                  <c:v>16</c:v>
                </c:pt>
                <c:pt idx="9">
                  <c:v>16.8</c:v>
                </c:pt>
              </c:numCache>
            </c:numRef>
          </c:val>
          <c:extLst>
            <c:ext xmlns:c16="http://schemas.microsoft.com/office/drawing/2014/chart" uri="{C3380CC4-5D6E-409C-BE32-E72D297353CC}">
              <c16:uniqueId val="{00000002-08B8-411B-BFCD-145F6E41C3DF}"/>
            </c:ext>
          </c:extLst>
        </c:ser>
        <c:ser>
          <c:idx val="3"/>
          <c:order val="3"/>
          <c:tx>
            <c:strRef>
              <c:f>Sheet3!$E$1</c:f>
              <c:strCache>
                <c:ptCount val="1"/>
                <c:pt idx="0">
                  <c:v>40歳代</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Sheet3!$A$2:$A$11</c:f>
              <c:numCache>
                <c:formatCode>General</c:formatCode>
                <c:ptCount val="10"/>
                <c:pt idx="0">
                  <c:v>2019</c:v>
                </c:pt>
                <c:pt idx="1">
                  <c:v>2018</c:v>
                </c:pt>
                <c:pt idx="2">
                  <c:v>2017</c:v>
                </c:pt>
                <c:pt idx="3">
                  <c:v>2016</c:v>
                </c:pt>
                <c:pt idx="4">
                  <c:v>2015</c:v>
                </c:pt>
                <c:pt idx="5">
                  <c:v>2014</c:v>
                </c:pt>
                <c:pt idx="6">
                  <c:v>2013</c:v>
                </c:pt>
                <c:pt idx="7">
                  <c:v>2012</c:v>
                </c:pt>
                <c:pt idx="8">
                  <c:v>2011</c:v>
                </c:pt>
                <c:pt idx="9">
                  <c:v>2010</c:v>
                </c:pt>
              </c:numCache>
            </c:numRef>
          </c:cat>
          <c:val>
            <c:numRef>
              <c:f>Sheet3!$E$2:$E$11</c:f>
              <c:numCache>
                <c:formatCode>General</c:formatCode>
                <c:ptCount val="10"/>
                <c:pt idx="0">
                  <c:v>12.1</c:v>
                </c:pt>
                <c:pt idx="1">
                  <c:v>11.1</c:v>
                </c:pt>
                <c:pt idx="2">
                  <c:v>14</c:v>
                </c:pt>
                <c:pt idx="3">
                  <c:v>16.2</c:v>
                </c:pt>
                <c:pt idx="4">
                  <c:v>16.600000000000001</c:v>
                </c:pt>
                <c:pt idx="5">
                  <c:v>16.399999999999999</c:v>
                </c:pt>
                <c:pt idx="6">
                  <c:v>15.6</c:v>
                </c:pt>
                <c:pt idx="7">
                  <c:v>16.3</c:v>
                </c:pt>
                <c:pt idx="8">
                  <c:v>16.399999999999999</c:v>
                </c:pt>
                <c:pt idx="9">
                  <c:v>16</c:v>
                </c:pt>
              </c:numCache>
            </c:numRef>
          </c:val>
          <c:extLst>
            <c:ext xmlns:c16="http://schemas.microsoft.com/office/drawing/2014/chart" uri="{C3380CC4-5D6E-409C-BE32-E72D297353CC}">
              <c16:uniqueId val="{00000003-08B8-411B-BFCD-145F6E41C3DF}"/>
            </c:ext>
          </c:extLst>
        </c:ser>
        <c:ser>
          <c:idx val="4"/>
          <c:order val="4"/>
          <c:tx>
            <c:strRef>
              <c:f>Sheet3!$F$1</c:f>
              <c:strCache>
                <c:ptCount val="1"/>
                <c:pt idx="0">
                  <c:v>50歳代</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Sheet3!$A$2:$A$11</c:f>
              <c:numCache>
                <c:formatCode>General</c:formatCode>
                <c:ptCount val="10"/>
                <c:pt idx="0">
                  <c:v>2019</c:v>
                </c:pt>
                <c:pt idx="1">
                  <c:v>2018</c:v>
                </c:pt>
                <c:pt idx="2">
                  <c:v>2017</c:v>
                </c:pt>
                <c:pt idx="3">
                  <c:v>2016</c:v>
                </c:pt>
                <c:pt idx="4">
                  <c:v>2015</c:v>
                </c:pt>
                <c:pt idx="5">
                  <c:v>2014</c:v>
                </c:pt>
                <c:pt idx="6">
                  <c:v>2013</c:v>
                </c:pt>
                <c:pt idx="7">
                  <c:v>2012</c:v>
                </c:pt>
                <c:pt idx="8">
                  <c:v>2011</c:v>
                </c:pt>
                <c:pt idx="9">
                  <c:v>2010</c:v>
                </c:pt>
              </c:numCache>
            </c:numRef>
          </c:cat>
          <c:val>
            <c:numRef>
              <c:f>Sheet3!$F$2:$F$11</c:f>
              <c:numCache>
                <c:formatCode>General</c:formatCode>
                <c:ptCount val="10"/>
                <c:pt idx="0">
                  <c:v>14.2</c:v>
                </c:pt>
                <c:pt idx="1">
                  <c:v>13.8</c:v>
                </c:pt>
                <c:pt idx="2">
                  <c:v>14.8</c:v>
                </c:pt>
                <c:pt idx="3">
                  <c:v>13.2</c:v>
                </c:pt>
                <c:pt idx="4">
                  <c:v>12.9</c:v>
                </c:pt>
                <c:pt idx="5">
                  <c:v>12</c:v>
                </c:pt>
                <c:pt idx="6">
                  <c:v>11.3</c:v>
                </c:pt>
                <c:pt idx="7">
                  <c:v>11.7</c:v>
                </c:pt>
                <c:pt idx="8">
                  <c:v>11.7</c:v>
                </c:pt>
                <c:pt idx="9">
                  <c:v>11.9</c:v>
                </c:pt>
              </c:numCache>
            </c:numRef>
          </c:val>
          <c:extLst>
            <c:ext xmlns:c16="http://schemas.microsoft.com/office/drawing/2014/chart" uri="{C3380CC4-5D6E-409C-BE32-E72D297353CC}">
              <c16:uniqueId val="{00000004-08B8-411B-BFCD-145F6E41C3DF}"/>
            </c:ext>
          </c:extLst>
        </c:ser>
        <c:ser>
          <c:idx val="5"/>
          <c:order val="5"/>
          <c:tx>
            <c:strRef>
              <c:f>Sheet3!$G$1</c:f>
              <c:strCache>
                <c:ptCount val="1"/>
                <c:pt idx="0">
                  <c:v>60歳代</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Sheet3!$A$2:$A$11</c:f>
              <c:numCache>
                <c:formatCode>General</c:formatCode>
                <c:ptCount val="10"/>
                <c:pt idx="0">
                  <c:v>2019</c:v>
                </c:pt>
                <c:pt idx="1">
                  <c:v>2018</c:v>
                </c:pt>
                <c:pt idx="2">
                  <c:v>2017</c:v>
                </c:pt>
                <c:pt idx="3">
                  <c:v>2016</c:v>
                </c:pt>
                <c:pt idx="4">
                  <c:v>2015</c:v>
                </c:pt>
                <c:pt idx="5">
                  <c:v>2014</c:v>
                </c:pt>
                <c:pt idx="6">
                  <c:v>2013</c:v>
                </c:pt>
                <c:pt idx="7">
                  <c:v>2012</c:v>
                </c:pt>
                <c:pt idx="8">
                  <c:v>2011</c:v>
                </c:pt>
                <c:pt idx="9">
                  <c:v>2010</c:v>
                </c:pt>
              </c:numCache>
            </c:numRef>
          </c:cat>
          <c:val>
            <c:numRef>
              <c:f>Sheet3!$G$2:$G$11</c:f>
              <c:numCache>
                <c:formatCode>General</c:formatCode>
                <c:ptCount val="10"/>
                <c:pt idx="0">
                  <c:v>15.1</c:v>
                </c:pt>
                <c:pt idx="1">
                  <c:v>20.6</c:v>
                </c:pt>
                <c:pt idx="2">
                  <c:v>19.399999999999999</c:v>
                </c:pt>
                <c:pt idx="3">
                  <c:v>15</c:v>
                </c:pt>
                <c:pt idx="4">
                  <c:v>15.4</c:v>
                </c:pt>
                <c:pt idx="5">
                  <c:v>15.1</c:v>
                </c:pt>
                <c:pt idx="6">
                  <c:v>14.5</c:v>
                </c:pt>
                <c:pt idx="7">
                  <c:v>14.7</c:v>
                </c:pt>
                <c:pt idx="8">
                  <c:v>14.6</c:v>
                </c:pt>
                <c:pt idx="9">
                  <c:v>14.2</c:v>
                </c:pt>
              </c:numCache>
            </c:numRef>
          </c:val>
          <c:extLst>
            <c:ext xmlns:c16="http://schemas.microsoft.com/office/drawing/2014/chart" uri="{C3380CC4-5D6E-409C-BE32-E72D297353CC}">
              <c16:uniqueId val="{00000005-08B8-411B-BFCD-145F6E41C3DF}"/>
            </c:ext>
          </c:extLst>
        </c:ser>
        <c:ser>
          <c:idx val="6"/>
          <c:order val="6"/>
          <c:tx>
            <c:strRef>
              <c:f>Sheet3!$H$1</c:f>
              <c:strCache>
                <c:ptCount val="1"/>
                <c:pt idx="0">
                  <c:v>70歳代</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Sheet3!$A$2:$A$11</c:f>
              <c:numCache>
                <c:formatCode>General</c:formatCode>
                <c:ptCount val="10"/>
                <c:pt idx="0">
                  <c:v>2019</c:v>
                </c:pt>
                <c:pt idx="1">
                  <c:v>2018</c:v>
                </c:pt>
                <c:pt idx="2">
                  <c:v>2017</c:v>
                </c:pt>
                <c:pt idx="3">
                  <c:v>2016</c:v>
                </c:pt>
                <c:pt idx="4">
                  <c:v>2015</c:v>
                </c:pt>
                <c:pt idx="5">
                  <c:v>2014</c:v>
                </c:pt>
                <c:pt idx="6">
                  <c:v>2013</c:v>
                </c:pt>
                <c:pt idx="7">
                  <c:v>2012</c:v>
                </c:pt>
                <c:pt idx="8">
                  <c:v>2011</c:v>
                </c:pt>
                <c:pt idx="9">
                  <c:v>2010</c:v>
                </c:pt>
              </c:numCache>
            </c:numRef>
          </c:cat>
          <c:val>
            <c:numRef>
              <c:f>Sheet3!$H$2:$H$11</c:f>
              <c:numCache>
                <c:formatCode>General</c:formatCode>
                <c:ptCount val="10"/>
                <c:pt idx="0">
                  <c:v>20</c:v>
                </c:pt>
                <c:pt idx="1">
                  <c:v>21.4</c:v>
                </c:pt>
                <c:pt idx="2">
                  <c:v>15</c:v>
                </c:pt>
                <c:pt idx="3">
                  <c:v>13.8</c:v>
                </c:pt>
                <c:pt idx="4">
                  <c:v>13.7</c:v>
                </c:pt>
                <c:pt idx="5">
                  <c:v>14.4</c:v>
                </c:pt>
                <c:pt idx="6">
                  <c:v>15.3</c:v>
                </c:pt>
                <c:pt idx="7">
                  <c:v>13.1</c:v>
                </c:pt>
                <c:pt idx="8">
                  <c:v>11.5</c:v>
                </c:pt>
                <c:pt idx="9">
                  <c:v>10.1</c:v>
                </c:pt>
              </c:numCache>
            </c:numRef>
          </c:val>
          <c:extLst>
            <c:ext xmlns:c16="http://schemas.microsoft.com/office/drawing/2014/chart" uri="{C3380CC4-5D6E-409C-BE32-E72D297353CC}">
              <c16:uniqueId val="{00000006-08B8-411B-BFCD-145F6E41C3DF}"/>
            </c:ext>
          </c:extLst>
        </c:ser>
        <c:ser>
          <c:idx val="7"/>
          <c:order val="7"/>
          <c:tx>
            <c:strRef>
              <c:f>Sheet3!$I$1</c:f>
              <c:strCache>
                <c:ptCount val="1"/>
                <c:pt idx="0">
                  <c:v>80歳以上</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Sheet3!$A$2:$A$11</c:f>
              <c:numCache>
                <c:formatCode>General</c:formatCode>
                <c:ptCount val="10"/>
                <c:pt idx="0">
                  <c:v>2019</c:v>
                </c:pt>
                <c:pt idx="1">
                  <c:v>2018</c:v>
                </c:pt>
                <c:pt idx="2">
                  <c:v>2017</c:v>
                </c:pt>
                <c:pt idx="3">
                  <c:v>2016</c:v>
                </c:pt>
                <c:pt idx="4">
                  <c:v>2015</c:v>
                </c:pt>
                <c:pt idx="5">
                  <c:v>2014</c:v>
                </c:pt>
                <c:pt idx="6">
                  <c:v>2013</c:v>
                </c:pt>
                <c:pt idx="7">
                  <c:v>2012</c:v>
                </c:pt>
                <c:pt idx="8">
                  <c:v>2011</c:v>
                </c:pt>
                <c:pt idx="9">
                  <c:v>2010</c:v>
                </c:pt>
              </c:numCache>
            </c:numRef>
          </c:cat>
          <c:val>
            <c:numRef>
              <c:f>Sheet3!$I$2:$I$11</c:f>
              <c:numCache>
                <c:formatCode>General</c:formatCode>
                <c:ptCount val="10"/>
                <c:pt idx="0">
                  <c:v>8.1</c:v>
                </c:pt>
                <c:pt idx="1">
                  <c:v>7</c:v>
                </c:pt>
                <c:pt idx="2">
                  <c:v>6.3</c:v>
                </c:pt>
                <c:pt idx="3">
                  <c:v>6.5</c:v>
                </c:pt>
                <c:pt idx="4">
                  <c:v>6.2</c:v>
                </c:pt>
                <c:pt idx="5">
                  <c:v>6.3</c:v>
                </c:pt>
                <c:pt idx="6">
                  <c:v>7</c:v>
                </c:pt>
                <c:pt idx="7">
                  <c:v>5.7</c:v>
                </c:pt>
                <c:pt idx="8">
                  <c:v>4.7</c:v>
                </c:pt>
                <c:pt idx="9">
                  <c:v>3.9</c:v>
                </c:pt>
              </c:numCache>
            </c:numRef>
          </c:val>
          <c:extLst>
            <c:ext xmlns:c16="http://schemas.microsoft.com/office/drawing/2014/chart" uri="{C3380CC4-5D6E-409C-BE32-E72D297353CC}">
              <c16:uniqueId val="{00000007-08B8-411B-BFCD-145F6E41C3DF}"/>
            </c:ext>
          </c:extLst>
        </c:ser>
        <c:ser>
          <c:idx val="8"/>
          <c:order val="8"/>
          <c:tx>
            <c:strRef>
              <c:f>Sheet3!$J$1</c:f>
              <c:strCache>
                <c:ptCount val="1"/>
                <c:pt idx="0">
                  <c:v>不明</c:v>
                </c:pt>
              </c:strCache>
            </c:strRef>
          </c:tx>
          <c:spPr>
            <a:solidFill>
              <a:schemeClr val="accent3">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Sheet3!$A$2:$A$11</c:f>
              <c:numCache>
                <c:formatCode>General</c:formatCode>
                <c:ptCount val="10"/>
                <c:pt idx="0">
                  <c:v>2019</c:v>
                </c:pt>
                <c:pt idx="1">
                  <c:v>2018</c:v>
                </c:pt>
                <c:pt idx="2">
                  <c:v>2017</c:v>
                </c:pt>
                <c:pt idx="3">
                  <c:v>2016</c:v>
                </c:pt>
                <c:pt idx="4">
                  <c:v>2015</c:v>
                </c:pt>
                <c:pt idx="5">
                  <c:v>2014</c:v>
                </c:pt>
                <c:pt idx="6">
                  <c:v>2013</c:v>
                </c:pt>
                <c:pt idx="7">
                  <c:v>2012</c:v>
                </c:pt>
                <c:pt idx="8">
                  <c:v>2011</c:v>
                </c:pt>
                <c:pt idx="9">
                  <c:v>2010</c:v>
                </c:pt>
              </c:numCache>
            </c:numRef>
          </c:cat>
          <c:val>
            <c:numRef>
              <c:f>Sheet3!$J$2:$J$11</c:f>
              <c:numCache>
                <c:formatCode>General</c:formatCode>
                <c:ptCount val="10"/>
                <c:pt idx="0">
                  <c:v>13.1</c:v>
                </c:pt>
                <c:pt idx="1">
                  <c:v>11.6</c:v>
                </c:pt>
                <c:pt idx="2">
                  <c:v>11.7</c:v>
                </c:pt>
                <c:pt idx="3">
                  <c:v>12.7</c:v>
                </c:pt>
                <c:pt idx="4">
                  <c:v>11.7</c:v>
                </c:pt>
                <c:pt idx="5">
                  <c:v>11.6</c:v>
                </c:pt>
                <c:pt idx="6">
                  <c:v>12</c:v>
                </c:pt>
                <c:pt idx="7">
                  <c:v>12.2</c:v>
                </c:pt>
                <c:pt idx="8">
                  <c:v>12.3</c:v>
                </c:pt>
                <c:pt idx="9">
                  <c:v>13.4</c:v>
                </c:pt>
              </c:numCache>
            </c:numRef>
          </c:val>
          <c:extLst>
            <c:ext xmlns:c16="http://schemas.microsoft.com/office/drawing/2014/chart" uri="{C3380CC4-5D6E-409C-BE32-E72D297353CC}">
              <c16:uniqueId val="{00000008-08B8-411B-BFCD-145F6E41C3DF}"/>
            </c:ext>
          </c:extLst>
        </c:ser>
        <c:dLbls>
          <c:dLblPos val="ctr"/>
          <c:showLegendKey val="0"/>
          <c:showVal val="1"/>
          <c:showCatName val="0"/>
          <c:showSerName val="0"/>
          <c:showPercent val="0"/>
          <c:showBubbleSize val="0"/>
        </c:dLbls>
        <c:gapWidth val="150"/>
        <c:overlap val="100"/>
        <c:axId val="808629264"/>
        <c:axId val="808619752"/>
      </c:barChart>
      <c:catAx>
        <c:axId val="8086292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HG丸ｺﾞｼｯｸM-PRO" panose="020F0600000000000000" pitchFamily="50" charset="-128"/>
                <a:ea typeface="HG丸ｺﾞｼｯｸM-PRO" panose="020F0600000000000000" pitchFamily="50" charset="-128"/>
                <a:cs typeface="+mn-cs"/>
              </a:defRPr>
            </a:pPr>
            <a:endParaRPr lang="ja-JP"/>
          </a:p>
        </c:txPr>
        <c:crossAx val="808619752"/>
        <c:crosses val="autoZero"/>
        <c:auto val="1"/>
        <c:lblAlgn val="ctr"/>
        <c:lblOffset val="100"/>
        <c:noMultiLvlLbl val="0"/>
      </c:catAx>
      <c:valAx>
        <c:axId val="808619752"/>
        <c:scaling>
          <c:orientation val="minMax"/>
        </c:scaling>
        <c:delete val="1"/>
        <c:axPos val="b"/>
        <c:numFmt formatCode="0%" sourceLinked="1"/>
        <c:majorTickMark val="none"/>
        <c:minorTickMark val="none"/>
        <c:tickLblPos val="nextTo"/>
        <c:crossAx val="80862926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HG丸ｺﾞｼｯｸM-PRO" panose="020F0600000000000000" pitchFamily="50" charset="-128"/>
              <a:ea typeface="HG丸ｺﾞｼｯｸM-PRO" panose="020F0600000000000000" pitchFamily="50" charset="-128"/>
              <a:cs typeface="+mn-cs"/>
            </a:defRPr>
          </a:pPr>
          <a:endParaRPr lang="ja-JP"/>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4">
    <c:autoUpdate val="0"/>
  </c:externalData>
  <c:userShapes r:id="rId5"/>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Sheet3!$M$1:$M$10</c:f>
              <c:strCache>
                <c:ptCount val="10"/>
                <c:pt idx="0">
                  <c:v>フリーローン・サラ金</c:v>
                </c:pt>
                <c:pt idx="1">
                  <c:v>携帯電話サービス</c:v>
                </c:pt>
                <c:pt idx="2">
                  <c:v>役務その他サービス</c:v>
                </c:pt>
                <c:pt idx="3">
                  <c:v>修理サービス</c:v>
                </c:pt>
                <c:pt idx="4">
                  <c:v>インターネット接続回線</c:v>
                </c:pt>
                <c:pt idx="5">
                  <c:v>不動産貸借</c:v>
                </c:pt>
                <c:pt idx="6">
                  <c:v>工事・建築</c:v>
                </c:pt>
                <c:pt idx="7">
                  <c:v>他の健康食品</c:v>
                </c:pt>
                <c:pt idx="8">
                  <c:v>デジタルコンテンツ</c:v>
                </c:pt>
                <c:pt idx="9">
                  <c:v>商品一般</c:v>
                </c:pt>
              </c:strCache>
            </c:strRef>
          </c:cat>
          <c:val>
            <c:numRef>
              <c:f>Sheet3!$N$1:$N$10</c:f>
              <c:numCache>
                <c:formatCode>#,##0_ </c:formatCode>
                <c:ptCount val="10"/>
                <c:pt idx="0">
                  <c:v>876</c:v>
                </c:pt>
                <c:pt idx="1">
                  <c:v>994</c:v>
                </c:pt>
                <c:pt idx="2">
                  <c:v>1078</c:v>
                </c:pt>
                <c:pt idx="3">
                  <c:v>1111</c:v>
                </c:pt>
                <c:pt idx="4">
                  <c:v>1686</c:v>
                </c:pt>
                <c:pt idx="5">
                  <c:v>1703</c:v>
                </c:pt>
                <c:pt idx="6">
                  <c:v>1948</c:v>
                </c:pt>
                <c:pt idx="7">
                  <c:v>1970</c:v>
                </c:pt>
                <c:pt idx="8">
                  <c:v>4113</c:v>
                </c:pt>
                <c:pt idx="9">
                  <c:v>10848</c:v>
                </c:pt>
              </c:numCache>
            </c:numRef>
          </c:val>
          <c:extLst>
            <c:ext xmlns:c16="http://schemas.microsoft.com/office/drawing/2014/chart" uri="{C3380CC4-5D6E-409C-BE32-E72D297353CC}">
              <c16:uniqueId val="{00000000-7AB5-4F41-A99D-E69E83E5AD67}"/>
            </c:ext>
          </c:extLst>
        </c:ser>
        <c:dLbls>
          <c:dLblPos val="outEnd"/>
          <c:showLegendKey val="0"/>
          <c:showVal val="1"/>
          <c:showCatName val="0"/>
          <c:showSerName val="0"/>
          <c:showPercent val="0"/>
          <c:showBubbleSize val="0"/>
        </c:dLbls>
        <c:gapWidth val="182"/>
        <c:axId val="700670832"/>
        <c:axId val="700665256"/>
      </c:barChart>
      <c:catAx>
        <c:axId val="7006708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HG丸ｺﾞｼｯｸM-PRO" panose="020F0600000000000000" pitchFamily="50" charset="-128"/>
                <a:ea typeface="HG丸ｺﾞｼｯｸM-PRO" panose="020F0600000000000000" pitchFamily="50" charset="-128"/>
                <a:cs typeface="+mn-cs"/>
              </a:defRPr>
            </a:pPr>
            <a:endParaRPr lang="ja-JP"/>
          </a:p>
        </c:txPr>
        <c:crossAx val="700665256"/>
        <c:crosses val="autoZero"/>
        <c:auto val="1"/>
        <c:lblAlgn val="ctr"/>
        <c:lblOffset val="100"/>
        <c:noMultiLvlLbl val="0"/>
      </c:catAx>
      <c:valAx>
        <c:axId val="700665256"/>
        <c:scaling>
          <c:orientation val="minMax"/>
        </c:scaling>
        <c:delete val="0"/>
        <c:axPos val="b"/>
        <c:majorGridlines>
          <c:spPr>
            <a:ln w="9525" cap="flat" cmpd="sng" algn="ctr">
              <a:solidFill>
                <a:schemeClr val="tx1">
                  <a:lumMod val="15000"/>
                  <a:lumOff val="85000"/>
                </a:schemeClr>
              </a:solidFill>
              <a:round/>
            </a:ln>
            <a:effectLst/>
          </c:spPr>
        </c:majorGridlines>
        <c:numFmt formatCode="#,##0_ " sourceLinked="1"/>
        <c:majorTickMark val="none"/>
        <c:minorTickMark val="none"/>
        <c:tickLblPos val="nextTo"/>
        <c:spPr>
          <a:noFill/>
          <a:ln>
            <a:solidFill>
              <a:srgbClr val="002060"/>
            </a:solidFill>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HG丸ｺﾞｼｯｸM-PRO" panose="020F0600000000000000" pitchFamily="50" charset="-128"/>
                <a:ea typeface="HG丸ｺﾞｼｯｸM-PRO" panose="020F0600000000000000" pitchFamily="50" charset="-128"/>
                <a:cs typeface="+mn-cs"/>
              </a:defRPr>
            </a:pPr>
            <a:endParaRPr lang="ja-JP"/>
          </a:p>
        </c:txPr>
        <c:crossAx val="7006708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0.03248</cdr:y>
    </cdr:from>
    <cdr:to>
      <cdr:x>0.04508</cdr:x>
      <cdr:y>0.06154</cdr:y>
    </cdr:to>
    <cdr:sp macro="" textlink="">
      <cdr:nvSpPr>
        <cdr:cNvPr id="2" name="テキスト ボックス 1">
          <a:extLst xmlns:a="http://schemas.openxmlformats.org/drawingml/2006/main">
            <a:ext uri="{FF2B5EF4-FFF2-40B4-BE49-F238E27FC236}">
              <a16:creationId xmlns:a16="http://schemas.microsoft.com/office/drawing/2014/main" id="{F45ED54D-B075-48AE-BE4D-8ADA060A7260}"/>
            </a:ext>
          </a:extLst>
        </cdr:cNvPr>
        <cdr:cNvSpPr txBox="1"/>
      </cdr:nvSpPr>
      <cdr:spPr>
        <a:xfrm xmlns:a="http://schemas.openxmlformats.org/drawingml/2006/main">
          <a:off x="-15554" y="168676"/>
          <a:ext cx="497150" cy="15092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ja-JP" altLang="en-US" sz="1100" dirty="0"/>
        </a:p>
      </cdr:txBody>
    </cdr:sp>
  </cdr:relSizeAnchor>
  <cdr:relSizeAnchor xmlns:cdr="http://schemas.openxmlformats.org/drawingml/2006/chartDrawing">
    <cdr:from>
      <cdr:x>0</cdr:x>
      <cdr:y>0.03761</cdr:y>
    </cdr:from>
    <cdr:to>
      <cdr:x>0.05896</cdr:x>
      <cdr:y>0.08365</cdr:y>
    </cdr:to>
    <cdr:sp macro="" textlink="">
      <cdr:nvSpPr>
        <cdr:cNvPr id="3" name="テキスト ボックス 2">
          <a:extLst xmlns:a="http://schemas.openxmlformats.org/drawingml/2006/main">
            <a:ext uri="{FF2B5EF4-FFF2-40B4-BE49-F238E27FC236}">
              <a16:creationId xmlns:a16="http://schemas.microsoft.com/office/drawing/2014/main" id="{3D32E5C0-7FB7-4848-A8E4-4719C63B3003}"/>
            </a:ext>
          </a:extLst>
        </cdr:cNvPr>
        <cdr:cNvSpPr txBox="1"/>
      </cdr:nvSpPr>
      <cdr:spPr>
        <a:xfrm xmlns:a="http://schemas.openxmlformats.org/drawingml/2006/main">
          <a:off x="0" y="195308"/>
          <a:ext cx="650270" cy="23912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ja-JP" altLang="en-US" sz="1200" b="1" dirty="0">
              <a:latin typeface="HG丸ｺﾞｼｯｸM-PRO" panose="020F0600000000000000" pitchFamily="50" charset="-128"/>
              <a:ea typeface="HG丸ｺﾞｼｯｸM-PRO" panose="020F0600000000000000" pitchFamily="50" charset="-128"/>
            </a:rPr>
            <a:t>年度</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4763" y="0"/>
            <a:ext cx="2919412" cy="495300"/>
          </a:xfrm>
          <a:prstGeom prst="rect">
            <a:avLst/>
          </a:prstGeom>
        </p:spPr>
        <p:txBody>
          <a:bodyPr vert="horz" lIns="91440" tIns="45720" rIns="91440" bIns="45720" rtlCol="0"/>
          <a:lstStyle>
            <a:lvl1pPr algn="r">
              <a:defRPr sz="1200"/>
            </a:lvl1pPr>
          </a:lstStyle>
          <a:p>
            <a:fld id="{D7D93EE3-3518-4819-810E-464D2108CC78}" type="datetimeFigureOut">
              <a:rPr kumimoji="1" lang="ja-JP" altLang="en-US" smtClean="0"/>
              <a:t>2022/7/9</a:t>
            </a:fld>
            <a:endParaRPr kumimoji="1" lang="ja-JP" altLang="en-US"/>
          </a:p>
        </p:txBody>
      </p:sp>
      <p:sp>
        <p:nvSpPr>
          <p:cNvPr id="4" name="フッター プレースホルダー 3"/>
          <p:cNvSpPr>
            <a:spLocks noGrp="1"/>
          </p:cNvSpPr>
          <p:nvPr>
            <p:ph type="ftr" sz="quarter" idx="2"/>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4763" y="9371013"/>
            <a:ext cx="2919412" cy="495300"/>
          </a:xfrm>
          <a:prstGeom prst="rect">
            <a:avLst/>
          </a:prstGeom>
        </p:spPr>
        <p:txBody>
          <a:bodyPr vert="horz" lIns="91440" tIns="45720" rIns="91440" bIns="45720" rtlCol="0" anchor="b"/>
          <a:lstStyle>
            <a:lvl1pPr algn="r">
              <a:defRPr sz="1200"/>
            </a:lvl1pPr>
          </a:lstStyle>
          <a:p>
            <a:fld id="{3AC0A01D-AF44-4C20-8E23-DE8A37AF9DBC}" type="slidenum">
              <a:rPr kumimoji="1" lang="ja-JP" altLang="en-US" smtClean="0"/>
              <a:t>‹#›</a:t>
            </a:fld>
            <a:endParaRPr kumimoji="1" lang="ja-JP" altLang="en-US"/>
          </a:p>
        </p:txBody>
      </p:sp>
    </p:spTree>
    <p:extLst>
      <p:ext uri="{BB962C8B-B14F-4D97-AF65-F5344CB8AC3E}">
        <p14:creationId xmlns:p14="http://schemas.microsoft.com/office/powerpoint/2010/main" val="27424342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065B95CF-8791-4A8D-9197-AA34F35FDD1D}" type="datetimeFigureOut">
              <a:rPr kumimoji="1" lang="ja-JP" altLang="en-US" smtClean="0"/>
              <a:t>2022/7/9</a:t>
            </a:fld>
            <a:endParaRPr kumimoji="1" lang="ja-JP" altLang="en-US"/>
          </a:p>
        </p:txBody>
      </p:sp>
      <p:sp>
        <p:nvSpPr>
          <p:cNvPr id="4" name="スライド イメージ プレースホルダー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CDABE37A-0A5B-4F86-A6C4-749349C845FD}" type="slidenum">
              <a:rPr kumimoji="1" lang="ja-JP" altLang="en-US" smtClean="0"/>
              <a:t>‹#›</a:t>
            </a:fld>
            <a:endParaRPr kumimoji="1" lang="ja-JP" altLang="en-US"/>
          </a:p>
        </p:txBody>
      </p:sp>
    </p:spTree>
    <p:extLst>
      <p:ext uri="{BB962C8B-B14F-4D97-AF65-F5344CB8AC3E}">
        <p14:creationId xmlns:p14="http://schemas.microsoft.com/office/powerpoint/2010/main" val="264055034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PIO-NET</a:t>
            </a:r>
            <a:r>
              <a:rPr kumimoji="1" lang="ja-JP" altLang="en-US" dirty="0" smtClean="0"/>
              <a:t>（全国消費生活情報ネットワークシステム）とは、国民生活センターと全国の消費生活センターをネットワークで結び、消費者から消費生活センターに寄せられる消費生活に関する苦情相談情報（消費生活相談情報）の収集を行っているシステム。</a:t>
            </a:r>
          </a:p>
          <a:p>
            <a:r>
              <a:rPr kumimoji="1" lang="en-US" altLang="ja-JP" dirty="0" smtClean="0"/>
              <a:t>1984</a:t>
            </a:r>
            <a:r>
              <a:rPr kumimoji="1" lang="ja-JP" altLang="en-US" dirty="0" smtClean="0"/>
              <a:t>年から</a:t>
            </a:r>
            <a:r>
              <a:rPr kumimoji="1" lang="en-US" altLang="ja-JP" dirty="0" smtClean="0"/>
              <a:t>2019</a:t>
            </a:r>
            <a:r>
              <a:rPr kumimoji="1" lang="ja-JP" altLang="en-US" dirty="0" smtClean="0"/>
              <a:t>年まで</a:t>
            </a:r>
            <a:r>
              <a:rPr kumimoji="1" lang="en-US" altLang="ja-JP" dirty="0" smtClean="0"/>
              <a:t>35</a:t>
            </a:r>
            <a:r>
              <a:rPr kumimoji="1" lang="ja-JP" altLang="en-US" dirty="0" smtClean="0"/>
              <a:t>年のグラフ。　上の白い部分は架空請求の相談。架空請求が極端に多かった</a:t>
            </a:r>
            <a:r>
              <a:rPr kumimoji="1" lang="en-US" altLang="ja-JP" dirty="0" smtClean="0"/>
              <a:t>2004</a:t>
            </a:r>
            <a:r>
              <a:rPr kumimoji="1" lang="ja-JP" altLang="en-US" dirty="0" smtClean="0"/>
              <a:t>年がピークで、その後減少に転じたが、高止まり傾向にある。</a:t>
            </a:r>
          </a:p>
          <a:p>
            <a:endParaRPr kumimoji="1" lang="ja-JP" altLang="en-US" dirty="0"/>
          </a:p>
        </p:txBody>
      </p:sp>
      <p:sp>
        <p:nvSpPr>
          <p:cNvPr id="4" name="スライド番号プレースホルダー 3"/>
          <p:cNvSpPr>
            <a:spLocks noGrp="1"/>
          </p:cNvSpPr>
          <p:nvPr>
            <p:ph type="sldNum" sz="quarter" idx="5"/>
          </p:nvPr>
        </p:nvSpPr>
        <p:spPr/>
        <p:txBody>
          <a:bodyPr/>
          <a:lstStyle/>
          <a:p>
            <a:fld id="{CDABE37A-0A5B-4F86-A6C4-749349C845FD}" type="slidenum">
              <a:rPr kumimoji="1" lang="ja-JP" altLang="en-US" smtClean="0"/>
              <a:t>3</a:t>
            </a:fld>
            <a:endParaRPr kumimoji="1" lang="ja-JP" altLang="en-US"/>
          </a:p>
        </p:txBody>
      </p:sp>
    </p:spTree>
    <p:extLst>
      <p:ext uri="{BB962C8B-B14F-4D97-AF65-F5344CB8AC3E}">
        <p14:creationId xmlns:p14="http://schemas.microsoft.com/office/powerpoint/2010/main" val="24427221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FB2FA39-1128-4F43-83C6-47918700BEA0}" type="slidenum">
              <a:rPr kumimoji="1" lang="ja-JP" altLang="en-US" smtClean="0"/>
              <a:t>15</a:t>
            </a:fld>
            <a:endParaRPr kumimoji="1" lang="ja-JP" altLang="en-US"/>
          </a:p>
        </p:txBody>
      </p:sp>
    </p:spTree>
    <p:extLst>
      <p:ext uri="{BB962C8B-B14F-4D97-AF65-F5344CB8AC3E}">
        <p14:creationId xmlns:p14="http://schemas.microsoft.com/office/powerpoint/2010/main" val="19708733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FB2FA39-1128-4F43-83C6-47918700BEA0}" type="slidenum">
              <a:rPr kumimoji="1" lang="ja-JP" altLang="en-US" smtClean="0"/>
              <a:t>16</a:t>
            </a:fld>
            <a:endParaRPr kumimoji="1" lang="ja-JP" altLang="en-US"/>
          </a:p>
        </p:txBody>
      </p:sp>
    </p:spTree>
    <p:extLst>
      <p:ext uri="{BB962C8B-B14F-4D97-AF65-F5344CB8AC3E}">
        <p14:creationId xmlns:p14="http://schemas.microsoft.com/office/powerpoint/2010/main" val="3077035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FB2FA39-1128-4F43-83C6-47918700BEA0}" type="slidenum">
              <a:rPr kumimoji="1" lang="ja-JP" altLang="en-US" smtClean="0"/>
              <a:t>17</a:t>
            </a:fld>
            <a:endParaRPr kumimoji="1" lang="ja-JP" altLang="en-US"/>
          </a:p>
        </p:txBody>
      </p:sp>
    </p:spTree>
    <p:extLst>
      <p:ext uri="{BB962C8B-B14F-4D97-AF65-F5344CB8AC3E}">
        <p14:creationId xmlns:p14="http://schemas.microsoft.com/office/powerpoint/2010/main" val="13108173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スマホの迷惑メール防止機能を使ってブロック</a:t>
            </a:r>
          </a:p>
          <a:p>
            <a:endParaRPr kumimoji="1" lang="ja-JP" altLang="en-US" dirty="0"/>
          </a:p>
        </p:txBody>
      </p:sp>
      <p:sp>
        <p:nvSpPr>
          <p:cNvPr id="4" name="スライド番号プレースホルダー 3"/>
          <p:cNvSpPr>
            <a:spLocks noGrp="1"/>
          </p:cNvSpPr>
          <p:nvPr>
            <p:ph type="sldNum" sz="quarter" idx="5"/>
          </p:nvPr>
        </p:nvSpPr>
        <p:spPr/>
        <p:txBody>
          <a:bodyPr/>
          <a:lstStyle/>
          <a:p>
            <a:fld id="{6FB2FA39-1128-4F43-83C6-47918700BEA0}" type="slidenum">
              <a:rPr kumimoji="1" lang="ja-JP" altLang="en-US" smtClean="0"/>
              <a:t>19</a:t>
            </a:fld>
            <a:endParaRPr kumimoji="1" lang="ja-JP" altLang="en-US"/>
          </a:p>
        </p:txBody>
      </p:sp>
    </p:spTree>
    <p:extLst>
      <p:ext uri="{BB962C8B-B14F-4D97-AF65-F5344CB8AC3E}">
        <p14:creationId xmlns:p14="http://schemas.microsoft.com/office/powerpoint/2010/main" val="33698414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FB2FA39-1128-4F43-83C6-47918700BEA0}" type="slidenum">
              <a:rPr kumimoji="1" lang="ja-JP" altLang="en-US" smtClean="0"/>
              <a:t>20</a:t>
            </a:fld>
            <a:endParaRPr kumimoji="1" lang="ja-JP" altLang="en-US"/>
          </a:p>
        </p:txBody>
      </p:sp>
    </p:spTree>
    <p:extLst>
      <p:ext uri="{BB962C8B-B14F-4D97-AF65-F5344CB8AC3E}">
        <p14:creationId xmlns:p14="http://schemas.microsoft.com/office/powerpoint/2010/main" val="16438015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FB2FA39-1128-4F43-83C6-47918700BEA0}" type="slidenum">
              <a:rPr kumimoji="1" lang="ja-JP" altLang="en-US" smtClean="0"/>
              <a:t>21</a:t>
            </a:fld>
            <a:endParaRPr kumimoji="1" lang="ja-JP" altLang="en-US"/>
          </a:p>
        </p:txBody>
      </p:sp>
    </p:spTree>
    <p:extLst>
      <p:ext uri="{BB962C8B-B14F-4D97-AF65-F5344CB8AC3E}">
        <p14:creationId xmlns:p14="http://schemas.microsoft.com/office/powerpoint/2010/main" val="5042689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ネット通販ではクーリング・オフの適用はない→規約に同意するとその内容で契約となる。返品規定を必ず読む。</a:t>
            </a:r>
          </a:p>
          <a:p>
            <a:endParaRPr kumimoji="1" lang="ja-JP" altLang="en-US" dirty="0"/>
          </a:p>
        </p:txBody>
      </p:sp>
      <p:sp>
        <p:nvSpPr>
          <p:cNvPr id="4" name="スライド番号プレースホルダー 3"/>
          <p:cNvSpPr>
            <a:spLocks noGrp="1"/>
          </p:cNvSpPr>
          <p:nvPr>
            <p:ph type="sldNum" sz="quarter" idx="5"/>
          </p:nvPr>
        </p:nvSpPr>
        <p:spPr/>
        <p:txBody>
          <a:bodyPr/>
          <a:lstStyle/>
          <a:p>
            <a:fld id="{6FB2FA39-1128-4F43-83C6-47918700BEA0}" type="slidenum">
              <a:rPr kumimoji="1" lang="ja-JP" altLang="en-US" smtClean="0"/>
              <a:t>22</a:t>
            </a:fld>
            <a:endParaRPr kumimoji="1" lang="ja-JP" altLang="en-US"/>
          </a:p>
        </p:txBody>
      </p:sp>
    </p:spTree>
    <p:extLst>
      <p:ext uri="{BB962C8B-B14F-4D97-AF65-F5344CB8AC3E}">
        <p14:creationId xmlns:p14="http://schemas.microsoft.com/office/powerpoint/2010/main" val="13718097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定期購入が条件であることなど契約内容は、広告画面（購入ボタンの下）、利用規約、確認画面、特定商取引法の表記に書かれている。</a:t>
            </a:r>
          </a:p>
          <a:p>
            <a:r>
              <a:rPr kumimoji="1" lang="ja-JP" altLang="en-US" dirty="0" smtClean="0"/>
              <a:t>特定商取引法の表記で業者の連絡先（住所、電話番号が記載されているか）、返品規定を確認する。</a:t>
            </a:r>
          </a:p>
          <a:p>
            <a:endParaRPr kumimoji="1" lang="ja-JP" altLang="en-US" dirty="0"/>
          </a:p>
        </p:txBody>
      </p:sp>
      <p:sp>
        <p:nvSpPr>
          <p:cNvPr id="4" name="スライド番号プレースホルダー 3"/>
          <p:cNvSpPr>
            <a:spLocks noGrp="1"/>
          </p:cNvSpPr>
          <p:nvPr>
            <p:ph type="sldNum" sz="quarter" idx="5"/>
          </p:nvPr>
        </p:nvSpPr>
        <p:spPr/>
        <p:txBody>
          <a:bodyPr/>
          <a:lstStyle/>
          <a:p>
            <a:fld id="{6FB2FA39-1128-4F43-83C6-47918700BEA0}" type="slidenum">
              <a:rPr kumimoji="1" lang="ja-JP" altLang="en-US" smtClean="0"/>
              <a:t>23</a:t>
            </a:fld>
            <a:endParaRPr kumimoji="1" lang="ja-JP" altLang="en-US"/>
          </a:p>
        </p:txBody>
      </p:sp>
    </p:spTree>
    <p:extLst>
      <p:ext uri="{BB962C8B-B14F-4D97-AF65-F5344CB8AC3E}">
        <p14:creationId xmlns:p14="http://schemas.microsoft.com/office/powerpoint/2010/main" val="26626151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ショッピングサイトで海外ブランドのバッグを注文した。お金を振り込んだが商品が届かず、連絡もつかない。</a:t>
            </a:r>
          </a:p>
          <a:p>
            <a:r>
              <a:rPr kumimoji="1" lang="ja-JP" altLang="en-US" dirty="0" smtClean="0"/>
              <a:t>ネットショッピングには詐欺的なサイトも多く存在する。</a:t>
            </a:r>
          </a:p>
          <a:p>
            <a:endParaRPr kumimoji="1" lang="ja-JP" altLang="en-US" dirty="0"/>
          </a:p>
        </p:txBody>
      </p:sp>
      <p:sp>
        <p:nvSpPr>
          <p:cNvPr id="4" name="スライド番号プレースホルダー 3"/>
          <p:cNvSpPr>
            <a:spLocks noGrp="1"/>
          </p:cNvSpPr>
          <p:nvPr>
            <p:ph type="sldNum" sz="quarter" idx="5"/>
          </p:nvPr>
        </p:nvSpPr>
        <p:spPr/>
        <p:txBody>
          <a:bodyPr/>
          <a:lstStyle/>
          <a:p>
            <a:fld id="{6FB2FA39-1128-4F43-83C6-47918700BEA0}" type="slidenum">
              <a:rPr kumimoji="1" lang="ja-JP" altLang="en-US" smtClean="0"/>
              <a:t>24</a:t>
            </a:fld>
            <a:endParaRPr kumimoji="1" lang="ja-JP" altLang="en-US"/>
          </a:p>
        </p:txBody>
      </p:sp>
    </p:spTree>
    <p:extLst>
      <p:ext uri="{BB962C8B-B14F-4D97-AF65-F5344CB8AC3E}">
        <p14:creationId xmlns:p14="http://schemas.microsoft.com/office/powerpoint/2010/main" val="10026587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FB2FA39-1128-4F43-83C6-47918700BEA0}" type="slidenum">
              <a:rPr kumimoji="1" lang="ja-JP" altLang="en-US" smtClean="0"/>
              <a:t>25</a:t>
            </a:fld>
            <a:endParaRPr kumimoji="1" lang="ja-JP" altLang="en-US"/>
          </a:p>
        </p:txBody>
      </p:sp>
    </p:spTree>
    <p:extLst>
      <p:ext uri="{BB962C8B-B14F-4D97-AF65-F5344CB8AC3E}">
        <p14:creationId xmlns:p14="http://schemas.microsoft.com/office/powerpoint/2010/main" val="42810256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商品一般→</a:t>
            </a:r>
            <a:r>
              <a:rPr kumimoji="1" lang="en-US" altLang="ja-JP" dirty="0" smtClean="0"/>
              <a:t>2019</a:t>
            </a:r>
            <a:r>
              <a:rPr kumimoji="1" lang="ja-JP" altLang="en-US" dirty="0" smtClean="0"/>
              <a:t>年度も前年度と同様に身に覚えのない「民事訴訟最終通達書」や「総合消費料金未納分訴訟最終通知書」などと記載されたハガキが送付されたとの相談が多かった</a:t>
            </a:r>
          </a:p>
          <a:p>
            <a:r>
              <a:rPr kumimoji="1" lang="ja-JP" altLang="en-US" dirty="0" smtClean="0"/>
              <a:t>デジタルコンテンツ→アダルトサイトのワンクリック請求、架空請求メール、マッチングアプリで出会い系サイトに誘導された　など</a:t>
            </a:r>
          </a:p>
          <a:p>
            <a:r>
              <a:rPr kumimoji="1" lang="ja-JP" altLang="en-US" dirty="0" smtClean="0"/>
              <a:t>他の健康食品→お試しのつもりが定期購入</a:t>
            </a:r>
          </a:p>
          <a:p>
            <a:r>
              <a:rPr kumimoji="1" lang="ja-JP" altLang="en-US" dirty="0" smtClean="0"/>
              <a:t>工事・建築→台風による住宅被害に伴って生じたトラブルの相談。「業者にせかされて契約したが解約したい」「保険請求申請を代行を依頼したが手数料が高額だった」など。</a:t>
            </a:r>
          </a:p>
          <a:p>
            <a:r>
              <a:rPr kumimoji="1" lang="ja-JP" altLang="en-US" dirty="0" smtClean="0"/>
              <a:t>不動産賃借→賃貸アパートの相談が</a:t>
            </a:r>
            <a:r>
              <a:rPr kumimoji="1" lang="en-US" altLang="ja-JP" dirty="0" smtClean="0"/>
              <a:t>8</a:t>
            </a:r>
            <a:r>
              <a:rPr kumimoji="1" lang="ja-JP" altLang="en-US" dirty="0" smtClean="0"/>
              <a:t>割。特に原状回復費用、保証金や敷金に関するトラブルが多かった。</a:t>
            </a:r>
          </a:p>
          <a:p>
            <a:endParaRPr kumimoji="1" lang="ja-JP" altLang="en-US" dirty="0"/>
          </a:p>
        </p:txBody>
      </p:sp>
      <p:sp>
        <p:nvSpPr>
          <p:cNvPr id="4" name="スライド番号プレースホルダー 3"/>
          <p:cNvSpPr>
            <a:spLocks noGrp="1"/>
          </p:cNvSpPr>
          <p:nvPr>
            <p:ph type="sldNum" sz="quarter" idx="5"/>
          </p:nvPr>
        </p:nvSpPr>
        <p:spPr/>
        <p:txBody>
          <a:bodyPr/>
          <a:lstStyle/>
          <a:p>
            <a:fld id="{CDABE37A-0A5B-4F86-A6C4-749349C845FD}" type="slidenum">
              <a:rPr kumimoji="1" lang="ja-JP" altLang="en-US" smtClean="0"/>
              <a:t>6</a:t>
            </a:fld>
            <a:endParaRPr kumimoji="1" lang="ja-JP" altLang="en-US"/>
          </a:p>
        </p:txBody>
      </p:sp>
    </p:spTree>
    <p:extLst>
      <p:ext uri="{BB962C8B-B14F-4D97-AF65-F5344CB8AC3E}">
        <p14:creationId xmlns:p14="http://schemas.microsoft.com/office/powerpoint/2010/main" val="37226020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FB2FA39-1128-4F43-83C6-47918700BEA0}" type="slidenum">
              <a:rPr kumimoji="1" lang="ja-JP" altLang="en-US" smtClean="0"/>
              <a:t>26</a:t>
            </a:fld>
            <a:endParaRPr kumimoji="1" lang="ja-JP" altLang="en-US"/>
          </a:p>
        </p:txBody>
      </p:sp>
    </p:spTree>
    <p:extLst>
      <p:ext uri="{BB962C8B-B14F-4D97-AF65-F5344CB8AC3E}">
        <p14:creationId xmlns:p14="http://schemas.microsoft.com/office/powerpoint/2010/main" val="40219482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FB2FA39-1128-4F43-83C6-47918700BEA0}" type="slidenum">
              <a:rPr kumimoji="1" lang="ja-JP" altLang="en-US" smtClean="0"/>
              <a:t>27</a:t>
            </a:fld>
            <a:endParaRPr kumimoji="1" lang="ja-JP" altLang="en-US"/>
          </a:p>
        </p:txBody>
      </p:sp>
    </p:spTree>
    <p:extLst>
      <p:ext uri="{BB962C8B-B14F-4D97-AF65-F5344CB8AC3E}">
        <p14:creationId xmlns:p14="http://schemas.microsoft.com/office/powerpoint/2010/main" val="21234207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「屋根の無料点検」と業者が訪ねてきた。点検後、「台風が来たら屋根がもたない、今すぐ修理が必要！」と告げられた。</a:t>
            </a:r>
          </a:p>
          <a:p>
            <a:r>
              <a:rPr kumimoji="1" lang="ja-JP" altLang="en-US" dirty="0" smtClean="0"/>
              <a:t>不安になってその場で高額な修理を契約してしまった。よく考えたら本当に必要な工事だったのかわからない</a:t>
            </a:r>
            <a:endParaRPr kumimoji="1" lang="ja-JP" altLang="en-US" dirty="0"/>
          </a:p>
        </p:txBody>
      </p:sp>
      <p:sp>
        <p:nvSpPr>
          <p:cNvPr id="4" name="スライド番号プレースホルダー 3"/>
          <p:cNvSpPr>
            <a:spLocks noGrp="1"/>
          </p:cNvSpPr>
          <p:nvPr>
            <p:ph type="sldNum" sz="quarter" idx="5"/>
          </p:nvPr>
        </p:nvSpPr>
        <p:spPr/>
        <p:txBody>
          <a:bodyPr/>
          <a:lstStyle/>
          <a:p>
            <a:fld id="{6FB2FA39-1128-4F43-83C6-47918700BEA0}" type="slidenum">
              <a:rPr kumimoji="1" lang="ja-JP" altLang="en-US" smtClean="0"/>
              <a:t>28</a:t>
            </a:fld>
            <a:endParaRPr kumimoji="1" lang="ja-JP" altLang="en-US"/>
          </a:p>
        </p:txBody>
      </p:sp>
    </p:spTree>
    <p:extLst>
      <p:ext uri="{BB962C8B-B14F-4D97-AF65-F5344CB8AC3E}">
        <p14:creationId xmlns:p14="http://schemas.microsoft.com/office/powerpoint/2010/main" val="27639697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屋根・外壁・床下・水道・ 布団・消火器・排水管など</a:t>
            </a:r>
          </a:p>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B2FA39-1128-4F43-83C6-47918700BEA0}"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1202205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保険金を使えば台風で被災した家が自己負担なく修理できるので申請をサポートをすると言われて申し込んだ。後で契約書を見ると、サポート費用として保険金の４０％を払うという内容だった。手数料のことは聞いてないのでやめたい。</a:t>
            </a:r>
          </a:p>
          <a:p>
            <a:endParaRPr kumimoji="1" lang="ja-JP" altLang="en-US" dirty="0" smtClean="0"/>
          </a:p>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B2FA39-1128-4F43-83C6-47918700BEA0}"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7531257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一人暮らしで高齢の父親が「絶対もうかる」との電話で投資を強く勧められた。「２、３年後には</a:t>
            </a:r>
            <a:r>
              <a:rPr kumimoji="1" lang="en-US" altLang="ja-JP" dirty="0" smtClean="0"/>
              <a:t>2</a:t>
            </a:r>
            <a:r>
              <a:rPr kumimoji="1" lang="ja-JP" altLang="en-US" dirty="0" smtClean="0"/>
              <a:t>倍になる」と言われて</a:t>
            </a:r>
            <a:r>
              <a:rPr kumimoji="1" lang="en-US" altLang="ja-JP" dirty="0" smtClean="0"/>
              <a:t>100</a:t>
            </a:r>
            <a:r>
              <a:rPr kumimoji="1" lang="ja-JP" altLang="en-US" dirty="0" smtClean="0"/>
              <a:t>万円を振り込んだが、その業者と連絡がつかない。</a:t>
            </a:r>
          </a:p>
          <a:p>
            <a:endParaRPr kumimoji="1" lang="ja-JP" altLang="en-US" dirty="0" smtClean="0"/>
          </a:p>
          <a:p>
            <a:endParaRPr kumimoji="1" lang="ja-JP" altLang="en-US" dirty="0"/>
          </a:p>
        </p:txBody>
      </p:sp>
      <p:sp>
        <p:nvSpPr>
          <p:cNvPr id="4" name="スライド番号プレースホルダー 3"/>
          <p:cNvSpPr>
            <a:spLocks noGrp="1"/>
          </p:cNvSpPr>
          <p:nvPr>
            <p:ph type="sldNum" sz="quarter" idx="5"/>
          </p:nvPr>
        </p:nvSpPr>
        <p:spPr/>
        <p:txBody>
          <a:bodyPr/>
          <a:lstStyle/>
          <a:p>
            <a:fld id="{6FB2FA39-1128-4F43-83C6-47918700BEA0}" type="slidenum">
              <a:rPr kumimoji="1" lang="ja-JP" altLang="en-US" smtClean="0"/>
              <a:t>31</a:t>
            </a:fld>
            <a:endParaRPr kumimoji="1" lang="ja-JP" altLang="en-US"/>
          </a:p>
        </p:txBody>
      </p:sp>
    </p:spTree>
    <p:extLst>
      <p:ext uri="{BB962C8B-B14F-4D97-AF65-F5344CB8AC3E}">
        <p14:creationId xmlns:p14="http://schemas.microsoft.com/office/powerpoint/2010/main" val="28718721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FB2FA39-1128-4F43-83C6-47918700BEA0}" type="slidenum">
              <a:rPr kumimoji="1" lang="ja-JP" altLang="en-US" smtClean="0"/>
              <a:t>32</a:t>
            </a:fld>
            <a:endParaRPr kumimoji="1" lang="ja-JP" altLang="en-US"/>
          </a:p>
        </p:txBody>
      </p:sp>
    </p:spTree>
    <p:extLst>
      <p:ext uri="{BB962C8B-B14F-4D97-AF65-F5344CB8AC3E}">
        <p14:creationId xmlns:p14="http://schemas.microsoft.com/office/powerpoint/2010/main" val="35197326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昨日突然「注文した健康食品を発送する」と電話が入った。何のことかわからず「はい」と言ったら今日商品が届いた。代引き配達だったので仕方がなく代金を払ってしまったが申し込んだ覚えがない。</a:t>
            </a:r>
          </a:p>
          <a:p>
            <a:endParaRPr kumimoji="1" lang="ja-JP" altLang="en-US" dirty="0" smtClean="0"/>
          </a:p>
          <a:p>
            <a:endParaRPr kumimoji="1" lang="ja-JP" altLang="en-US" dirty="0"/>
          </a:p>
        </p:txBody>
      </p:sp>
      <p:sp>
        <p:nvSpPr>
          <p:cNvPr id="4" name="スライド番号プレースホルダー 3"/>
          <p:cNvSpPr>
            <a:spLocks noGrp="1"/>
          </p:cNvSpPr>
          <p:nvPr>
            <p:ph type="sldNum" sz="quarter" idx="5"/>
          </p:nvPr>
        </p:nvSpPr>
        <p:spPr/>
        <p:txBody>
          <a:bodyPr/>
          <a:lstStyle/>
          <a:p>
            <a:fld id="{6FB2FA39-1128-4F43-83C6-47918700BEA0}" type="slidenum">
              <a:rPr kumimoji="1" lang="ja-JP" altLang="en-US" smtClean="0"/>
              <a:t>33</a:t>
            </a:fld>
            <a:endParaRPr kumimoji="1" lang="ja-JP" altLang="en-US"/>
          </a:p>
        </p:txBody>
      </p:sp>
    </p:spTree>
    <p:extLst>
      <p:ext uri="{BB962C8B-B14F-4D97-AF65-F5344CB8AC3E}">
        <p14:creationId xmlns:p14="http://schemas.microsoft.com/office/powerpoint/2010/main" val="6991442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契約中の大手通信会社を名乗り、インターネット接続料金が安くなると電話があった。同じ会社のプラン変更かと思い承諾した。後日、書類が届き、別の通信会社と契約だった。</a:t>
            </a:r>
          </a:p>
          <a:p>
            <a:endParaRPr kumimoji="1" lang="ja-JP" altLang="en-US" dirty="0"/>
          </a:p>
        </p:txBody>
      </p:sp>
      <p:sp>
        <p:nvSpPr>
          <p:cNvPr id="4" name="スライド番号プレースホルダー 3"/>
          <p:cNvSpPr>
            <a:spLocks noGrp="1"/>
          </p:cNvSpPr>
          <p:nvPr>
            <p:ph type="sldNum" sz="quarter" idx="5"/>
          </p:nvPr>
        </p:nvSpPr>
        <p:spPr/>
        <p:txBody>
          <a:bodyPr/>
          <a:lstStyle/>
          <a:p>
            <a:fld id="{6FB2FA39-1128-4F43-83C6-47918700BEA0}" type="slidenum">
              <a:rPr kumimoji="1" lang="ja-JP" altLang="en-US" smtClean="0"/>
              <a:t>34</a:t>
            </a:fld>
            <a:endParaRPr kumimoji="1" lang="ja-JP" altLang="en-US"/>
          </a:p>
        </p:txBody>
      </p:sp>
    </p:spTree>
    <p:extLst>
      <p:ext uri="{BB962C8B-B14F-4D97-AF65-F5344CB8AC3E}">
        <p14:creationId xmlns:p14="http://schemas.microsoft.com/office/powerpoint/2010/main" val="33042252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FB2FA39-1128-4F43-83C6-47918700BEA0}" type="slidenum">
              <a:rPr kumimoji="1" lang="ja-JP" altLang="en-US" smtClean="0"/>
              <a:t>35</a:t>
            </a:fld>
            <a:endParaRPr kumimoji="1" lang="ja-JP" altLang="en-US"/>
          </a:p>
        </p:txBody>
      </p:sp>
    </p:spTree>
    <p:extLst>
      <p:ext uri="{BB962C8B-B14F-4D97-AF65-F5344CB8AC3E}">
        <p14:creationId xmlns:p14="http://schemas.microsoft.com/office/powerpoint/2010/main" val="1974403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FB2FA39-1128-4F43-83C6-47918700BEA0}" type="slidenum">
              <a:rPr kumimoji="1" lang="ja-JP" altLang="en-US" smtClean="0"/>
              <a:t>8</a:t>
            </a:fld>
            <a:endParaRPr kumimoji="1" lang="ja-JP" altLang="en-US"/>
          </a:p>
        </p:txBody>
      </p:sp>
    </p:spTree>
    <p:extLst>
      <p:ext uri="{BB962C8B-B14F-4D97-AF65-F5344CB8AC3E}">
        <p14:creationId xmlns:p14="http://schemas.microsoft.com/office/powerpoint/2010/main" val="15763332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FB2FA39-1128-4F43-83C6-47918700BEA0}" type="slidenum">
              <a:rPr kumimoji="1" lang="ja-JP" altLang="en-US" smtClean="0"/>
              <a:t>36</a:t>
            </a:fld>
            <a:endParaRPr kumimoji="1" lang="ja-JP" altLang="en-US"/>
          </a:p>
        </p:txBody>
      </p:sp>
    </p:spTree>
    <p:extLst>
      <p:ext uri="{BB962C8B-B14F-4D97-AF65-F5344CB8AC3E}">
        <p14:creationId xmlns:p14="http://schemas.microsoft.com/office/powerpoint/2010/main" val="17261454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最近は光コラボ事業者の契約者に、別の光コラボ業者が勧誘するケースも多い。</a:t>
            </a:r>
          </a:p>
          <a:p>
            <a:r>
              <a:rPr kumimoji="1" lang="ja-JP" altLang="en-US" dirty="0" smtClean="0"/>
              <a:t>フレッツから光コラボ事業者に変更するときは。</a:t>
            </a:r>
            <a:r>
              <a:rPr kumimoji="1" lang="en-US" altLang="ja-JP" dirty="0" smtClean="0"/>
              <a:t>NTT</a:t>
            </a:r>
            <a:r>
              <a:rPr kumimoji="1" lang="ja-JP" altLang="en-US" dirty="0" smtClean="0"/>
              <a:t>から転用承諾番号を取る</a:t>
            </a:r>
          </a:p>
          <a:p>
            <a:r>
              <a:rPr kumimoji="1" lang="ja-JP" altLang="en-US" dirty="0" smtClean="0"/>
              <a:t>光コラボ事業者間の場合は事業者番号を取る。</a:t>
            </a:r>
          </a:p>
          <a:p>
            <a:r>
              <a:rPr kumimoji="1" lang="ja-JP" altLang="en-US" dirty="0" smtClean="0"/>
              <a:t>初期契約解除は、特商法のクーリング・オフとは異なり、①解除までに利用したサービスの対価、②実施済みの工事費（上限</a:t>
            </a:r>
            <a:r>
              <a:rPr kumimoji="1" lang="en-US" altLang="ja-JP" dirty="0" smtClean="0"/>
              <a:t>25000</a:t>
            </a:r>
            <a:r>
              <a:rPr kumimoji="1" lang="ja-JP" altLang="en-US" dirty="0" smtClean="0"/>
              <a:t>円）、③事務手数料（上限</a:t>
            </a:r>
            <a:r>
              <a:rPr kumimoji="1" lang="en-US" altLang="ja-JP" dirty="0" smtClean="0"/>
              <a:t>3,000</a:t>
            </a:r>
            <a:r>
              <a:rPr kumimoji="1" lang="ja-JP" altLang="en-US" dirty="0" smtClean="0"/>
              <a:t>円）</a:t>
            </a:r>
          </a:p>
          <a:p>
            <a:r>
              <a:rPr kumimoji="1" lang="ja-JP" altLang="en-US" dirty="0" smtClean="0"/>
              <a:t>から該当する金額の合計を支払う。</a:t>
            </a:r>
            <a:r>
              <a:rPr kumimoji="1" lang="en-US" altLang="ja-JP" dirty="0" smtClean="0"/>
              <a:t>8</a:t>
            </a:r>
            <a:r>
              <a:rPr kumimoji="1" lang="ja-JP" altLang="en-US" dirty="0" smtClean="0"/>
              <a:t>日を過ぎても、工事前であったり、勧誘に問題があればセンターに相談を！</a:t>
            </a:r>
          </a:p>
          <a:p>
            <a:endParaRPr kumimoji="1" lang="ja-JP" altLang="en-US" dirty="0"/>
          </a:p>
        </p:txBody>
      </p:sp>
      <p:sp>
        <p:nvSpPr>
          <p:cNvPr id="4" name="スライド番号プレースホルダー 3"/>
          <p:cNvSpPr>
            <a:spLocks noGrp="1"/>
          </p:cNvSpPr>
          <p:nvPr>
            <p:ph type="sldNum" sz="quarter" idx="5"/>
          </p:nvPr>
        </p:nvSpPr>
        <p:spPr/>
        <p:txBody>
          <a:bodyPr/>
          <a:lstStyle/>
          <a:p>
            <a:fld id="{6FB2FA39-1128-4F43-83C6-47918700BEA0}" type="slidenum">
              <a:rPr kumimoji="1" lang="ja-JP" altLang="en-US" smtClean="0"/>
              <a:t>37</a:t>
            </a:fld>
            <a:endParaRPr kumimoji="1" lang="ja-JP" altLang="en-US"/>
          </a:p>
        </p:txBody>
      </p:sp>
    </p:spTree>
    <p:extLst>
      <p:ext uri="{BB962C8B-B14F-4D97-AF65-F5344CB8AC3E}">
        <p14:creationId xmlns:p14="http://schemas.microsoft.com/office/powerpoint/2010/main" val="3114687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見守り新鮮情報</a:t>
            </a:r>
          </a:p>
          <a:p>
            <a:r>
              <a:rPr kumimoji="1" lang="ja-JP" altLang="en-US" dirty="0" smtClean="0"/>
              <a:t>①</a:t>
            </a:r>
            <a:r>
              <a:rPr kumimoji="1" lang="en-US" altLang="ja-JP" dirty="0" smtClean="0"/>
              <a:t>2020</a:t>
            </a:r>
            <a:r>
              <a:rPr kumimoji="1" lang="ja-JP" altLang="en-US" dirty="0" smtClean="0"/>
              <a:t>年</a:t>
            </a:r>
            <a:r>
              <a:rPr kumimoji="1" lang="en-US" altLang="ja-JP" dirty="0" smtClean="0"/>
              <a:t>6</a:t>
            </a:r>
            <a:r>
              <a:rPr kumimoji="1" lang="ja-JP" altLang="en-US" dirty="0" smtClean="0"/>
              <a:t>月</a:t>
            </a:r>
            <a:r>
              <a:rPr kumimoji="1" lang="en-US" altLang="ja-JP" dirty="0" smtClean="0"/>
              <a:t>16</a:t>
            </a:r>
            <a:r>
              <a:rPr kumimoji="1" lang="ja-JP" altLang="en-US" dirty="0" smtClean="0"/>
              <a:t>日</a:t>
            </a:r>
            <a:r>
              <a:rPr kumimoji="1" lang="en-US" altLang="ja-JP" dirty="0" smtClean="0"/>
              <a:t>:</a:t>
            </a:r>
            <a:r>
              <a:rPr kumimoji="1" lang="ja-JP" altLang="en-US" dirty="0" smtClean="0"/>
              <a:t>国セン公表</a:t>
            </a:r>
          </a:p>
          <a:p>
            <a:r>
              <a:rPr kumimoji="1" lang="ja-JP" altLang="en-US" dirty="0" smtClean="0"/>
              <a:t>②</a:t>
            </a:r>
            <a:r>
              <a:rPr kumimoji="1" lang="en-US" altLang="ja-JP" dirty="0" smtClean="0"/>
              <a:t>2019</a:t>
            </a:r>
            <a:r>
              <a:rPr kumimoji="1" lang="ja-JP" altLang="en-US" dirty="0" smtClean="0"/>
              <a:t>年</a:t>
            </a:r>
            <a:r>
              <a:rPr kumimoji="1" lang="en-US" altLang="ja-JP" dirty="0" smtClean="0"/>
              <a:t>1</a:t>
            </a:r>
            <a:r>
              <a:rPr kumimoji="1" lang="ja-JP" altLang="en-US" dirty="0" smtClean="0"/>
              <a:t>月</a:t>
            </a:r>
            <a:r>
              <a:rPr kumimoji="1" lang="en-US" altLang="ja-JP" dirty="0" smtClean="0"/>
              <a:t>16</a:t>
            </a:r>
            <a:r>
              <a:rPr kumimoji="1" lang="ja-JP" altLang="en-US" dirty="0" smtClean="0"/>
              <a:t>日</a:t>
            </a:r>
            <a:r>
              <a:rPr kumimoji="1" lang="en-US" altLang="ja-JP" dirty="0" smtClean="0"/>
              <a:t>:</a:t>
            </a:r>
            <a:r>
              <a:rPr kumimoji="1" lang="ja-JP" altLang="en-US" dirty="0" smtClean="0"/>
              <a:t>国セン公表</a:t>
            </a:r>
          </a:p>
          <a:p>
            <a:endParaRPr kumimoji="1" lang="ja-JP" altLang="en-US" dirty="0"/>
          </a:p>
        </p:txBody>
      </p:sp>
      <p:sp>
        <p:nvSpPr>
          <p:cNvPr id="4" name="スライド番号プレースホルダー 3"/>
          <p:cNvSpPr>
            <a:spLocks noGrp="1"/>
          </p:cNvSpPr>
          <p:nvPr>
            <p:ph type="sldNum" sz="quarter" idx="5"/>
          </p:nvPr>
        </p:nvSpPr>
        <p:spPr/>
        <p:txBody>
          <a:bodyPr/>
          <a:lstStyle/>
          <a:p>
            <a:fld id="{6FB2FA39-1128-4F43-83C6-47918700BEA0}" type="slidenum">
              <a:rPr kumimoji="1" lang="ja-JP" altLang="en-US" smtClean="0"/>
              <a:t>38</a:t>
            </a:fld>
            <a:endParaRPr kumimoji="1" lang="ja-JP" altLang="en-US"/>
          </a:p>
        </p:txBody>
      </p:sp>
    </p:spTree>
    <p:extLst>
      <p:ext uri="{BB962C8B-B14F-4D97-AF65-F5344CB8AC3E}">
        <p14:creationId xmlns:p14="http://schemas.microsoft.com/office/powerpoint/2010/main" val="8949181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新商品の紹介と粗品プレゼント」のチラシを見て友達と会場へ行った。日用品や食料品が安かったので次々購入、最後に「血圧を下げる磁気マットレスが半額」と言われ、その場の熱気にのまれて買ってしまった。</a:t>
            </a:r>
          </a:p>
          <a:p>
            <a:endParaRPr kumimoji="1" lang="ja-JP" altLang="en-US" dirty="0" smtClean="0"/>
          </a:p>
          <a:p>
            <a:endParaRPr kumimoji="1" lang="ja-JP" altLang="en-US" dirty="0"/>
          </a:p>
        </p:txBody>
      </p:sp>
      <p:sp>
        <p:nvSpPr>
          <p:cNvPr id="4" name="スライド番号プレースホルダー 3"/>
          <p:cNvSpPr>
            <a:spLocks noGrp="1"/>
          </p:cNvSpPr>
          <p:nvPr>
            <p:ph type="sldNum" sz="quarter" idx="5"/>
          </p:nvPr>
        </p:nvSpPr>
        <p:spPr/>
        <p:txBody>
          <a:bodyPr/>
          <a:lstStyle/>
          <a:p>
            <a:fld id="{6FB2FA39-1128-4F43-83C6-47918700BEA0}" type="slidenum">
              <a:rPr kumimoji="1" lang="ja-JP" altLang="en-US" smtClean="0"/>
              <a:t>39</a:t>
            </a:fld>
            <a:endParaRPr kumimoji="1" lang="ja-JP" altLang="en-US"/>
          </a:p>
        </p:txBody>
      </p:sp>
    </p:spTree>
    <p:extLst>
      <p:ext uri="{BB962C8B-B14F-4D97-AF65-F5344CB8AC3E}">
        <p14:creationId xmlns:p14="http://schemas.microsoft.com/office/powerpoint/2010/main" val="23154101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DABE37A-0A5B-4F86-A6C4-749349C845FD}" type="slidenum">
              <a:rPr kumimoji="1" lang="ja-JP" altLang="en-US" smtClean="0"/>
              <a:t>40</a:t>
            </a:fld>
            <a:endParaRPr kumimoji="1" lang="ja-JP" altLang="en-US"/>
          </a:p>
        </p:txBody>
      </p:sp>
    </p:spTree>
    <p:extLst>
      <p:ext uri="{BB962C8B-B14F-4D97-AF65-F5344CB8AC3E}">
        <p14:creationId xmlns:p14="http://schemas.microsoft.com/office/powerpoint/2010/main" val="40292522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FB2FA39-1128-4F43-83C6-47918700BEA0}" type="slidenum">
              <a:rPr kumimoji="1" lang="ja-JP" altLang="en-US" smtClean="0"/>
              <a:t>42</a:t>
            </a:fld>
            <a:endParaRPr kumimoji="1" lang="ja-JP" altLang="en-US"/>
          </a:p>
        </p:txBody>
      </p:sp>
    </p:spTree>
    <p:extLst>
      <p:ext uri="{BB962C8B-B14F-4D97-AF65-F5344CB8AC3E}">
        <p14:creationId xmlns:p14="http://schemas.microsoft.com/office/powerpoint/2010/main" val="14449636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FB2FA39-1128-4F43-83C6-47918700BEA0}" type="slidenum">
              <a:rPr kumimoji="1" lang="ja-JP" altLang="en-US" smtClean="0"/>
              <a:t>43</a:t>
            </a:fld>
            <a:endParaRPr kumimoji="1" lang="ja-JP" altLang="en-US"/>
          </a:p>
        </p:txBody>
      </p:sp>
    </p:spTree>
    <p:extLst>
      <p:ext uri="{BB962C8B-B14F-4D97-AF65-F5344CB8AC3E}">
        <p14:creationId xmlns:p14="http://schemas.microsoft.com/office/powerpoint/2010/main" val="15036863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DABE37A-0A5B-4F86-A6C4-749349C845FD}" type="slidenum">
              <a:rPr kumimoji="1" lang="ja-JP" altLang="en-US" smtClean="0"/>
              <a:t>45</a:t>
            </a:fld>
            <a:endParaRPr kumimoji="1" lang="ja-JP" altLang="en-US"/>
          </a:p>
        </p:txBody>
      </p:sp>
    </p:spTree>
    <p:extLst>
      <p:ext uri="{BB962C8B-B14F-4D97-AF65-F5344CB8AC3E}">
        <p14:creationId xmlns:p14="http://schemas.microsoft.com/office/powerpoint/2010/main" val="84552060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DABE37A-0A5B-4F86-A6C4-749349C845FD}" type="slidenum">
              <a:rPr kumimoji="1" lang="ja-JP" altLang="en-US" smtClean="0"/>
              <a:t>46</a:t>
            </a:fld>
            <a:endParaRPr kumimoji="1" lang="ja-JP" altLang="en-US"/>
          </a:p>
        </p:txBody>
      </p:sp>
    </p:spTree>
    <p:extLst>
      <p:ext uri="{BB962C8B-B14F-4D97-AF65-F5344CB8AC3E}">
        <p14:creationId xmlns:p14="http://schemas.microsoft.com/office/powerpoint/2010/main" val="156638419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消費者安全法で高齢者や障碍者等判断力が不十分な消費者の被害を防ぐため、地域の関係機関が連携し構成員が情報共有して見守り活動を行い消費者安全確保地域協議会が規定された。</a:t>
            </a:r>
          </a:p>
          <a:p>
            <a:r>
              <a:rPr kumimoji="1" lang="ja-JP" altLang="en-US" dirty="0" smtClean="0"/>
              <a:t>が、現状は設置率が低く見守り体制が十分ではない。</a:t>
            </a:r>
          </a:p>
          <a:p>
            <a:endParaRPr kumimoji="1" lang="en-US" altLang="ja-JP" dirty="0"/>
          </a:p>
        </p:txBody>
      </p:sp>
      <p:sp>
        <p:nvSpPr>
          <p:cNvPr id="4" name="スライド番号プレースホルダー 3"/>
          <p:cNvSpPr>
            <a:spLocks noGrp="1"/>
          </p:cNvSpPr>
          <p:nvPr>
            <p:ph type="sldNum" sz="quarter" idx="5"/>
          </p:nvPr>
        </p:nvSpPr>
        <p:spPr/>
        <p:txBody>
          <a:bodyPr/>
          <a:lstStyle/>
          <a:p>
            <a:fld id="{085BF757-8B36-44C9-8084-82212D55832F}" type="slidenum">
              <a:rPr kumimoji="1" lang="ja-JP" altLang="en-US" smtClean="0"/>
              <a:t>49</a:t>
            </a:fld>
            <a:endParaRPr kumimoji="1" lang="ja-JP" altLang="en-US"/>
          </a:p>
        </p:txBody>
      </p:sp>
    </p:spTree>
    <p:extLst>
      <p:ext uri="{BB962C8B-B14F-4D97-AF65-F5344CB8AC3E}">
        <p14:creationId xmlns:p14="http://schemas.microsoft.com/office/powerpoint/2010/main" val="12258202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FB2FA39-1128-4F43-83C6-47918700BEA0}" type="slidenum">
              <a:rPr kumimoji="1" lang="ja-JP" altLang="en-US" smtClean="0"/>
              <a:t>9</a:t>
            </a:fld>
            <a:endParaRPr kumimoji="1" lang="ja-JP" altLang="en-US"/>
          </a:p>
        </p:txBody>
      </p:sp>
    </p:spTree>
    <p:extLst>
      <p:ext uri="{BB962C8B-B14F-4D97-AF65-F5344CB8AC3E}">
        <p14:creationId xmlns:p14="http://schemas.microsoft.com/office/powerpoint/2010/main" val="220828308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FB2FA39-1128-4F43-83C6-47918700BEA0}" type="slidenum">
              <a:rPr kumimoji="1" lang="ja-JP" altLang="en-US" smtClean="0"/>
              <a:t>50</a:t>
            </a:fld>
            <a:endParaRPr kumimoji="1" lang="ja-JP" altLang="en-US"/>
          </a:p>
        </p:txBody>
      </p:sp>
    </p:spTree>
    <p:extLst>
      <p:ext uri="{BB962C8B-B14F-4D97-AF65-F5344CB8AC3E}">
        <p14:creationId xmlns:p14="http://schemas.microsoft.com/office/powerpoint/2010/main" val="414547616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9539C5D-54D9-4A86-B2AA-351684B55520}" type="slidenum">
              <a:rPr kumimoji="1" lang="ja-JP" altLang="en-US" smtClean="0"/>
              <a:t>51</a:t>
            </a:fld>
            <a:endParaRPr kumimoji="1" lang="ja-JP" altLang="en-US"/>
          </a:p>
        </p:txBody>
      </p:sp>
    </p:spTree>
    <p:extLst>
      <p:ext uri="{BB962C8B-B14F-4D97-AF65-F5344CB8AC3E}">
        <p14:creationId xmlns:p14="http://schemas.microsoft.com/office/powerpoint/2010/main" val="394306874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エコレールマーク</a:t>
            </a:r>
          </a:p>
          <a:p>
            <a:r>
              <a:rPr kumimoji="1" lang="ja-JP" altLang="en-US" dirty="0" smtClean="0"/>
              <a:t>一般消費者の目に触れにくい商品の流通過程において、環境に優しい貨物鉄道を利用して運ばれている商品や積極的に取組をしている企業を知っていただくマーク。</a:t>
            </a:r>
          </a:p>
          <a:p>
            <a:r>
              <a:rPr kumimoji="1" lang="ja-JP" altLang="en-US" dirty="0" smtClean="0"/>
              <a:t>グリーンマーク</a:t>
            </a:r>
          </a:p>
          <a:p>
            <a:r>
              <a:rPr kumimoji="1" lang="ja-JP" altLang="en-US" dirty="0" smtClean="0"/>
              <a:t>原料に古紙を規定の割合以上利用していることを示すグリーンマークを古紙利用製品に表示することにより、古紙の利用を拡大し、紙のリサイクルの促進を図ることを目的としています。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69539C5D-54D9-4A86-B2AA-351684B55520}" type="slidenum">
              <a:rPr kumimoji="1" lang="ja-JP" altLang="en-US" smtClean="0"/>
              <a:t>53</a:t>
            </a:fld>
            <a:endParaRPr kumimoji="1" lang="ja-JP" altLang="en-US"/>
          </a:p>
        </p:txBody>
      </p:sp>
    </p:spTree>
    <p:extLst>
      <p:ext uri="{BB962C8B-B14F-4D97-AF65-F5344CB8AC3E}">
        <p14:creationId xmlns:p14="http://schemas.microsoft.com/office/powerpoint/2010/main" val="248256287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9539C5D-54D9-4A86-B2AA-351684B55520}" type="slidenum">
              <a:rPr kumimoji="1" lang="ja-JP" altLang="en-US" smtClean="0"/>
              <a:t>54</a:t>
            </a:fld>
            <a:endParaRPr kumimoji="1" lang="ja-JP" altLang="en-US"/>
          </a:p>
        </p:txBody>
      </p:sp>
    </p:spTree>
    <p:extLst>
      <p:ext uri="{BB962C8B-B14F-4D97-AF65-F5344CB8AC3E}">
        <p14:creationId xmlns:p14="http://schemas.microsoft.com/office/powerpoint/2010/main" val="317309027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DABE37A-0A5B-4F86-A6C4-749349C845FD}" type="slidenum">
              <a:rPr kumimoji="1" lang="ja-JP" altLang="en-US" smtClean="0"/>
              <a:t>55</a:t>
            </a:fld>
            <a:endParaRPr kumimoji="1" lang="ja-JP" altLang="en-US"/>
          </a:p>
        </p:txBody>
      </p:sp>
    </p:spTree>
    <p:extLst>
      <p:ext uri="{BB962C8B-B14F-4D97-AF65-F5344CB8AC3E}">
        <p14:creationId xmlns:p14="http://schemas.microsoft.com/office/powerpoint/2010/main" val="217413175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9539C5D-54D9-4A86-B2AA-351684B55520}" type="slidenum">
              <a:rPr kumimoji="1" lang="ja-JP" altLang="en-US" smtClean="0"/>
              <a:t>57</a:t>
            </a:fld>
            <a:endParaRPr kumimoji="1" lang="ja-JP" altLang="en-US"/>
          </a:p>
        </p:txBody>
      </p:sp>
    </p:spTree>
    <p:extLst>
      <p:ext uri="{BB962C8B-B14F-4D97-AF65-F5344CB8AC3E}">
        <p14:creationId xmlns:p14="http://schemas.microsoft.com/office/powerpoint/2010/main" val="39389926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DABE37A-0A5B-4F86-A6C4-749349C845FD}" type="slidenum">
              <a:rPr kumimoji="1" lang="ja-JP" altLang="en-US" smtClean="0"/>
              <a:t>58</a:t>
            </a:fld>
            <a:endParaRPr kumimoji="1" lang="ja-JP" altLang="en-US"/>
          </a:p>
        </p:txBody>
      </p:sp>
    </p:spTree>
    <p:extLst>
      <p:ext uri="{BB962C8B-B14F-4D97-AF65-F5344CB8AC3E}">
        <p14:creationId xmlns:p14="http://schemas.microsoft.com/office/powerpoint/2010/main" val="219729179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6"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a:t>2011/2/4</a:t>
            </a:r>
          </a:p>
        </p:txBody>
      </p:sp>
      <p:sp>
        <p:nvSpPr>
          <p:cNvPr id="7270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EA4C54E5-121C-47C8-907C-346731F91A09}" type="slidenum">
              <a:rPr lang="en-US" altLang="ja-JP"/>
              <a:pPr eaLnBrk="1" hangingPunct="1"/>
              <a:t>59</a:t>
            </a:fld>
            <a:endParaRPr lang="en-US" altLang="ja-JP"/>
          </a:p>
        </p:txBody>
      </p:sp>
      <p:sp>
        <p:nvSpPr>
          <p:cNvPr id="72708" name="Rectangle 1"/>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72709" name="Rectangle 2"/>
          <p:cNvSpPr>
            <a:spLocks noGrp="1" noChangeArrowheads="1"/>
          </p:cNvSpPr>
          <p:nvPr>
            <p:ph type="body" idx="1"/>
          </p:nvPr>
        </p:nvSpPr>
        <p:spPr bwMode="auto">
          <a:xfrm>
            <a:off x="673577" y="5059912"/>
            <a:ext cx="5388610" cy="47944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endParaRPr lang="ja-JP" altLang="ja-JP"/>
          </a:p>
        </p:txBody>
      </p:sp>
    </p:spTree>
    <p:extLst>
      <p:ext uri="{BB962C8B-B14F-4D97-AF65-F5344CB8AC3E}">
        <p14:creationId xmlns:p14="http://schemas.microsoft.com/office/powerpoint/2010/main" val="194429190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DABE37A-0A5B-4F86-A6C4-749349C845FD}" type="slidenum">
              <a:rPr kumimoji="1" lang="ja-JP" altLang="en-US" smtClean="0"/>
              <a:t>60</a:t>
            </a:fld>
            <a:endParaRPr kumimoji="1" lang="ja-JP" altLang="en-US"/>
          </a:p>
        </p:txBody>
      </p:sp>
    </p:spTree>
    <p:extLst>
      <p:ext uri="{BB962C8B-B14F-4D97-AF65-F5344CB8AC3E}">
        <p14:creationId xmlns:p14="http://schemas.microsoft.com/office/powerpoint/2010/main" val="343223522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FB2FA39-1128-4F43-83C6-47918700BEA0}" type="slidenum">
              <a:rPr kumimoji="1" lang="ja-JP" altLang="en-US" smtClean="0"/>
              <a:t>61</a:t>
            </a:fld>
            <a:endParaRPr kumimoji="1" lang="ja-JP" altLang="en-US"/>
          </a:p>
        </p:txBody>
      </p:sp>
    </p:spTree>
    <p:extLst>
      <p:ext uri="{BB962C8B-B14F-4D97-AF65-F5344CB8AC3E}">
        <p14:creationId xmlns:p14="http://schemas.microsoft.com/office/powerpoint/2010/main" val="15876845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FB2FA39-1128-4F43-83C6-47918700BEA0}" type="slidenum">
              <a:rPr kumimoji="1" lang="ja-JP" altLang="en-US" smtClean="0"/>
              <a:t>10</a:t>
            </a:fld>
            <a:endParaRPr kumimoji="1" lang="ja-JP" altLang="en-US"/>
          </a:p>
        </p:txBody>
      </p:sp>
    </p:spTree>
    <p:extLst>
      <p:ext uri="{BB962C8B-B14F-4D97-AF65-F5344CB8AC3E}">
        <p14:creationId xmlns:p14="http://schemas.microsoft.com/office/powerpoint/2010/main" val="30876441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FB2FA39-1128-4F43-83C6-47918700BEA0}" type="slidenum">
              <a:rPr kumimoji="1" lang="ja-JP" altLang="en-US" smtClean="0"/>
              <a:t>11</a:t>
            </a:fld>
            <a:endParaRPr kumimoji="1" lang="ja-JP" altLang="en-US"/>
          </a:p>
        </p:txBody>
      </p:sp>
    </p:spTree>
    <p:extLst>
      <p:ext uri="{BB962C8B-B14F-4D97-AF65-F5344CB8AC3E}">
        <p14:creationId xmlns:p14="http://schemas.microsoft.com/office/powerpoint/2010/main" val="42621613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FB2FA39-1128-4F43-83C6-47918700BEA0}" type="slidenum">
              <a:rPr kumimoji="1" lang="ja-JP" altLang="en-US" smtClean="0"/>
              <a:t>12</a:t>
            </a:fld>
            <a:endParaRPr kumimoji="1" lang="ja-JP" altLang="en-US"/>
          </a:p>
        </p:txBody>
      </p:sp>
    </p:spTree>
    <p:extLst>
      <p:ext uri="{BB962C8B-B14F-4D97-AF65-F5344CB8AC3E}">
        <p14:creationId xmlns:p14="http://schemas.microsoft.com/office/powerpoint/2010/main" val="7011639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FB2FA39-1128-4F43-83C6-47918700BEA0}" type="slidenum">
              <a:rPr kumimoji="1" lang="ja-JP" altLang="en-US" smtClean="0"/>
              <a:t>13</a:t>
            </a:fld>
            <a:endParaRPr kumimoji="1" lang="ja-JP" altLang="en-US"/>
          </a:p>
        </p:txBody>
      </p:sp>
    </p:spTree>
    <p:extLst>
      <p:ext uri="{BB962C8B-B14F-4D97-AF65-F5344CB8AC3E}">
        <p14:creationId xmlns:p14="http://schemas.microsoft.com/office/powerpoint/2010/main" val="25102125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FB2FA39-1128-4F43-83C6-47918700BEA0}" type="slidenum">
              <a:rPr kumimoji="1" lang="ja-JP" altLang="en-US" smtClean="0"/>
              <a:t>14</a:t>
            </a:fld>
            <a:endParaRPr kumimoji="1" lang="ja-JP" altLang="en-US"/>
          </a:p>
        </p:txBody>
      </p:sp>
    </p:spTree>
    <p:extLst>
      <p:ext uri="{BB962C8B-B14F-4D97-AF65-F5344CB8AC3E}">
        <p14:creationId xmlns:p14="http://schemas.microsoft.com/office/powerpoint/2010/main" val="33841773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AC07D0C-3E60-4A22-AAC3-F18BDD1D778D}"/>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6FCED0F1-2226-4275-A7E4-91BC82A83E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95F8EDC9-BCEB-4470-9A95-87B572745CA5}"/>
              </a:ext>
            </a:extLst>
          </p:cNvPr>
          <p:cNvSpPr>
            <a:spLocks noGrp="1"/>
          </p:cNvSpPr>
          <p:nvPr>
            <p:ph type="dt" sz="half" idx="10"/>
          </p:nvPr>
        </p:nvSpPr>
        <p:spPr/>
        <p:txBody>
          <a:bodyPr/>
          <a:lstStyle/>
          <a:p>
            <a:fld id="{F5A305DC-89B3-44E4-9940-F58986991395}" type="datetime1">
              <a:rPr kumimoji="1" lang="ja-JP" altLang="en-US" smtClean="0"/>
              <a:t>2022/7/9</a:t>
            </a:fld>
            <a:endParaRPr kumimoji="1" lang="ja-JP" altLang="en-US"/>
          </a:p>
        </p:txBody>
      </p:sp>
      <p:sp>
        <p:nvSpPr>
          <p:cNvPr id="5" name="フッター プレースホルダー 4">
            <a:extLst>
              <a:ext uri="{FF2B5EF4-FFF2-40B4-BE49-F238E27FC236}">
                <a16:creationId xmlns:a16="http://schemas.microsoft.com/office/drawing/2014/main" id="{FC2920F8-A265-48AA-A7EF-2D95A483419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7FDCFCC-238B-40AC-A292-DBD1E52686DE}"/>
              </a:ext>
            </a:extLst>
          </p:cNvPr>
          <p:cNvSpPr>
            <a:spLocks noGrp="1"/>
          </p:cNvSpPr>
          <p:nvPr>
            <p:ph type="sldNum" sz="quarter" idx="12"/>
          </p:nvPr>
        </p:nvSpPr>
        <p:spPr/>
        <p:txBody>
          <a:bodyPr/>
          <a:lstStyle/>
          <a:p>
            <a:fld id="{18661D3D-6956-46A9-9340-A701E0E782EA}" type="slidenum">
              <a:rPr kumimoji="1" lang="ja-JP" altLang="en-US" smtClean="0"/>
              <a:t>‹#›</a:t>
            </a:fld>
            <a:endParaRPr kumimoji="1" lang="ja-JP" altLang="en-US"/>
          </a:p>
        </p:txBody>
      </p:sp>
    </p:spTree>
    <p:extLst>
      <p:ext uri="{BB962C8B-B14F-4D97-AF65-F5344CB8AC3E}">
        <p14:creationId xmlns:p14="http://schemas.microsoft.com/office/powerpoint/2010/main" val="5449318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C5EBE52-EFB0-4381-B281-D0D63B5EE9D3}"/>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4B5D71D9-C00D-4A0C-9621-983CD23AC9C6}"/>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CB93E7A-79C7-4D50-BBB3-E02F3D0BF471}"/>
              </a:ext>
            </a:extLst>
          </p:cNvPr>
          <p:cNvSpPr>
            <a:spLocks noGrp="1"/>
          </p:cNvSpPr>
          <p:nvPr>
            <p:ph type="dt" sz="half" idx="10"/>
          </p:nvPr>
        </p:nvSpPr>
        <p:spPr/>
        <p:txBody>
          <a:bodyPr/>
          <a:lstStyle/>
          <a:p>
            <a:fld id="{E1213554-208E-48E4-B85E-37DA91241E1B}" type="datetime1">
              <a:rPr kumimoji="1" lang="ja-JP" altLang="en-US" smtClean="0"/>
              <a:t>2022/7/9</a:t>
            </a:fld>
            <a:endParaRPr kumimoji="1" lang="ja-JP" altLang="en-US"/>
          </a:p>
        </p:txBody>
      </p:sp>
      <p:sp>
        <p:nvSpPr>
          <p:cNvPr id="5" name="フッター プレースホルダー 4">
            <a:extLst>
              <a:ext uri="{FF2B5EF4-FFF2-40B4-BE49-F238E27FC236}">
                <a16:creationId xmlns:a16="http://schemas.microsoft.com/office/drawing/2014/main" id="{3F9C28F9-EEEA-420A-9C9F-AC24ACE7735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0C2D72D-A0FF-460E-AF49-C660A54B09E7}"/>
              </a:ext>
            </a:extLst>
          </p:cNvPr>
          <p:cNvSpPr>
            <a:spLocks noGrp="1"/>
          </p:cNvSpPr>
          <p:nvPr>
            <p:ph type="sldNum" sz="quarter" idx="12"/>
          </p:nvPr>
        </p:nvSpPr>
        <p:spPr/>
        <p:txBody>
          <a:bodyPr/>
          <a:lstStyle/>
          <a:p>
            <a:fld id="{18661D3D-6956-46A9-9340-A701E0E782EA}" type="slidenum">
              <a:rPr kumimoji="1" lang="ja-JP" altLang="en-US" smtClean="0"/>
              <a:t>‹#›</a:t>
            </a:fld>
            <a:endParaRPr kumimoji="1" lang="ja-JP" altLang="en-US"/>
          </a:p>
        </p:txBody>
      </p:sp>
    </p:spTree>
    <p:extLst>
      <p:ext uri="{BB962C8B-B14F-4D97-AF65-F5344CB8AC3E}">
        <p14:creationId xmlns:p14="http://schemas.microsoft.com/office/powerpoint/2010/main" val="4176831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FC1F20BB-B715-424F-AFE2-5CE4C55A0242}"/>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FB8B6D4F-F1F0-452F-BA76-0256FC5B9AAC}"/>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4F42AFF-240B-46AF-87C8-7A6273E2E3AC}"/>
              </a:ext>
            </a:extLst>
          </p:cNvPr>
          <p:cNvSpPr>
            <a:spLocks noGrp="1"/>
          </p:cNvSpPr>
          <p:nvPr>
            <p:ph type="dt" sz="half" idx="10"/>
          </p:nvPr>
        </p:nvSpPr>
        <p:spPr/>
        <p:txBody>
          <a:bodyPr/>
          <a:lstStyle/>
          <a:p>
            <a:fld id="{C5E785F5-443F-43BD-BABD-A582A2BE5E1C}" type="datetime1">
              <a:rPr kumimoji="1" lang="ja-JP" altLang="en-US" smtClean="0"/>
              <a:t>2022/7/9</a:t>
            </a:fld>
            <a:endParaRPr kumimoji="1" lang="ja-JP" altLang="en-US"/>
          </a:p>
        </p:txBody>
      </p:sp>
      <p:sp>
        <p:nvSpPr>
          <p:cNvPr id="5" name="フッター プレースホルダー 4">
            <a:extLst>
              <a:ext uri="{FF2B5EF4-FFF2-40B4-BE49-F238E27FC236}">
                <a16:creationId xmlns:a16="http://schemas.microsoft.com/office/drawing/2014/main" id="{37F4FDF6-FCDB-4521-9865-301EDF6A8CF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EDBE09E-F095-4417-AE9B-FA277578CCCF}"/>
              </a:ext>
            </a:extLst>
          </p:cNvPr>
          <p:cNvSpPr>
            <a:spLocks noGrp="1"/>
          </p:cNvSpPr>
          <p:nvPr>
            <p:ph type="sldNum" sz="quarter" idx="12"/>
          </p:nvPr>
        </p:nvSpPr>
        <p:spPr/>
        <p:txBody>
          <a:bodyPr/>
          <a:lstStyle/>
          <a:p>
            <a:fld id="{18661D3D-6956-46A9-9340-A701E0E782EA}" type="slidenum">
              <a:rPr kumimoji="1" lang="ja-JP" altLang="en-US" smtClean="0"/>
              <a:t>‹#›</a:t>
            </a:fld>
            <a:endParaRPr kumimoji="1" lang="ja-JP" altLang="en-US"/>
          </a:p>
        </p:txBody>
      </p:sp>
    </p:spTree>
    <p:extLst>
      <p:ext uri="{BB962C8B-B14F-4D97-AF65-F5344CB8AC3E}">
        <p14:creationId xmlns:p14="http://schemas.microsoft.com/office/powerpoint/2010/main" val="3832668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A37AA10-AA53-4DD1-B00B-B6D2DD4BE461}"/>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871418B-E593-4D6F-BFFB-2D2C47F2DC90}"/>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D133065-A931-4E35-A8BA-06EF4792094A}"/>
              </a:ext>
            </a:extLst>
          </p:cNvPr>
          <p:cNvSpPr>
            <a:spLocks noGrp="1"/>
          </p:cNvSpPr>
          <p:nvPr>
            <p:ph type="dt" sz="half" idx="10"/>
          </p:nvPr>
        </p:nvSpPr>
        <p:spPr/>
        <p:txBody>
          <a:bodyPr/>
          <a:lstStyle/>
          <a:p>
            <a:fld id="{1F7EE255-E95A-4B27-8EE0-6EA968F49240}" type="datetime1">
              <a:rPr kumimoji="1" lang="ja-JP" altLang="en-US" smtClean="0"/>
              <a:t>2022/7/9</a:t>
            </a:fld>
            <a:endParaRPr kumimoji="1" lang="ja-JP" altLang="en-US"/>
          </a:p>
        </p:txBody>
      </p:sp>
      <p:sp>
        <p:nvSpPr>
          <p:cNvPr id="5" name="フッター プレースホルダー 4">
            <a:extLst>
              <a:ext uri="{FF2B5EF4-FFF2-40B4-BE49-F238E27FC236}">
                <a16:creationId xmlns:a16="http://schemas.microsoft.com/office/drawing/2014/main" id="{3231D7D8-0ECD-4AC9-B358-2F6D5F6CB8D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20EE966-1114-43B9-90AF-B99BAE750374}"/>
              </a:ext>
            </a:extLst>
          </p:cNvPr>
          <p:cNvSpPr>
            <a:spLocks noGrp="1"/>
          </p:cNvSpPr>
          <p:nvPr>
            <p:ph type="sldNum" sz="quarter" idx="12"/>
          </p:nvPr>
        </p:nvSpPr>
        <p:spPr/>
        <p:txBody>
          <a:bodyPr/>
          <a:lstStyle/>
          <a:p>
            <a:fld id="{18661D3D-6956-46A9-9340-A701E0E782EA}" type="slidenum">
              <a:rPr kumimoji="1" lang="ja-JP" altLang="en-US" smtClean="0"/>
              <a:t>‹#›</a:t>
            </a:fld>
            <a:endParaRPr kumimoji="1" lang="ja-JP" altLang="en-US"/>
          </a:p>
        </p:txBody>
      </p:sp>
    </p:spTree>
    <p:extLst>
      <p:ext uri="{BB962C8B-B14F-4D97-AF65-F5344CB8AC3E}">
        <p14:creationId xmlns:p14="http://schemas.microsoft.com/office/powerpoint/2010/main" val="1871156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D9EC614-7377-4B2D-917B-848CDCDE774C}"/>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98E987D-3025-4DD0-BBF9-8EF839858B1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19FDBD9B-665B-4AEB-B943-D0E06FB75AE5}"/>
              </a:ext>
            </a:extLst>
          </p:cNvPr>
          <p:cNvSpPr>
            <a:spLocks noGrp="1"/>
          </p:cNvSpPr>
          <p:nvPr>
            <p:ph type="dt" sz="half" idx="10"/>
          </p:nvPr>
        </p:nvSpPr>
        <p:spPr/>
        <p:txBody>
          <a:bodyPr/>
          <a:lstStyle/>
          <a:p>
            <a:fld id="{0B3C279B-B005-4FC0-B38A-2A9D1CC6907C}" type="datetime1">
              <a:rPr kumimoji="1" lang="ja-JP" altLang="en-US" smtClean="0"/>
              <a:t>2022/7/9</a:t>
            </a:fld>
            <a:endParaRPr kumimoji="1" lang="ja-JP" altLang="en-US"/>
          </a:p>
        </p:txBody>
      </p:sp>
      <p:sp>
        <p:nvSpPr>
          <p:cNvPr id="5" name="フッター プレースホルダー 4">
            <a:extLst>
              <a:ext uri="{FF2B5EF4-FFF2-40B4-BE49-F238E27FC236}">
                <a16:creationId xmlns:a16="http://schemas.microsoft.com/office/drawing/2014/main" id="{21A70DDF-B832-4885-92A7-E114BAB984B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91FE092-3179-4339-B539-6B41FEC36879}"/>
              </a:ext>
            </a:extLst>
          </p:cNvPr>
          <p:cNvSpPr>
            <a:spLocks noGrp="1"/>
          </p:cNvSpPr>
          <p:nvPr>
            <p:ph type="sldNum" sz="quarter" idx="12"/>
          </p:nvPr>
        </p:nvSpPr>
        <p:spPr/>
        <p:txBody>
          <a:bodyPr/>
          <a:lstStyle/>
          <a:p>
            <a:fld id="{18661D3D-6956-46A9-9340-A701E0E782EA}" type="slidenum">
              <a:rPr kumimoji="1" lang="ja-JP" altLang="en-US" smtClean="0"/>
              <a:t>‹#›</a:t>
            </a:fld>
            <a:endParaRPr kumimoji="1" lang="ja-JP" altLang="en-US"/>
          </a:p>
        </p:txBody>
      </p:sp>
    </p:spTree>
    <p:extLst>
      <p:ext uri="{BB962C8B-B14F-4D97-AF65-F5344CB8AC3E}">
        <p14:creationId xmlns:p14="http://schemas.microsoft.com/office/powerpoint/2010/main" val="543922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F6C6FD0-AE67-4B4E-9B78-0305D1C4CA18}"/>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ECD19A0-472F-419E-8964-02493D779B9B}"/>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39187592-FD8A-4717-A4A6-E0E8255F165E}"/>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5A687986-06AE-497D-BB7B-E14BF9E99501}"/>
              </a:ext>
            </a:extLst>
          </p:cNvPr>
          <p:cNvSpPr>
            <a:spLocks noGrp="1"/>
          </p:cNvSpPr>
          <p:nvPr>
            <p:ph type="dt" sz="half" idx="10"/>
          </p:nvPr>
        </p:nvSpPr>
        <p:spPr/>
        <p:txBody>
          <a:bodyPr/>
          <a:lstStyle/>
          <a:p>
            <a:fld id="{CDBDF885-53E8-456A-A286-25E38C73B10D}" type="datetime1">
              <a:rPr kumimoji="1" lang="ja-JP" altLang="en-US" smtClean="0"/>
              <a:t>2022/7/9</a:t>
            </a:fld>
            <a:endParaRPr kumimoji="1" lang="ja-JP" altLang="en-US"/>
          </a:p>
        </p:txBody>
      </p:sp>
      <p:sp>
        <p:nvSpPr>
          <p:cNvPr id="6" name="フッター プレースホルダー 5">
            <a:extLst>
              <a:ext uri="{FF2B5EF4-FFF2-40B4-BE49-F238E27FC236}">
                <a16:creationId xmlns:a16="http://schemas.microsoft.com/office/drawing/2014/main" id="{DA761000-9760-4109-B78C-8F503847738E}"/>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2F91F4E-48B1-4D34-BECC-668A6DCE13CB}"/>
              </a:ext>
            </a:extLst>
          </p:cNvPr>
          <p:cNvSpPr>
            <a:spLocks noGrp="1"/>
          </p:cNvSpPr>
          <p:nvPr>
            <p:ph type="sldNum" sz="quarter" idx="12"/>
          </p:nvPr>
        </p:nvSpPr>
        <p:spPr/>
        <p:txBody>
          <a:bodyPr/>
          <a:lstStyle/>
          <a:p>
            <a:fld id="{18661D3D-6956-46A9-9340-A701E0E782EA}" type="slidenum">
              <a:rPr kumimoji="1" lang="ja-JP" altLang="en-US" smtClean="0"/>
              <a:t>‹#›</a:t>
            </a:fld>
            <a:endParaRPr kumimoji="1" lang="ja-JP" altLang="en-US"/>
          </a:p>
        </p:txBody>
      </p:sp>
    </p:spTree>
    <p:extLst>
      <p:ext uri="{BB962C8B-B14F-4D97-AF65-F5344CB8AC3E}">
        <p14:creationId xmlns:p14="http://schemas.microsoft.com/office/powerpoint/2010/main" val="3295021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86584E8-8B31-42F7-8178-0D21233A0756}"/>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C80B506-221A-4B28-B370-AAF3B84AAD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024C71A8-22B5-42EF-9C8F-2DBB8D85F945}"/>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E9FB6A58-5BB8-4374-B587-0B5DAC36E2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7C645653-27BE-49FC-AF96-572795A0523F}"/>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39D9938E-3212-4A06-B7FB-0C9B3645F4A7}"/>
              </a:ext>
            </a:extLst>
          </p:cNvPr>
          <p:cNvSpPr>
            <a:spLocks noGrp="1"/>
          </p:cNvSpPr>
          <p:nvPr>
            <p:ph type="dt" sz="half" idx="10"/>
          </p:nvPr>
        </p:nvSpPr>
        <p:spPr/>
        <p:txBody>
          <a:bodyPr/>
          <a:lstStyle/>
          <a:p>
            <a:fld id="{B74F6114-81F1-4D7C-9E0F-43C880FBC57D}" type="datetime1">
              <a:rPr kumimoji="1" lang="ja-JP" altLang="en-US" smtClean="0"/>
              <a:t>2022/7/9</a:t>
            </a:fld>
            <a:endParaRPr kumimoji="1" lang="ja-JP" altLang="en-US"/>
          </a:p>
        </p:txBody>
      </p:sp>
      <p:sp>
        <p:nvSpPr>
          <p:cNvPr id="8" name="フッター プレースホルダー 7">
            <a:extLst>
              <a:ext uri="{FF2B5EF4-FFF2-40B4-BE49-F238E27FC236}">
                <a16:creationId xmlns:a16="http://schemas.microsoft.com/office/drawing/2014/main" id="{350D10DA-77EF-4763-9147-0B61244B80C4}"/>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70731D6C-818D-4200-9808-2A6688CBEF23}"/>
              </a:ext>
            </a:extLst>
          </p:cNvPr>
          <p:cNvSpPr>
            <a:spLocks noGrp="1"/>
          </p:cNvSpPr>
          <p:nvPr>
            <p:ph type="sldNum" sz="quarter" idx="12"/>
          </p:nvPr>
        </p:nvSpPr>
        <p:spPr/>
        <p:txBody>
          <a:bodyPr/>
          <a:lstStyle/>
          <a:p>
            <a:fld id="{18661D3D-6956-46A9-9340-A701E0E782EA}" type="slidenum">
              <a:rPr kumimoji="1" lang="ja-JP" altLang="en-US" smtClean="0"/>
              <a:t>‹#›</a:t>
            </a:fld>
            <a:endParaRPr kumimoji="1" lang="ja-JP" altLang="en-US"/>
          </a:p>
        </p:txBody>
      </p:sp>
    </p:spTree>
    <p:extLst>
      <p:ext uri="{BB962C8B-B14F-4D97-AF65-F5344CB8AC3E}">
        <p14:creationId xmlns:p14="http://schemas.microsoft.com/office/powerpoint/2010/main" val="1396057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9996E7E-5924-4BAD-BA9A-FB152FC2B6D7}"/>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772ECF65-1885-457B-B63F-5A05E0145C32}"/>
              </a:ext>
            </a:extLst>
          </p:cNvPr>
          <p:cNvSpPr>
            <a:spLocks noGrp="1"/>
          </p:cNvSpPr>
          <p:nvPr>
            <p:ph type="dt" sz="half" idx="10"/>
          </p:nvPr>
        </p:nvSpPr>
        <p:spPr/>
        <p:txBody>
          <a:bodyPr/>
          <a:lstStyle/>
          <a:p>
            <a:fld id="{9C6A599B-E546-4992-B0E7-E2BDA8EE4D96}" type="datetime1">
              <a:rPr kumimoji="1" lang="ja-JP" altLang="en-US" smtClean="0"/>
              <a:t>2022/7/9</a:t>
            </a:fld>
            <a:endParaRPr kumimoji="1" lang="ja-JP" altLang="en-US"/>
          </a:p>
        </p:txBody>
      </p:sp>
      <p:sp>
        <p:nvSpPr>
          <p:cNvPr id="4" name="フッター プレースホルダー 3">
            <a:extLst>
              <a:ext uri="{FF2B5EF4-FFF2-40B4-BE49-F238E27FC236}">
                <a16:creationId xmlns:a16="http://schemas.microsoft.com/office/drawing/2014/main" id="{08FF5B5F-4362-4332-8D11-929E6ABD6F58}"/>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6525B669-BA42-47AC-92AD-0AAD728ADDF6}"/>
              </a:ext>
            </a:extLst>
          </p:cNvPr>
          <p:cNvSpPr>
            <a:spLocks noGrp="1"/>
          </p:cNvSpPr>
          <p:nvPr>
            <p:ph type="sldNum" sz="quarter" idx="12"/>
          </p:nvPr>
        </p:nvSpPr>
        <p:spPr/>
        <p:txBody>
          <a:bodyPr/>
          <a:lstStyle/>
          <a:p>
            <a:fld id="{18661D3D-6956-46A9-9340-A701E0E782EA}" type="slidenum">
              <a:rPr kumimoji="1" lang="ja-JP" altLang="en-US" smtClean="0"/>
              <a:t>‹#›</a:t>
            </a:fld>
            <a:endParaRPr kumimoji="1" lang="ja-JP" altLang="en-US"/>
          </a:p>
        </p:txBody>
      </p:sp>
    </p:spTree>
    <p:extLst>
      <p:ext uri="{BB962C8B-B14F-4D97-AF65-F5344CB8AC3E}">
        <p14:creationId xmlns:p14="http://schemas.microsoft.com/office/powerpoint/2010/main" val="16954291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A202AE9E-6449-461D-A1C6-4109A7A092D2}"/>
              </a:ext>
            </a:extLst>
          </p:cNvPr>
          <p:cNvSpPr>
            <a:spLocks noGrp="1"/>
          </p:cNvSpPr>
          <p:nvPr>
            <p:ph type="dt" sz="half" idx="10"/>
          </p:nvPr>
        </p:nvSpPr>
        <p:spPr/>
        <p:txBody>
          <a:bodyPr/>
          <a:lstStyle/>
          <a:p>
            <a:fld id="{9D878CF1-8730-4B15-A4D3-79BAD166C33E}" type="datetime1">
              <a:rPr kumimoji="1" lang="ja-JP" altLang="en-US" smtClean="0"/>
              <a:t>2022/7/9</a:t>
            </a:fld>
            <a:endParaRPr kumimoji="1" lang="ja-JP" altLang="en-US"/>
          </a:p>
        </p:txBody>
      </p:sp>
      <p:sp>
        <p:nvSpPr>
          <p:cNvPr id="3" name="フッター プレースホルダー 2">
            <a:extLst>
              <a:ext uri="{FF2B5EF4-FFF2-40B4-BE49-F238E27FC236}">
                <a16:creationId xmlns:a16="http://schemas.microsoft.com/office/drawing/2014/main" id="{4EA3FA66-15E5-4569-B079-4966DAAAFA22}"/>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9A6E7752-B66E-47A6-9851-1A51EC075F3F}"/>
              </a:ext>
            </a:extLst>
          </p:cNvPr>
          <p:cNvSpPr>
            <a:spLocks noGrp="1"/>
          </p:cNvSpPr>
          <p:nvPr>
            <p:ph type="sldNum" sz="quarter" idx="12"/>
          </p:nvPr>
        </p:nvSpPr>
        <p:spPr/>
        <p:txBody>
          <a:bodyPr/>
          <a:lstStyle/>
          <a:p>
            <a:fld id="{18661D3D-6956-46A9-9340-A701E0E782EA}" type="slidenum">
              <a:rPr kumimoji="1" lang="ja-JP" altLang="en-US" smtClean="0"/>
              <a:t>‹#›</a:t>
            </a:fld>
            <a:endParaRPr kumimoji="1" lang="ja-JP" altLang="en-US"/>
          </a:p>
        </p:txBody>
      </p:sp>
    </p:spTree>
    <p:extLst>
      <p:ext uri="{BB962C8B-B14F-4D97-AF65-F5344CB8AC3E}">
        <p14:creationId xmlns:p14="http://schemas.microsoft.com/office/powerpoint/2010/main" val="3363498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7F92B72-5DC7-4DDB-8A67-593568C97297}"/>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1C1F7C0-2FF4-4573-B7E8-75015ACCEF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7CA8D4B5-BD9F-4567-ADCA-360C41F18B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36068A06-F8B2-4FC7-8834-ACC05C91CDEB}"/>
              </a:ext>
            </a:extLst>
          </p:cNvPr>
          <p:cNvSpPr>
            <a:spLocks noGrp="1"/>
          </p:cNvSpPr>
          <p:nvPr>
            <p:ph type="dt" sz="half" idx="10"/>
          </p:nvPr>
        </p:nvSpPr>
        <p:spPr/>
        <p:txBody>
          <a:bodyPr/>
          <a:lstStyle/>
          <a:p>
            <a:fld id="{C199A624-B521-46B6-A6F4-AA53AFB32562}" type="datetime1">
              <a:rPr kumimoji="1" lang="ja-JP" altLang="en-US" smtClean="0"/>
              <a:t>2022/7/9</a:t>
            </a:fld>
            <a:endParaRPr kumimoji="1" lang="ja-JP" altLang="en-US"/>
          </a:p>
        </p:txBody>
      </p:sp>
      <p:sp>
        <p:nvSpPr>
          <p:cNvPr id="6" name="フッター プレースホルダー 5">
            <a:extLst>
              <a:ext uri="{FF2B5EF4-FFF2-40B4-BE49-F238E27FC236}">
                <a16:creationId xmlns:a16="http://schemas.microsoft.com/office/drawing/2014/main" id="{87F088D4-F915-4780-9C41-B288F1EFF0A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FEE80392-9C83-4F3A-85E0-480BC4815C96}"/>
              </a:ext>
            </a:extLst>
          </p:cNvPr>
          <p:cNvSpPr>
            <a:spLocks noGrp="1"/>
          </p:cNvSpPr>
          <p:nvPr>
            <p:ph type="sldNum" sz="quarter" idx="12"/>
          </p:nvPr>
        </p:nvSpPr>
        <p:spPr/>
        <p:txBody>
          <a:bodyPr/>
          <a:lstStyle/>
          <a:p>
            <a:fld id="{18661D3D-6956-46A9-9340-A701E0E782EA}" type="slidenum">
              <a:rPr kumimoji="1" lang="ja-JP" altLang="en-US" smtClean="0"/>
              <a:t>‹#›</a:t>
            </a:fld>
            <a:endParaRPr kumimoji="1" lang="ja-JP" altLang="en-US"/>
          </a:p>
        </p:txBody>
      </p:sp>
    </p:spTree>
    <p:extLst>
      <p:ext uri="{BB962C8B-B14F-4D97-AF65-F5344CB8AC3E}">
        <p14:creationId xmlns:p14="http://schemas.microsoft.com/office/powerpoint/2010/main" val="478807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BE0FD87-D79D-4F5B-B15F-044B901DA78E}"/>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30B32D20-CC27-4C62-8651-44AEB8EF6D5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3907775B-36DA-4F3D-92F3-CAC5576F1E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1641B66E-6AF6-468D-8D8E-B60606BFE0C5}"/>
              </a:ext>
            </a:extLst>
          </p:cNvPr>
          <p:cNvSpPr>
            <a:spLocks noGrp="1"/>
          </p:cNvSpPr>
          <p:nvPr>
            <p:ph type="dt" sz="half" idx="10"/>
          </p:nvPr>
        </p:nvSpPr>
        <p:spPr/>
        <p:txBody>
          <a:bodyPr/>
          <a:lstStyle/>
          <a:p>
            <a:fld id="{A0D923DB-8E1E-43EB-BFA7-B78D1A250EAE}" type="datetime1">
              <a:rPr kumimoji="1" lang="ja-JP" altLang="en-US" smtClean="0"/>
              <a:t>2022/7/9</a:t>
            </a:fld>
            <a:endParaRPr kumimoji="1" lang="ja-JP" altLang="en-US"/>
          </a:p>
        </p:txBody>
      </p:sp>
      <p:sp>
        <p:nvSpPr>
          <p:cNvPr id="6" name="フッター プレースホルダー 5">
            <a:extLst>
              <a:ext uri="{FF2B5EF4-FFF2-40B4-BE49-F238E27FC236}">
                <a16:creationId xmlns:a16="http://schemas.microsoft.com/office/drawing/2014/main" id="{251DCE01-7653-45E6-A12B-0B8B4D2DDB7E}"/>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CE9CCFB-BDB9-4BFD-B73B-BAB568A78043}"/>
              </a:ext>
            </a:extLst>
          </p:cNvPr>
          <p:cNvSpPr>
            <a:spLocks noGrp="1"/>
          </p:cNvSpPr>
          <p:nvPr>
            <p:ph type="sldNum" sz="quarter" idx="12"/>
          </p:nvPr>
        </p:nvSpPr>
        <p:spPr/>
        <p:txBody>
          <a:bodyPr/>
          <a:lstStyle/>
          <a:p>
            <a:fld id="{18661D3D-6956-46A9-9340-A701E0E782EA}" type="slidenum">
              <a:rPr kumimoji="1" lang="ja-JP" altLang="en-US" smtClean="0"/>
              <a:t>‹#›</a:t>
            </a:fld>
            <a:endParaRPr kumimoji="1" lang="ja-JP" altLang="en-US"/>
          </a:p>
        </p:txBody>
      </p:sp>
    </p:spTree>
    <p:extLst>
      <p:ext uri="{BB962C8B-B14F-4D97-AF65-F5344CB8AC3E}">
        <p14:creationId xmlns:p14="http://schemas.microsoft.com/office/powerpoint/2010/main" val="1854842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7608ADBC-CD9F-4E17-AB12-AE2A85C59C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E2D6C65-676C-4A7E-8D42-EB966DFB0E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9835B3C-6E47-4862-AEAD-BB7203FA7C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12480E-B637-4B25-938D-CD6AB2A17E8C}" type="datetime1">
              <a:rPr kumimoji="1" lang="ja-JP" altLang="en-US" smtClean="0"/>
              <a:t>2022/7/9</a:t>
            </a:fld>
            <a:endParaRPr kumimoji="1" lang="ja-JP" altLang="en-US"/>
          </a:p>
        </p:txBody>
      </p:sp>
      <p:sp>
        <p:nvSpPr>
          <p:cNvPr id="5" name="フッター プレースホルダー 4">
            <a:extLst>
              <a:ext uri="{FF2B5EF4-FFF2-40B4-BE49-F238E27FC236}">
                <a16:creationId xmlns:a16="http://schemas.microsoft.com/office/drawing/2014/main" id="{933FAD14-2C47-468B-B5E7-C96ED4BF9A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B93FBF8C-EF1A-4BA3-BFA5-8F2BA5A93B8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661D3D-6956-46A9-9340-A701E0E782EA}" type="slidenum">
              <a:rPr kumimoji="1" lang="ja-JP" altLang="en-US" smtClean="0"/>
              <a:t>‹#›</a:t>
            </a:fld>
            <a:endParaRPr kumimoji="1" lang="ja-JP" altLang="en-US"/>
          </a:p>
        </p:txBody>
      </p:sp>
    </p:spTree>
    <p:extLst>
      <p:ext uri="{BB962C8B-B14F-4D97-AF65-F5344CB8AC3E}">
        <p14:creationId xmlns:p14="http://schemas.microsoft.com/office/powerpoint/2010/main" val="3627263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43.png"/></Relationships>
</file>

<file path=ppt/slides/_rels/slide2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2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2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48.png"/><Relationship Id="rId4" Type="http://schemas.openxmlformats.org/officeDocument/2006/relationships/image" Target="../media/image51.png"/></Relationships>
</file>

<file path=ppt/slides/_rels/slide2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3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64.png"/><Relationship Id="rId5" Type="http://schemas.openxmlformats.org/officeDocument/2006/relationships/image" Target="../media/image56.png"/><Relationship Id="rId4" Type="http://schemas.openxmlformats.org/officeDocument/2006/relationships/image" Target="../media/image63.png"/></Relationships>
</file>

<file path=ppt/slides/_rels/slide3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3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3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38.xml.rels><?xml version="1.0" encoding="UTF-8" standalone="yes"?>
<Relationships xmlns="http://schemas.openxmlformats.org/package/2006/relationships"><Relationship Id="rId3" Type="http://schemas.openxmlformats.org/officeDocument/2006/relationships/image" Target="../media/image73.png"/><Relationship Id="rId7" Type="http://schemas.openxmlformats.org/officeDocument/2006/relationships/image" Target="../media/image64.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s>
</file>

<file path=ppt/slides/_rels/slide39.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image" Target="../media/image80.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77.png"/></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84.png"/></Relationships>
</file>

<file path=ppt/slides/_rels/slide44.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88.png"/></Relationships>
</file>

<file path=ppt/slides/_rels/slide46.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2.xml"/><Relationship Id="rId6" Type="http://schemas.openxmlformats.org/officeDocument/2006/relationships/image" Target="../media/image94.png"/><Relationship Id="rId5" Type="http://schemas.openxmlformats.org/officeDocument/2006/relationships/image" Target="../media/image93.png"/><Relationship Id="rId4" Type="http://schemas.openxmlformats.org/officeDocument/2006/relationships/image" Target="../media/image92.png"/></Relationships>
</file>

<file path=ppt/slides/_rels/slide48.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2.xml"/><Relationship Id="rId4" Type="http://schemas.openxmlformats.org/officeDocument/2006/relationships/image" Target="../media/image109.svg"/></Relationships>
</file>

<file path=ppt/slides/_rels/slide49.xml.rels><?xml version="1.0" encoding="UTF-8" standalone="yes"?>
<Relationships xmlns="http://schemas.openxmlformats.org/package/2006/relationships"><Relationship Id="rId8" Type="http://schemas.openxmlformats.org/officeDocument/2006/relationships/image" Target="../media/image102.png"/><Relationship Id="rId3" Type="http://schemas.openxmlformats.org/officeDocument/2006/relationships/image" Target="../media/image97.png"/><Relationship Id="rId7" Type="http://schemas.openxmlformats.org/officeDocument/2006/relationships/image" Target="../media/image101.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100.png"/><Relationship Id="rId5" Type="http://schemas.openxmlformats.org/officeDocument/2006/relationships/image" Target="../media/image99.png"/><Relationship Id="rId4" Type="http://schemas.openxmlformats.org/officeDocument/2006/relationships/image" Target="../media/image98.png"/><Relationship Id="rId9" Type="http://schemas.openxmlformats.org/officeDocument/2006/relationships/image" Target="../media/image103.png"/></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105.png"/></Relationships>
</file>

<file path=ppt/slides/_rels/slide51.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109.png"/><Relationship Id="rId5" Type="http://schemas.openxmlformats.org/officeDocument/2006/relationships/image" Target="../media/image108.png"/><Relationship Id="rId4" Type="http://schemas.openxmlformats.org/officeDocument/2006/relationships/image" Target="../media/image107.png"/></Relationships>
</file>

<file path=ppt/slides/_rels/slide52.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110.png"/><Relationship Id="rId1" Type="http://schemas.openxmlformats.org/officeDocument/2006/relationships/slideLayout" Target="../slideLayouts/slideLayout2.xml"/><Relationship Id="rId4" Type="http://schemas.openxmlformats.org/officeDocument/2006/relationships/image" Target="../media/image112.png"/></Relationships>
</file>

<file path=ppt/slides/_rels/slide53.xml.rels><?xml version="1.0" encoding="UTF-8" standalone="yes"?>
<Relationships xmlns="http://schemas.openxmlformats.org/package/2006/relationships"><Relationship Id="rId8" Type="http://schemas.openxmlformats.org/officeDocument/2006/relationships/image" Target="../media/image118.png"/><Relationship Id="rId3" Type="http://schemas.openxmlformats.org/officeDocument/2006/relationships/image" Target="../media/image113.png"/><Relationship Id="rId7" Type="http://schemas.openxmlformats.org/officeDocument/2006/relationships/image" Target="../media/image117.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116.png"/><Relationship Id="rId5" Type="http://schemas.openxmlformats.org/officeDocument/2006/relationships/image" Target="../media/image115.png"/><Relationship Id="rId4" Type="http://schemas.openxmlformats.org/officeDocument/2006/relationships/image" Target="../media/image114.png"/></Relationships>
</file>

<file path=ppt/slides/_rels/slide54.xml.rels><?xml version="1.0" encoding="UTF-8" standalone="yes"?>
<Relationships xmlns="http://schemas.openxmlformats.org/package/2006/relationships"><Relationship Id="rId8" Type="http://schemas.openxmlformats.org/officeDocument/2006/relationships/image" Target="../media/image124.png"/><Relationship Id="rId3" Type="http://schemas.openxmlformats.org/officeDocument/2006/relationships/image" Target="../media/image119.png"/><Relationship Id="rId7" Type="http://schemas.openxmlformats.org/officeDocument/2006/relationships/image" Target="../media/image123.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122.png"/><Relationship Id="rId5" Type="http://schemas.openxmlformats.org/officeDocument/2006/relationships/image" Target="../media/image121.png"/><Relationship Id="rId4" Type="http://schemas.openxmlformats.org/officeDocument/2006/relationships/image" Target="../media/image120.png"/></Relationships>
</file>

<file path=ppt/slides/_rels/slide55.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108.png"/><Relationship Id="rId5" Type="http://schemas.openxmlformats.org/officeDocument/2006/relationships/image" Target="../media/image127.png"/><Relationship Id="rId4" Type="http://schemas.openxmlformats.org/officeDocument/2006/relationships/image" Target="../media/image126.png"/></Relationships>
</file>

<file path=ppt/slides/_rels/slide56.xml.rels><?xml version="1.0" encoding="UTF-8" standalone="yes"?>
<Relationships xmlns="http://schemas.openxmlformats.org/package/2006/relationships"><Relationship Id="rId2" Type="http://schemas.openxmlformats.org/officeDocument/2006/relationships/image" Target="../media/image12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108.png"/><Relationship Id="rId4" Type="http://schemas.openxmlformats.org/officeDocument/2006/relationships/image" Target="../media/image130.png"/></Relationships>
</file>

<file path=ppt/slides/_rels/slide58.xml.rels><?xml version="1.0" encoding="UTF-8" standalone="yes"?>
<Relationships xmlns="http://schemas.openxmlformats.org/package/2006/relationships"><Relationship Id="rId3" Type="http://schemas.openxmlformats.org/officeDocument/2006/relationships/image" Target="../media/image131.png"/><Relationship Id="rId7" Type="http://schemas.openxmlformats.org/officeDocument/2006/relationships/image" Target="../media/image134.pn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105.png"/><Relationship Id="rId5" Type="http://schemas.openxmlformats.org/officeDocument/2006/relationships/image" Target="../media/image133.png"/><Relationship Id="rId4" Type="http://schemas.openxmlformats.org/officeDocument/2006/relationships/image" Target="../media/image132.png"/></Relationships>
</file>

<file path=ppt/slides/_rels/slide59.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image" Target="../media/image140.png"/><Relationship Id="rId13" Type="http://schemas.openxmlformats.org/officeDocument/2006/relationships/image" Target="../media/image144.png"/><Relationship Id="rId3" Type="http://schemas.openxmlformats.org/officeDocument/2006/relationships/image" Target="../media/image135.png"/><Relationship Id="rId7" Type="http://schemas.openxmlformats.org/officeDocument/2006/relationships/image" Target="../media/image139.png"/><Relationship Id="rId12" Type="http://schemas.openxmlformats.org/officeDocument/2006/relationships/image" Target="../media/image143.jpeg"/><Relationship Id="rId2" Type="http://schemas.openxmlformats.org/officeDocument/2006/relationships/notesSlide" Target="../notesSlides/notesSlide48.xml"/><Relationship Id="rId16" Type="http://schemas.openxmlformats.org/officeDocument/2006/relationships/image" Target="../media/image147.png"/><Relationship Id="rId1" Type="http://schemas.openxmlformats.org/officeDocument/2006/relationships/slideLayout" Target="../slideLayouts/slideLayout2.xml"/><Relationship Id="rId6" Type="http://schemas.openxmlformats.org/officeDocument/2006/relationships/image" Target="../media/image138.png"/><Relationship Id="rId11" Type="http://schemas.openxmlformats.org/officeDocument/2006/relationships/hyperlink" Target="http://www.caa.go.jp/region/illustration/img/1-34.jpg" TargetMode="External"/><Relationship Id="rId5" Type="http://schemas.openxmlformats.org/officeDocument/2006/relationships/image" Target="../media/image137.png"/><Relationship Id="rId15" Type="http://schemas.openxmlformats.org/officeDocument/2006/relationships/image" Target="../media/image146.png"/><Relationship Id="rId10" Type="http://schemas.openxmlformats.org/officeDocument/2006/relationships/image" Target="../media/image142.png"/><Relationship Id="rId4" Type="http://schemas.openxmlformats.org/officeDocument/2006/relationships/image" Target="../media/image136.png"/><Relationship Id="rId9" Type="http://schemas.openxmlformats.org/officeDocument/2006/relationships/image" Target="../media/image141.png"/><Relationship Id="rId14" Type="http://schemas.openxmlformats.org/officeDocument/2006/relationships/image" Target="../media/image145.png"/></Relationships>
</file>

<file path=ppt/slides/_rels/slide61.xml.rels><?xml version="1.0" encoding="UTF-8" standalone="yes"?>
<Relationships xmlns="http://schemas.openxmlformats.org/package/2006/relationships"><Relationship Id="rId3" Type="http://schemas.openxmlformats.org/officeDocument/2006/relationships/image" Target="../media/image148.jpe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149.png"/></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コンテンツ プレースホルダー 4">
            <a:extLst>
              <a:ext uri="{FF2B5EF4-FFF2-40B4-BE49-F238E27FC236}">
                <a16:creationId xmlns:a16="http://schemas.microsoft.com/office/drawing/2014/main" id="{C1D9D617-3CE2-4795-AF63-15459B6615D6}"/>
              </a:ext>
            </a:extLst>
          </p:cNvPr>
          <p:cNvPicPr>
            <a:picLocks noGrp="1" noChangeAspect="1"/>
          </p:cNvPicPr>
          <p:nvPr>
            <p:ph idx="1"/>
          </p:nvPr>
        </p:nvPicPr>
        <p:blipFill>
          <a:blip r:embed="rId2"/>
          <a:stretch>
            <a:fillRect/>
          </a:stretch>
        </p:blipFill>
        <p:spPr>
          <a:xfrm>
            <a:off x="326788" y="268468"/>
            <a:ext cx="6720638" cy="987136"/>
          </a:xfrm>
          <a:prstGeom prst="rect">
            <a:avLst/>
          </a:prstGeom>
        </p:spPr>
      </p:pic>
      <p:pic>
        <p:nvPicPr>
          <p:cNvPr id="7" name="図 6">
            <a:extLst>
              <a:ext uri="{FF2B5EF4-FFF2-40B4-BE49-F238E27FC236}">
                <a16:creationId xmlns:a16="http://schemas.microsoft.com/office/drawing/2014/main" id="{D1536267-6108-4627-B46B-26B39E44A7B3}"/>
              </a:ext>
            </a:extLst>
          </p:cNvPr>
          <p:cNvPicPr>
            <a:picLocks noChangeAspect="1"/>
          </p:cNvPicPr>
          <p:nvPr/>
        </p:nvPicPr>
        <p:blipFill>
          <a:blip r:embed="rId3"/>
          <a:stretch>
            <a:fillRect/>
          </a:stretch>
        </p:blipFill>
        <p:spPr>
          <a:xfrm>
            <a:off x="326788" y="1075663"/>
            <a:ext cx="6720638" cy="1484721"/>
          </a:xfrm>
          <a:prstGeom prst="rect">
            <a:avLst/>
          </a:prstGeom>
        </p:spPr>
      </p:pic>
      <p:pic>
        <p:nvPicPr>
          <p:cNvPr id="9" name="図 8">
            <a:extLst>
              <a:ext uri="{FF2B5EF4-FFF2-40B4-BE49-F238E27FC236}">
                <a16:creationId xmlns:a16="http://schemas.microsoft.com/office/drawing/2014/main" id="{38098E1F-47D6-498B-9983-6DC83A0DA204}"/>
              </a:ext>
            </a:extLst>
          </p:cNvPr>
          <p:cNvPicPr>
            <a:picLocks noChangeAspect="1"/>
          </p:cNvPicPr>
          <p:nvPr/>
        </p:nvPicPr>
        <p:blipFill>
          <a:blip r:embed="rId4"/>
          <a:stretch>
            <a:fillRect/>
          </a:stretch>
        </p:blipFill>
        <p:spPr>
          <a:xfrm>
            <a:off x="326788" y="2380442"/>
            <a:ext cx="6761050" cy="4255377"/>
          </a:xfrm>
          <a:prstGeom prst="rect">
            <a:avLst/>
          </a:prstGeom>
        </p:spPr>
      </p:pic>
      <p:sp>
        <p:nvSpPr>
          <p:cNvPr id="2" name="テキスト ボックス 1"/>
          <p:cNvSpPr txBox="1"/>
          <p:nvPr/>
        </p:nvSpPr>
        <p:spPr>
          <a:xfrm>
            <a:off x="7866952" y="4602228"/>
            <a:ext cx="3998259" cy="523220"/>
          </a:xfrm>
          <a:prstGeom prst="rect">
            <a:avLst/>
          </a:prstGeom>
          <a:noFill/>
        </p:spPr>
        <p:txBody>
          <a:bodyPr wrap="square" rtlCol="0">
            <a:spAutoFit/>
          </a:bodyPr>
          <a:lstStyle/>
          <a:p>
            <a:r>
              <a:rPr kumimoji="1" lang="ja-JP" altLang="en-US" sz="2800" b="1" dirty="0">
                <a:solidFill>
                  <a:srgbClr val="002060"/>
                </a:solidFill>
                <a:latin typeface="HG丸ｺﾞｼｯｸM-PRO" panose="020F0600000000000000" pitchFamily="50" charset="-128"/>
                <a:ea typeface="HG丸ｺﾞｼｯｸM-PRO" panose="020F0600000000000000" pitchFamily="50" charset="-128"/>
              </a:rPr>
              <a:t>千葉県消費者センター</a:t>
            </a:r>
          </a:p>
        </p:txBody>
      </p:sp>
      <p:pic>
        <p:nvPicPr>
          <p:cNvPr id="4" name="図 3">
            <a:extLst>
              <a:ext uri="{FF2B5EF4-FFF2-40B4-BE49-F238E27FC236}">
                <a16:creationId xmlns:a16="http://schemas.microsoft.com/office/drawing/2014/main" id="{A7BB5E61-6F5A-4781-A5A2-03630FF79961}"/>
              </a:ext>
            </a:extLst>
          </p:cNvPr>
          <p:cNvPicPr>
            <a:picLocks noChangeAspect="1"/>
          </p:cNvPicPr>
          <p:nvPr/>
        </p:nvPicPr>
        <p:blipFill>
          <a:blip r:embed="rId5"/>
          <a:stretch>
            <a:fillRect/>
          </a:stretch>
        </p:blipFill>
        <p:spPr>
          <a:xfrm>
            <a:off x="10428514" y="5125448"/>
            <a:ext cx="1436697" cy="1273263"/>
          </a:xfrm>
          <a:prstGeom prst="rect">
            <a:avLst/>
          </a:prstGeom>
        </p:spPr>
      </p:pic>
      <p:sp>
        <p:nvSpPr>
          <p:cNvPr id="3" name="スライド番号プレースホルダー 2"/>
          <p:cNvSpPr>
            <a:spLocks noGrp="1"/>
          </p:cNvSpPr>
          <p:nvPr>
            <p:ph type="sldNum" sz="quarter" idx="12"/>
          </p:nvPr>
        </p:nvSpPr>
        <p:spPr/>
        <p:txBody>
          <a:bodyPr/>
          <a:lstStyle/>
          <a:p>
            <a:fld id="{18661D3D-6956-46A9-9340-A701E0E782EA}" type="slidenum">
              <a:rPr kumimoji="1" lang="ja-JP" altLang="en-US" smtClean="0"/>
              <a:t>1</a:t>
            </a:fld>
            <a:endParaRPr kumimoji="1" lang="ja-JP" altLang="en-US"/>
          </a:p>
        </p:txBody>
      </p:sp>
    </p:spTree>
    <p:extLst>
      <p:ext uri="{BB962C8B-B14F-4D97-AF65-F5344CB8AC3E}">
        <p14:creationId xmlns:p14="http://schemas.microsoft.com/office/powerpoint/2010/main" val="22908794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25AA74B1-675F-40EC-B45B-EED3BFD706B9}"/>
              </a:ext>
            </a:extLst>
          </p:cNvPr>
          <p:cNvSpPr txBox="1"/>
          <p:nvPr/>
        </p:nvSpPr>
        <p:spPr>
          <a:xfrm>
            <a:off x="180097" y="658511"/>
            <a:ext cx="11831805" cy="5123246"/>
          </a:xfrm>
          <a:prstGeom prst="rect">
            <a:avLst/>
          </a:prstGeom>
          <a:solidFill>
            <a:srgbClr val="CCFF99"/>
          </a:solidFill>
        </p:spPr>
        <p:txBody>
          <a:bodyPr wrap="square" rtlCol="0">
            <a:spAutoFit/>
          </a:bodyPr>
          <a:lstStyle/>
          <a:p>
            <a:endParaRPr kumimoji="1" lang="ja-JP" altLang="en-US" dirty="0"/>
          </a:p>
        </p:txBody>
      </p:sp>
      <p:sp>
        <p:nvSpPr>
          <p:cNvPr id="2" name="タイトル 1">
            <a:extLst>
              <a:ext uri="{FF2B5EF4-FFF2-40B4-BE49-F238E27FC236}">
                <a16:creationId xmlns:a16="http://schemas.microsoft.com/office/drawing/2014/main" id="{E91F4531-AFCD-4D35-9228-0CA3C263A053}"/>
              </a:ext>
            </a:extLst>
          </p:cNvPr>
          <p:cNvSpPr>
            <a:spLocks noGrp="1"/>
          </p:cNvSpPr>
          <p:nvPr>
            <p:ph type="title"/>
          </p:nvPr>
        </p:nvSpPr>
        <p:spPr>
          <a:xfrm>
            <a:off x="-13447" y="389964"/>
            <a:ext cx="3899647" cy="820272"/>
          </a:xfrm>
          <a:solidFill>
            <a:srgbClr val="00B050"/>
          </a:solidFill>
        </p:spPr>
        <p:txBody>
          <a:bodyPr/>
          <a:lstStyle/>
          <a:p>
            <a:r>
              <a:rPr kumimoji="1" lang="ja-JP" altLang="en-US" b="1" dirty="0">
                <a:solidFill>
                  <a:schemeClr val="bg1"/>
                </a:solidFill>
                <a:latin typeface="HG丸ｺﾞｼｯｸM-PRO" panose="020F0600000000000000" pitchFamily="50" charset="-128"/>
                <a:ea typeface="HG丸ｺﾞｼｯｸM-PRO" panose="020F0600000000000000" pitchFamily="50" charset="-128"/>
              </a:rPr>
              <a:t>答えは･･･</a:t>
            </a:r>
          </a:p>
        </p:txBody>
      </p:sp>
      <p:pic>
        <p:nvPicPr>
          <p:cNvPr id="4" name="コンテンツ プレースホルダー 3">
            <a:extLst>
              <a:ext uri="{FF2B5EF4-FFF2-40B4-BE49-F238E27FC236}">
                <a16:creationId xmlns:a16="http://schemas.microsoft.com/office/drawing/2014/main" id="{1B364ADF-4959-465D-94CF-AD3D26163B6F}"/>
              </a:ext>
            </a:extLst>
          </p:cNvPr>
          <p:cNvPicPr>
            <a:picLocks noGrp="1" noChangeAspect="1"/>
          </p:cNvPicPr>
          <p:nvPr>
            <p:ph idx="1"/>
          </p:nvPr>
        </p:nvPicPr>
        <p:blipFill>
          <a:blip r:embed="rId3"/>
          <a:stretch>
            <a:fillRect/>
          </a:stretch>
        </p:blipFill>
        <p:spPr>
          <a:xfrm>
            <a:off x="1355380" y="1297494"/>
            <a:ext cx="3457353" cy="2674401"/>
          </a:xfrm>
          <a:prstGeom prst="rect">
            <a:avLst/>
          </a:prstGeom>
        </p:spPr>
      </p:pic>
      <p:sp>
        <p:nvSpPr>
          <p:cNvPr id="5" name="テキスト ボックス 4">
            <a:extLst>
              <a:ext uri="{FF2B5EF4-FFF2-40B4-BE49-F238E27FC236}">
                <a16:creationId xmlns:a16="http://schemas.microsoft.com/office/drawing/2014/main" id="{6DC3A044-E410-4395-AD5F-E30049322560}"/>
              </a:ext>
            </a:extLst>
          </p:cNvPr>
          <p:cNvSpPr txBox="1"/>
          <p:nvPr/>
        </p:nvSpPr>
        <p:spPr>
          <a:xfrm>
            <a:off x="2330599" y="1527921"/>
            <a:ext cx="2419442" cy="2000548"/>
          </a:xfrm>
          <a:prstGeom prst="rect">
            <a:avLst/>
          </a:prstGeom>
          <a:noFill/>
        </p:spPr>
        <p:txBody>
          <a:bodyPr wrap="square" rtlCol="0">
            <a:spAutoFit/>
          </a:bodyPr>
          <a:lstStyle/>
          <a:p>
            <a:r>
              <a:rPr kumimoji="1" lang="ja-JP" altLang="en-US" sz="4400" b="1" dirty="0">
                <a:latin typeface="+mn-ea"/>
              </a:rPr>
              <a:t>　</a:t>
            </a:r>
            <a:r>
              <a:rPr kumimoji="1" lang="ja-JP" altLang="en-US" sz="4000" b="1" dirty="0">
                <a:latin typeface="HG丸ｺﾞｼｯｸM-PRO" panose="020F0600000000000000" pitchFamily="50" charset="-128"/>
                <a:ea typeface="HG丸ｺﾞｼｯｸM-PRO" panose="020F0600000000000000" pitchFamily="50" charset="-128"/>
              </a:rPr>
              <a:t>以外</a:t>
            </a:r>
            <a:endParaRPr lang="en-US" altLang="ja-JP" sz="4000" b="1" dirty="0">
              <a:latin typeface="HG丸ｺﾞｼｯｸM-PRO" panose="020F0600000000000000" pitchFamily="50" charset="-128"/>
              <a:ea typeface="HG丸ｺﾞｼｯｸM-PRO" panose="020F0600000000000000" pitchFamily="50" charset="-128"/>
            </a:endParaRPr>
          </a:p>
          <a:p>
            <a:r>
              <a:rPr lang="ja-JP" altLang="en-US" sz="4000" b="1" dirty="0">
                <a:latin typeface="HG丸ｺﾞｼｯｸM-PRO" panose="020F0600000000000000" pitchFamily="50" charset="-128"/>
                <a:ea typeface="HG丸ｺﾞｼｯｸM-PRO" panose="020F0600000000000000" pitchFamily="50" charset="-128"/>
              </a:rPr>
              <a:t>すべて</a:t>
            </a:r>
            <a:endParaRPr kumimoji="1" lang="en-US" altLang="ja-JP" sz="4000" b="1" dirty="0">
              <a:latin typeface="HG丸ｺﾞｼｯｸM-PRO" panose="020F0600000000000000" pitchFamily="50" charset="-128"/>
              <a:ea typeface="HG丸ｺﾞｼｯｸM-PRO" panose="020F0600000000000000" pitchFamily="50" charset="-128"/>
            </a:endParaRPr>
          </a:p>
          <a:p>
            <a:pPr algn="ctr"/>
            <a:r>
              <a:rPr kumimoji="1" lang="ja-JP" altLang="en-US" sz="4000" b="1" dirty="0">
                <a:latin typeface="HG丸ｺﾞｼｯｸM-PRO" panose="020F0600000000000000" pitchFamily="50" charset="-128"/>
                <a:ea typeface="HG丸ｺﾞｼｯｸM-PRO" panose="020F0600000000000000" pitchFamily="50" charset="-128"/>
              </a:rPr>
              <a:t>契約</a:t>
            </a:r>
            <a:endParaRPr kumimoji="1" lang="ja-JP" altLang="en-US" sz="4000" b="1" dirty="0">
              <a:latin typeface="+mn-ea"/>
            </a:endParaRPr>
          </a:p>
        </p:txBody>
      </p:sp>
      <p:sp>
        <p:nvSpPr>
          <p:cNvPr id="6" name="四角形: 角を丸くする 5">
            <a:extLst>
              <a:ext uri="{FF2B5EF4-FFF2-40B4-BE49-F238E27FC236}">
                <a16:creationId xmlns:a16="http://schemas.microsoft.com/office/drawing/2014/main" id="{C323C607-E68D-46C2-8FF3-2BDDDF5EDB89}"/>
              </a:ext>
            </a:extLst>
          </p:cNvPr>
          <p:cNvSpPr/>
          <p:nvPr/>
        </p:nvSpPr>
        <p:spPr>
          <a:xfrm>
            <a:off x="5551326" y="3405033"/>
            <a:ext cx="5539892" cy="1719245"/>
          </a:xfrm>
          <a:prstGeom prst="roundRect">
            <a:avLst/>
          </a:prstGeom>
          <a:solidFill>
            <a:schemeClr val="bg1"/>
          </a:solidFill>
          <a:ln w="38100">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3200" dirty="0">
                <a:latin typeface="HG丸ｺﾞｼｯｸM-PRO" panose="020F0600000000000000" pitchFamily="50" charset="-128"/>
                <a:ea typeface="HG丸ｺﾞｼｯｸM-PRO" panose="020F0600000000000000" pitchFamily="50" charset="-128"/>
              </a:rPr>
              <a:t>ふだん意識していないが、私たちの生活はさまざまな契約で</a:t>
            </a:r>
            <a:r>
              <a:rPr lang="ja-JP" altLang="en-US" sz="3200" dirty="0">
                <a:latin typeface="HG丸ｺﾞｼｯｸM-PRO" panose="020F0600000000000000" pitchFamily="50" charset="-128"/>
                <a:ea typeface="HG丸ｺﾞｼｯｸM-PRO" panose="020F0600000000000000" pitchFamily="50" charset="-128"/>
              </a:rPr>
              <a:t>成り</a:t>
            </a:r>
            <a:r>
              <a:rPr kumimoji="1" lang="ja-JP" altLang="en-US" sz="3200" dirty="0">
                <a:latin typeface="HG丸ｺﾞｼｯｸM-PRO" panose="020F0600000000000000" pitchFamily="50" charset="-128"/>
                <a:ea typeface="HG丸ｺﾞｼｯｸM-PRO" panose="020F0600000000000000" pitchFamily="50" charset="-128"/>
              </a:rPr>
              <a:t>立っている。</a:t>
            </a:r>
            <a:endParaRPr kumimoji="1" lang="en-US" altLang="ja-JP" sz="3200" dirty="0">
              <a:latin typeface="HG丸ｺﾞｼｯｸM-PRO" panose="020F0600000000000000" pitchFamily="50" charset="-128"/>
              <a:ea typeface="HG丸ｺﾞｼｯｸM-PRO" panose="020F0600000000000000" pitchFamily="50" charset="-128"/>
            </a:endParaRPr>
          </a:p>
        </p:txBody>
      </p:sp>
      <p:pic>
        <p:nvPicPr>
          <p:cNvPr id="10" name="図 9">
            <a:extLst>
              <a:ext uri="{FF2B5EF4-FFF2-40B4-BE49-F238E27FC236}">
                <a16:creationId xmlns:a16="http://schemas.microsoft.com/office/drawing/2014/main" id="{CEE01B84-80B0-4CDC-B6C8-C8C71B99D7B1}"/>
              </a:ext>
            </a:extLst>
          </p:cNvPr>
          <p:cNvPicPr>
            <a:picLocks noChangeAspect="1"/>
          </p:cNvPicPr>
          <p:nvPr/>
        </p:nvPicPr>
        <p:blipFill>
          <a:blip r:embed="rId4"/>
          <a:stretch>
            <a:fillRect/>
          </a:stretch>
        </p:blipFill>
        <p:spPr>
          <a:xfrm>
            <a:off x="475431" y="5732848"/>
            <a:ext cx="4487045" cy="566977"/>
          </a:xfrm>
          <a:prstGeom prst="rect">
            <a:avLst/>
          </a:prstGeom>
        </p:spPr>
      </p:pic>
      <p:pic>
        <p:nvPicPr>
          <p:cNvPr id="11" name="図 10">
            <a:extLst>
              <a:ext uri="{FF2B5EF4-FFF2-40B4-BE49-F238E27FC236}">
                <a16:creationId xmlns:a16="http://schemas.microsoft.com/office/drawing/2014/main" id="{337D4FBB-8343-4C1E-A113-B4BA7EF12E36}"/>
              </a:ext>
            </a:extLst>
          </p:cNvPr>
          <p:cNvPicPr>
            <a:picLocks noChangeAspect="1"/>
          </p:cNvPicPr>
          <p:nvPr/>
        </p:nvPicPr>
        <p:blipFill>
          <a:blip r:embed="rId4"/>
          <a:stretch>
            <a:fillRect/>
          </a:stretch>
        </p:blipFill>
        <p:spPr>
          <a:xfrm>
            <a:off x="4850004" y="5732847"/>
            <a:ext cx="4487045" cy="566977"/>
          </a:xfrm>
          <a:prstGeom prst="rect">
            <a:avLst/>
          </a:prstGeom>
        </p:spPr>
      </p:pic>
      <p:pic>
        <p:nvPicPr>
          <p:cNvPr id="12" name="図 11">
            <a:extLst>
              <a:ext uri="{FF2B5EF4-FFF2-40B4-BE49-F238E27FC236}">
                <a16:creationId xmlns:a16="http://schemas.microsoft.com/office/drawing/2014/main" id="{7DC64D47-3521-4DCC-AC3E-1151BEBB0AC5}"/>
              </a:ext>
            </a:extLst>
          </p:cNvPr>
          <p:cNvPicPr>
            <a:picLocks noChangeAspect="1"/>
          </p:cNvPicPr>
          <p:nvPr/>
        </p:nvPicPr>
        <p:blipFill>
          <a:blip r:embed="rId4"/>
          <a:stretch>
            <a:fillRect/>
          </a:stretch>
        </p:blipFill>
        <p:spPr>
          <a:xfrm>
            <a:off x="7477282" y="5690697"/>
            <a:ext cx="4487045" cy="566977"/>
          </a:xfrm>
          <a:prstGeom prst="rect">
            <a:avLst/>
          </a:prstGeom>
        </p:spPr>
      </p:pic>
      <p:pic>
        <p:nvPicPr>
          <p:cNvPr id="8" name="図 7">
            <a:extLst>
              <a:ext uri="{FF2B5EF4-FFF2-40B4-BE49-F238E27FC236}">
                <a16:creationId xmlns:a16="http://schemas.microsoft.com/office/drawing/2014/main" id="{9E517544-0E1A-4744-BF75-8826544DC71A}"/>
              </a:ext>
            </a:extLst>
          </p:cNvPr>
          <p:cNvPicPr>
            <a:picLocks noChangeAspect="1"/>
          </p:cNvPicPr>
          <p:nvPr/>
        </p:nvPicPr>
        <p:blipFill>
          <a:blip r:embed="rId5"/>
          <a:stretch>
            <a:fillRect/>
          </a:stretch>
        </p:blipFill>
        <p:spPr>
          <a:xfrm>
            <a:off x="2010153" y="1527921"/>
            <a:ext cx="875394" cy="834678"/>
          </a:xfrm>
          <a:prstGeom prst="rect">
            <a:avLst/>
          </a:prstGeom>
        </p:spPr>
      </p:pic>
      <p:sp>
        <p:nvSpPr>
          <p:cNvPr id="13" name="テキスト ボックス 12">
            <a:extLst>
              <a:ext uri="{FF2B5EF4-FFF2-40B4-BE49-F238E27FC236}">
                <a16:creationId xmlns:a16="http://schemas.microsoft.com/office/drawing/2014/main" id="{8C9BE143-105D-4869-8460-869BEFA50DB5}"/>
              </a:ext>
            </a:extLst>
          </p:cNvPr>
          <p:cNvSpPr txBox="1"/>
          <p:nvPr/>
        </p:nvSpPr>
        <p:spPr>
          <a:xfrm>
            <a:off x="1290709" y="4345572"/>
            <a:ext cx="3559295" cy="1077218"/>
          </a:xfrm>
          <a:prstGeom prst="rect">
            <a:avLst/>
          </a:prstGeom>
          <a:solidFill>
            <a:schemeClr val="bg1"/>
          </a:solidFill>
        </p:spPr>
        <p:txBody>
          <a:bodyPr wrap="square">
            <a:spAutoFit/>
          </a:bodyPr>
          <a:lstStyle/>
          <a:p>
            <a:r>
              <a:rPr lang="ja-JP" altLang="en-US" sz="3200" dirty="0" smtClean="0">
                <a:latin typeface="HG丸ｺﾞｼｯｸM-PRO" panose="020F0600000000000000" pitchFamily="50" charset="-128"/>
                <a:ea typeface="HG丸ｺﾞｼｯｸM-PRO" panose="020F0600000000000000" pitchFamily="50" charset="-128"/>
              </a:rPr>
              <a:t>   友達</a:t>
            </a:r>
            <a:r>
              <a:rPr lang="ja-JP" altLang="en-US" sz="3200" dirty="0">
                <a:latin typeface="HG丸ｺﾞｼｯｸM-PRO" panose="020F0600000000000000" pitchFamily="50" charset="-128"/>
                <a:ea typeface="HG丸ｺﾞｼｯｸM-PRO" panose="020F0600000000000000" pitchFamily="50" charset="-128"/>
              </a:rPr>
              <a:t>との約束は</a:t>
            </a:r>
          </a:p>
          <a:p>
            <a:r>
              <a:rPr lang="ja-JP" altLang="en-US" sz="3200" dirty="0" smtClean="0">
                <a:latin typeface="HG丸ｺﾞｼｯｸM-PRO" panose="020F0600000000000000" pitchFamily="50" charset="-128"/>
                <a:ea typeface="HG丸ｺﾞｼｯｸM-PRO" panose="020F0600000000000000" pitchFamily="50" charset="-128"/>
              </a:rPr>
              <a:t>   契約</a:t>
            </a:r>
            <a:r>
              <a:rPr lang="ja-JP" altLang="en-US" sz="3200" dirty="0">
                <a:latin typeface="HG丸ｺﾞｼｯｸM-PRO" panose="020F0600000000000000" pitchFamily="50" charset="-128"/>
                <a:ea typeface="HG丸ｺﾞｼｯｸM-PRO" panose="020F0600000000000000" pitchFamily="50" charset="-128"/>
              </a:rPr>
              <a:t>ではない。</a:t>
            </a:r>
          </a:p>
        </p:txBody>
      </p:sp>
      <p:pic>
        <p:nvPicPr>
          <p:cNvPr id="7" name="図 6">
            <a:extLst>
              <a:ext uri="{FF2B5EF4-FFF2-40B4-BE49-F238E27FC236}">
                <a16:creationId xmlns:a16="http://schemas.microsoft.com/office/drawing/2014/main" id="{D7AD9D74-BA6F-48E9-A809-4146B93B9382}"/>
              </a:ext>
            </a:extLst>
          </p:cNvPr>
          <p:cNvPicPr>
            <a:picLocks noChangeAspect="1"/>
          </p:cNvPicPr>
          <p:nvPr/>
        </p:nvPicPr>
        <p:blipFill>
          <a:blip r:embed="rId6"/>
          <a:stretch>
            <a:fillRect/>
          </a:stretch>
        </p:blipFill>
        <p:spPr>
          <a:xfrm>
            <a:off x="1218139" y="4411844"/>
            <a:ext cx="645667" cy="614280"/>
          </a:xfrm>
          <a:prstGeom prst="rect">
            <a:avLst/>
          </a:prstGeom>
        </p:spPr>
      </p:pic>
      <p:pic>
        <p:nvPicPr>
          <p:cNvPr id="15" name="図 14">
            <a:extLst>
              <a:ext uri="{FF2B5EF4-FFF2-40B4-BE49-F238E27FC236}">
                <a16:creationId xmlns:a16="http://schemas.microsoft.com/office/drawing/2014/main" id="{FC1CF0F2-EA5D-4F93-B71B-8C3B9A411BB3}"/>
              </a:ext>
            </a:extLst>
          </p:cNvPr>
          <p:cNvPicPr>
            <a:picLocks noChangeAspect="1"/>
          </p:cNvPicPr>
          <p:nvPr/>
        </p:nvPicPr>
        <p:blipFill>
          <a:blip r:embed="rId7"/>
          <a:stretch>
            <a:fillRect/>
          </a:stretch>
        </p:blipFill>
        <p:spPr>
          <a:xfrm>
            <a:off x="5195813" y="1296751"/>
            <a:ext cx="6250919" cy="2029720"/>
          </a:xfrm>
          <a:prstGeom prst="rect">
            <a:avLst/>
          </a:prstGeom>
        </p:spPr>
      </p:pic>
      <p:sp>
        <p:nvSpPr>
          <p:cNvPr id="9" name="スライド番号プレースホルダー 8"/>
          <p:cNvSpPr>
            <a:spLocks noGrp="1"/>
          </p:cNvSpPr>
          <p:nvPr>
            <p:ph type="sldNum" sz="quarter" idx="12"/>
          </p:nvPr>
        </p:nvSpPr>
        <p:spPr/>
        <p:txBody>
          <a:bodyPr/>
          <a:lstStyle/>
          <a:p>
            <a:fld id="{18661D3D-6956-46A9-9340-A701E0E782EA}" type="slidenum">
              <a:rPr kumimoji="1" lang="ja-JP" altLang="en-US" smtClean="0"/>
              <a:t>10</a:t>
            </a:fld>
            <a:endParaRPr kumimoji="1" lang="ja-JP" altLang="en-US"/>
          </a:p>
        </p:txBody>
      </p:sp>
    </p:spTree>
    <p:extLst>
      <p:ext uri="{BB962C8B-B14F-4D97-AF65-F5344CB8AC3E}">
        <p14:creationId xmlns:p14="http://schemas.microsoft.com/office/powerpoint/2010/main" val="25876912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672E0B2A-8A75-4ACB-BDEB-30DB8D857C8E}"/>
              </a:ext>
            </a:extLst>
          </p:cNvPr>
          <p:cNvSpPr txBox="1"/>
          <p:nvPr/>
        </p:nvSpPr>
        <p:spPr>
          <a:xfrm>
            <a:off x="225287" y="728870"/>
            <a:ext cx="11701670" cy="5923721"/>
          </a:xfrm>
          <a:prstGeom prst="rect">
            <a:avLst/>
          </a:prstGeom>
          <a:solidFill>
            <a:srgbClr val="CCFF99"/>
          </a:solidFill>
        </p:spPr>
        <p:txBody>
          <a:bodyPr wrap="square" rtlCol="0">
            <a:spAutoFit/>
          </a:bodyPr>
          <a:lstStyle/>
          <a:p>
            <a:endParaRPr kumimoji="1" lang="ja-JP" altLang="en-US" dirty="0"/>
          </a:p>
        </p:txBody>
      </p:sp>
      <p:sp>
        <p:nvSpPr>
          <p:cNvPr id="2" name="タイトル 1">
            <a:extLst>
              <a:ext uri="{FF2B5EF4-FFF2-40B4-BE49-F238E27FC236}">
                <a16:creationId xmlns:a16="http://schemas.microsoft.com/office/drawing/2014/main" id="{BDD86324-5244-4EEF-B2D2-2696BA0AD975}"/>
              </a:ext>
            </a:extLst>
          </p:cNvPr>
          <p:cNvSpPr>
            <a:spLocks noGrp="1"/>
          </p:cNvSpPr>
          <p:nvPr>
            <p:ph type="title"/>
          </p:nvPr>
        </p:nvSpPr>
        <p:spPr>
          <a:xfrm>
            <a:off x="0" y="329249"/>
            <a:ext cx="3590365" cy="856818"/>
          </a:xfrm>
          <a:solidFill>
            <a:srgbClr val="00B050"/>
          </a:solidFill>
        </p:spPr>
        <p:txBody>
          <a:bodyPr>
            <a:normAutofit/>
          </a:bodyPr>
          <a:lstStyle/>
          <a:p>
            <a:r>
              <a:rPr kumimoji="1" lang="ja-JP" altLang="en-US" b="1" dirty="0">
                <a:solidFill>
                  <a:schemeClr val="bg1"/>
                </a:solidFill>
                <a:latin typeface="HG丸ｺﾞｼｯｸM-PRO" panose="020F0600000000000000" pitchFamily="50" charset="-128"/>
                <a:ea typeface="HG丸ｺﾞｼｯｸM-PRO" panose="020F0600000000000000" pitchFamily="50" charset="-128"/>
              </a:rPr>
              <a:t>契約とは･･･</a:t>
            </a:r>
          </a:p>
        </p:txBody>
      </p:sp>
      <p:pic>
        <p:nvPicPr>
          <p:cNvPr id="4" name="図 3">
            <a:extLst>
              <a:ext uri="{FF2B5EF4-FFF2-40B4-BE49-F238E27FC236}">
                <a16:creationId xmlns:a16="http://schemas.microsoft.com/office/drawing/2014/main" id="{326A6CC0-460A-4019-BAAF-4BBB9C990DA6}"/>
              </a:ext>
            </a:extLst>
          </p:cNvPr>
          <p:cNvPicPr>
            <a:picLocks noChangeAspect="1"/>
          </p:cNvPicPr>
          <p:nvPr/>
        </p:nvPicPr>
        <p:blipFill>
          <a:blip r:embed="rId3"/>
          <a:stretch>
            <a:fillRect/>
          </a:stretch>
        </p:blipFill>
        <p:spPr>
          <a:xfrm>
            <a:off x="3796782" y="2234031"/>
            <a:ext cx="4509412" cy="2546851"/>
          </a:xfrm>
          <a:prstGeom prst="rect">
            <a:avLst/>
          </a:prstGeom>
        </p:spPr>
      </p:pic>
      <p:sp>
        <p:nvSpPr>
          <p:cNvPr id="5" name="テキスト ボックス 4">
            <a:extLst>
              <a:ext uri="{FF2B5EF4-FFF2-40B4-BE49-F238E27FC236}">
                <a16:creationId xmlns:a16="http://schemas.microsoft.com/office/drawing/2014/main" id="{BB9A3EC4-3DB7-4027-9078-646C5CC71A2A}"/>
              </a:ext>
            </a:extLst>
          </p:cNvPr>
          <p:cNvSpPr txBox="1"/>
          <p:nvPr/>
        </p:nvSpPr>
        <p:spPr>
          <a:xfrm>
            <a:off x="1097531" y="1412346"/>
            <a:ext cx="1878106" cy="707886"/>
          </a:xfrm>
          <a:prstGeom prst="rect">
            <a:avLst/>
          </a:prstGeom>
          <a:noFill/>
        </p:spPr>
        <p:txBody>
          <a:bodyPr wrap="square" rtlCol="0">
            <a:spAutoFit/>
          </a:bodyPr>
          <a:lstStyle/>
          <a:p>
            <a:r>
              <a:rPr kumimoji="1" lang="ja-JP" altLang="en-US" sz="4000" b="1" dirty="0">
                <a:latin typeface="HG丸ｺﾞｼｯｸM-PRO" panose="020F0600000000000000" pitchFamily="50" charset="-128"/>
                <a:ea typeface="HG丸ｺﾞｼｯｸM-PRO" panose="020F0600000000000000" pitchFamily="50" charset="-128"/>
              </a:rPr>
              <a:t>契約は</a:t>
            </a:r>
            <a:r>
              <a:rPr kumimoji="1" lang="ja-JP" altLang="en-US" sz="3600" dirty="0">
                <a:latin typeface="HG丸ｺﾞｼｯｸM-PRO" panose="020F0600000000000000" pitchFamily="50" charset="-128"/>
                <a:ea typeface="HG丸ｺﾞｼｯｸM-PRO" panose="020F0600000000000000" pitchFamily="50" charset="-128"/>
              </a:rPr>
              <a:t>　　　　　　</a:t>
            </a:r>
          </a:p>
        </p:txBody>
      </p:sp>
      <p:sp>
        <p:nvSpPr>
          <p:cNvPr id="6" name="テキスト ボックス 5">
            <a:extLst>
              <a:ext uri="{FF2B5EF4-FFF2-40B4-BE49-F238E27FC236}">
                <a16:creationId xmlns:a16="http://schemas.microsoft.com/office/drawing/2014/main" id="{85E03CD0-25A2-4021-BD3C-6A39DB302FCA}"/>
              </a:ext>
            </a:extLst>
          </p:cNvPr>
          <p:cNvSpPr txBox="1"/>
          <p:nvPr/>
        </p:nvSpPr>
        <p:spPr>
          <a:xfrm>
            <a:off x="9127340" y="1441259"/>
            <a:ext cx="1483660" cy="707886"/>
          </a:xfrm>
          <a:prstGeom prst="rect">
            <a:avLst/>
          </a:prstGeom>
          <a:noFill/>
        </p:spPr>
        <p:txBody>
          <a:bodyPr wrap="square" rtlCol="0">
            <a:spAutoFit/>
          </a:bodyPr>
          <a:lstStyle/>
          <a:p>
            <a:r>
              <a:rPr kumimoji="1" lang="ja-JP" altLang="en-US" sz="4000" b="1" dirty="0">
                <a:latin typeface="HG丸ｺﾞｼｯｸM-PRO" panose="020F0600000000000000" pitchFamily="50" charset="-128"/>
                <a:ea typeface="HG丸ｺﾞｼｯｸM-PRO" panose="020F0600000000000000" pitchFamily="50" charset="-128"/>
              </a:rPr>
              <a:t>約束</a:t>
            </a:r>
          </a:p>
        </p:txBody>
      </p:sp>
      <p:sp>
        <p:nvSpPr>
          <p:cNvPr id="7" name="テキスト ボックス 6">
            <a:extLst>
              <a:ext uri="{FF2B5EF4-FFF2-40B4-BE49-F238E27FC236}">
                <a16:creationId xmlns:a16="http://schemas.microsoft.com/office/drawing/2014/main" id="{3D8CC5F4-3E20-40ED-AD21-AC624E03BDF1}"/>
              </a:ext>
            </a:extLst>
          </p:cNvPr>
          <p:cNvSpPr txBox="1"/>
          <p:nvPr/>
        </p:nvSpPr>
        <p:spPr>
          <a:xfrm>
            <a:off x="3364635" y="1412346"/>
            <a:ext cx="5373707" cy="707886"/>
          </a:xfrm>
          <a:prstGeom prst="rect">
            <a:avLst/>
          </a:prstGeom>
          <a:noFill/>
        </p:spPr>
        <p:txBody>
          <a:bodyPr wrap="square" rtlCol="0">
            <a:spAutoFit/>
          </a:bodyPr>
          <a:lstStyle/>
          <a:p>
            <a:r>
              <a:rPr kumimoji="1" lang="ja-JP" altLang="en-US" sz="4000" b="1" u="sng" dirty="0">
                <a:solidFill>
                  <a:srgbClr val="C00000"/>
                </a:solidFill>
                <a:latin typeface="HG丸ｺﾞｼｯｸM-PRO" panose="020F0600000000000000" pitchFamily="50" charset="-128"/>
                <a:ea typeface="HG丸ｺﾞｼｯｸM-PRO" panose="020F0600000000000000" pitchFamily="50" charset="-128"/>
              </a:rPr>
              <a:t>法的な責任をともなう</a:t>
            </a:r>
          </a:p>
        </p:txBody>
      </p:sp>
      <p:sp>
        <p:nvSpPr>
          <p:cNvPr id="12" name="テキスト ボックス 11">
            <a:extLst>
              <a:ext uri="{FF2B5EF4-FFF2-40B4-BE49-F238E27FC236}">
                <a16:creationId xmlns:a16="http://schemas.microsoft.com/office/drawing/2014/main" id="{DCD795B5-733B-4337-BAC6-52585CE4B19E}"/>
              </a:ext>
            </a:extLst>
          </p:cNvPr>
          <p:cNvSpPr txBox="1"/>
          <p:nvPr/>
        </p:nvSpPr>
        <p:spPr>
          <a:xfrm>
            <a:off x="440397" y="4884999"/>
            <a:ext cx="11222181" cy="1569660"/>
          </a:xfrm>
          <a:prstGeom prst="rect">
            <a:avLst/>
          </a:prstGeom>
          <a:solidFill>
            <a:schemeClr val="bg1"/>
          </a:solidFill>
          <a:ln w="38100">
            <a:solidFill>
              <a:srgbClr val="333399"/>
            </a:solidFill>
          </a:ln>
        </p:spPr>
        <p:txBody>
          <a:bodyPr wrap="square" rtlCol="0">
            <a:spAutoFit/>
          </a:bodyPr>
          <a:lstStyle/>
          <a:p>
            <a:r>
              <a:rPr kumimoji="1" lang="ja-JP" altLang="en-US" sz="3200" dirty="0">
                <a:latin typeface="HG丸ｺﾞｼｯｸM-PRO" panose="020F0600000000000000" pitchFamily="50" charset="-128"/>
                <a:ea typeface="HG丸ｺﾞｼｯｸM-PRO" panose="020F0600000000000000" pitchFamily="50" charset="-128"/>
              </a:rPr>
              <a:t>契約は、お互いの意思の合致（</a:t>
            </a:r>
            <a:r>
              <a:rPr lang="ja-JP" altLang="en-US" sz="3200" dirty="0">
                <a:latin typeface="HG丸ｺﾞｼｯｸM-PRO" panose="020F0600000000000000" pitchFamily="50" charset="-128"/>
                <a:ea typeface="HG丸ｺﾞｼｯｸM-PRO" panose="020F0600000000000000" pitchFamily="50" charset="-128"/>
              </a:rPr>
              <a:t>「売ります」「買います」）</a:t>
            </a:r>
            <a:endParaRPr lang="en-US" altLang="ja-JP" sz="3200" dirty="0">
              <a:latin typeface="HG丸ｺﾞｼｯｸM-PRO" panose="020F0600000000000000" pitchFamily="50" charset="-128"/>
              <a:ea typeface="HG丸ｺﾞｼｯｸM-PRO" panose="020F0600000000000000" pitchFamily="50" charset="-128"/>
            </a:endParaRPr>
          </a:p>
          <a:p>
            <a:r>
              <a:rPr lang="ja-JP" altLang="en-US" sz="3200" dirty="0" smtClean="0">
                <a:latin typeface="HG丸ｺﾞｼｯｸM-PRO" panose="020F0600000000000000" pitchFamily="50" charset="-128"/>
                <a:ea typeface="HG丸ｺﾞｼｯｸM-PRO" panose="020F0600000000000000" pitchFamily="50" charset="-128"/>
              </a:rPr>
              <a:t>で</a:t>
            </a:r>
            <a:r>
              <a:rPr lang="ja-JP" altLang="en-US" sz="3200" dirty="0">
                <a:latin typeface="HG丸ｺﾞｼｯｸM-PRO" panose="020F0600000000000000" pitchFamily="50" charset="-128"/>
                <a:ea typeface="HG丸ｺﾞｼｯｸM-PRO" panose="020F0600000000000000" pitchFamily="50" charset="-128"/>
              </a:rPr>
              <a:t>成立</a:t>
            </a:r>
            <a:r>
              <a:rPr lang="ja-JP" altLang="en-US" sz="3200" dirty="0" smtClean="0">
                <a:latin typeface="HG丸ｺﾞｼｯｸM-PRO" panose="020F0600000000000000" pitchFamily="50" charset="-128"/>
                <a:ea typeface="HG丸ｺﾞｼｯｸM-PRO" panose="020F0600000000000000" pitchFamily="50" charset="-128"/>
              </a:rPr>
              <a:t>する</a:t>
            </a:r>
            <a:r>
              <a:rPr lang="ja-JP" altLang="en-US" sz="3200" dirty="0">
                <a:latin typeface="HG丸ｺﾞｼｯｸM-PRO" panose="020F0600000000000000" pitchFamily="50" charset="-128"/>
                <a:ea typeface="HG丸ｺﾞｼｯｸM-PRO" panose="020F0600000000000000" pitchFamily="50" charset="-128"/>
              </a:rPr>
              <a:t>。</a:t>
            </a:r>
            <a:endParaRPr lang="en-US" altLang="ja-JP" sz="3200" dirty="0">
              <a:latin typeface="HG丸ｺﾞｼｯｸM-PRO" panose="020F0600000000000000" pitchFamily="50" charset="-128"/>
              <a:ea typeface="HG丸ｺﾞｼｯｸM-PRO" panose="020F0600000000000000" pitchFamily="50" charset="-128"/>
            </a:endParaRPr>
          </a:p>
          <a:p>
            <a:r>
              <a:rPr kumimoji="1" lang="ja-JP" altLang="en-US" sz="3200" dirty="0">
                <a:latin typeface="HG丸ｺﾞｼｯｸM-PRO" panose="020F0600000000000000" pitchFamily="50" charset="-128"/>
                <a:ea typeface="HG丸ｺﾞｼｯｸM-PRO" panose="020F0600000000000000" pitchFamily="50" charset="-128"/>
              </a:rPr>
              <a:t>契約は、口頭で成立</a:t>
            </a:r>
            <a:r>
              <a:rPr lang="ja-JP" altLang="en-US" sz="3200" dirty="0">
                <a:latin typeface="HG丸ｺﾞｼｯｸM-PRO" panose="020F0600000000000000" pitchFamily="50" charset="-128"/>
                <a:ea typeface="HG丸ｺﾞｼｯｸM-PRO" panose="020F0600000000000000" pitchFamily="50" charset="-128"/>
              </a:rPr>
              <a:t>する</a:t>
            </a:r>
            <a:r>
              <a:rPr kumimoji="1" lang="ja-JP" altLang="en-US" sz="3200" dirty="0">
                <a:latin typeface="HG丸ｺﾞｼｯｸM-PRO" panose="020F0600000000000000" pitchFamily="50" charset="-128"/>
                <a:ea typeface="HG丸ｺﾞｼｯｸM-PRO" panose="020F0600000000000000" pitchFamily="50" charset="-128"/>
              </a:rPr>
              <a:t>（</a:t>
            </a:r>
            <a:r>
              <a:rPr lang="ja-JP" altLang="en-US" sz="3200" dirty="0">
                <a:latin typeface="HG丸ｺﾞｼｯｸM-PRO" panose="020F0600000000000000" pitchFamily="50" charset="-128"/>
                <a:ea typeface="HG丸ｺﾞｼｯｸM-PRO" panose="020F0600000000000000" pitchFamily="50" charset="-128"/>
              </a:rPr>
              <a:t>契約書は証拠を残すため</a:t>
            </a:r>
            <a:r>
              <a:rPr lang="ja-JP" altLang="en-US" sz="3200" dirty="0" smtClean="0">
                <a:latin typeface="HG丸ｺﾞｼｯｸM-PRO" panose="020F0600000000000000" pitchFamily="50" charset="-128"/>
                <a:ea typeface="HG丸ｺﾞｼｯｸM-PRO" panose="020F0600000000000000" pitchFamily="50" charset="-128"/>
              </a:rPr>
              <a:t>）。</a:t>
            </a:r>
            <a:endParaRPr kumimoji="1" lang="ja-JP" altLang="en-US" sz="3200" dirty="0">
              <a:latin typeface="HG丸ｺﾞｼｯｸM-PRO" panose="020F0600000000000000" pitchFamily="50" charset="-128"/>
              <a:ea typeface="HG丸ｺﾞｼｯｸM-PRO" panose="020F0600000000000000" pitchFamily="50" charset="-128"/>
            </a:endParaRPr>
          </a:p>
        </p:txBody>
      </p:sp>
      <p:pic>
        <p:nvPicPr>
          <p:cNvPr id="2050" name="Picture 2" descr="洋服屋のイラスト">
            <a:extLst>
              <a:ext uri="{FF2B5EF4-FFF2-40B4-BE49-F238E27FC236}">
                <a16:creationId xmlns:a16="http://schemas.microsoft.com/office/drawing/2014/main" id="{5D3172A2-95AB-47ED-BD34-66C8DAC091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0756" y="2346511"/>
            <a:ext cx="2154114" cy="2154114"/>
          </a:xfrm>
          <a:prstGeom prst="rect">
            <a:avLst/>
          </a:prstGeom>
          <a:noFill/>
          <a:extLst>
            <a:ext uri="{909E8E84-426E-40DD-AFC4-6F175D3DCCD1}">
              <a14:hiddenFill xmlns:a14="http://schemas.microsoft.com/office/drawing/2010/main">
                <a:solidFill>
                  <a:srgbClr val="FFFFFF"/>
                </a:solidFill>
              </a14:hiddenFill>
            </a:ext>
          </a:extLst>
        </p:spPr>
      </p:pic>
      <p:sp>
        <p:nvSpPr>
          <p:cNvPr id="8" name="スライド番号プレースホルダー 7"/>
          <p:cNvSpPr>
            <a:spLocks noGrp="1"/>
          </p:cNvSpPr>
          <p:nvPr>
            <p:ph type="sldNum" sz="quarter" idx="12"/>
          </p:nvPr>
        </p:nvSpPr>
        <p:spPr/>
        <p:txBody>
          <a:bodyPr/>
          <a:lstStyle/>
          <a:p>
            <a:fld id="{18661D3D-6956-46A9-9340-A701E0E782EA}" type="slidenum">
              <a:rPr kumimoji="1" lang="ja-JP" altLang="en-US" smtClean="0"/>
              <a:t>11</a:t>
            </a:fld>
            <a:endParaRPr kumimoji="1" lang="ja-JP" altLang="en-US"/>
          </a:p>
        </p:txBody>
      </p:sp>
    </p:spTree>
    <p:extLst>
      <p:ext uri="{BB962C8B-B14F-4D97-AF65-F5344CB8AC3E}">
        <p14:creationId xmlns:p14="http://schemas.microsoft.com/office/powerpoint/2010/main" val="12455465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335A8F78-30B3-4975-A49A-3D39103456DB}"/>
              </a:ext>
            </a:extLst>
          </p:cNvPr>
          <p:cNvSpPr txBox="1"/>
          <p:nvPr/>
        </p:nvSpPr>
        <p:spPr>
          <a:xfrm>
            <a:off x="171151" y="509954"/>
            <a:ext cx="11849700" cy="6076116"/>
          </a:xfrm>
          <a:prstGeom prst="rect">
            <a:avLst/>
          </a:prstGeom>
          <a:solidFill>
            <a:srgbClr val="CCFF99"/>
          </a:solidFill>
        </p:spPr>
        <p:txBody>
          <a:bodyPr wrap="square" rtlCol="0">
            <a:spAutoFit/>
          </a:bodyPr>
          <a:lstStyle/>
          <a:p>
            <a:endParaRPr kumimoji="1" lang="ja-JP" altLang="en-US" dirty="0"/>
          </a:p>
        </p:txBody>
      </p:sp>
      <p:pic>
        <p:nvPicPr>
          <p:cNvPr id="1026" name="Picture 2" descr="洋服屋のイラスト">
            <a:extLst>
              <a:ext uri="{FF2B5EF4-FFF2-40B4-BE49-F238E27FC236}">
                <a16:creationId xmlns:a16="http://schemas.microsoft.com/office/drawing/2014/main" id="{80FDEA8C-648A-4672-ACD3-E5EA1AAD02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789" y="1912156"/>
            <a:ext cx="1910845" cy="1910845"/>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a:extLst>
              <a:ext uri="{FF2B5EF4-FFF2-40B4-BE49-F238E27FC236}">
                <a16:creationId xmlns:a16="http://schemas.microsoft.com/office/drawing/2014/main" id="{D83BEC33-6AC0-4857-BB88-992B287399A4}"/>
              </a:ext>
            </a:extLst>
          </p:cNvPr>
          <p:cNvSpPr>
            <a:spLocks noGrp="1"/>
          </p:cNvSpPr>
          <p:nvPr>
            <p:ph type="title"/>
          </p:nvPr>
        </p:nvSpPr>
        <p:spPr>
          <a:xfrm>
            <a:off x="0" y="271930"/>
            <a:ext cx="4717473" cy="711224"/>
          </a:xfrm>
          <a:solidFill>
            <a:srgbClr val="00B050"/>
          </a:solidFill>
        </p:spPr>
        <p:txBody>
          <a:bodyPr>
            <a:noAutofit/>
          </a:bodyPr>
          <a:lstStyle/>
          <a:p>
            <a:r>
              <a:rPr kumimoji="1" lang="ja-JP" altLang="en-US" dirty="0">
                <a:solidFill>
                  <a:schemeClr val="bg1"/>
                </a:solidFill>
                <a:latin typeface="HG丸ｺﾞｼｯｸM-PRO" panose="020F0600000000000000" pitchFamily="50" charset="-128"/>
                <a:ea typeface="HG丸ｺﾞｼｯｸM-PRO" panose="020F0600000000000000" pitchFamily="50" charset="-128"/>
              </a:rPr>
              <a:t>契約が成立すると</a:t>
            </a:r>
          </a:p>
        </p:txBody>
      </p:sp>
      <p:pic>
        <p:nvPicPr>
          <p:cNvPr id="4" name="コンテンツ プレースホルダー 3">
            <a:extLst>
              <a:ext uri="{FF2B5EF4-FFF2-40B4-BE49-F238E27FC236}">
                <a16:creationId xmlns:a16="http://schemas.microsoft.com/office/drawing/2014/main" id="{72FCA5BB-8F7B-4940-B80D-AF7183BD3AA8}"/>
              </a:ext>
            </a:extLst>
          </p:cNvPr>
          <p:cNvPicPr>
            <a:picLocks noGrp="1" noChangeAspect="1"/>
          </p:cNvPicPr>
          <p:nvPr>
            <p:ph idx="1"/>
          </p:nvPr>
        </p:nvPicPr>
        <p:blipFill>
          <a:blip r:embed="rId4"/>
          <a:stretch>
            <a:fillRect/>
          </a:stretch>
        </p:blipFill>
        <p:spPr>
          <a:xfrm>
            <a:off x="1702141" y="3636853"/>
            <a:ext cx="1804203" cy="2380957"/>
          </a:xfrm>
          <a:prstGeom prst="rect">
            <a:avLst/>
          </a:prstGeom>
        </p:spPr>
      </p:pic>
      <p:pic>
        <p:nvPicPr>
          <p:cNvPr id="6" name="図 5">
            <a:extLst>
              <a:ext uri="{FF2B5EF4-FFF2-40B4-BE49-F238E27FC236}">
                <a16:creationId xmlns:a16="http://schemas.microsoft.com/office/drawing/2014/main" id="{3E13D60C-B3C3-47C1-8512-15D57345645D}"/>
              </a:ext>
            </a:extLst>
          </p:cNvPr>
          <p:cNvPicPr>
            <a:picLocks noChangeAspect="1"/>
          </p:cNvPicPr>
          <p:nvPr/>
        </p:nvPicPr>
        <p:blipFill>
          <a:blip r:embed="rId5"/>
          <a:stretch>
            <a:fillRect/>
          </a:stretch>
        </p:blipFill>
        <p:spPr>
          <a:xfrm>
            <a:off x="7631838" y="2311704"/>
            <a:ext cx="2214527" cy="2485695"/>
          </a:xfrm>
          <a:prstGeom prst="rect">
            <a:avLst/>
          </a:prstGeom>
        </p:spPr>
      </p:pic>
      <p:sp>
        <p:nvSpPr>
          <p:cNvPr id="11" name="矢印: 下カーブ 10">
            <a:extLst>
              <a:ext uri="{FF2B5EF4-FFF2-40B4-BE49-F238E27FC236}">
                <a16:creationId xmlns:a16="http://schemas.microsoft.com/office/drawing/2014/main" id="{FD51E2AC-E00C-47FB-B128-88EF9FFA75B2}"/>
              </a:ext>
            </a:extLst>
          </p:cNvPr>
          <p:cNvSpPr/>
          <p:nvPr/>
        </p:nvSpPr>
        <p:spPr>
          <a:xfrm rot="20234213">
            <a:off x="3428817" y="2173349"/>
            <a:ext cx="4360966" cy="1281904"/>
          </a:xfrm>
          <a:prstGeom prst="curvedDownArrow">
            <a:avLst>
              <a:gd name="adj1" fmla="val 21058"/>
              <a:gd name="adj2" fmla="val 50000"/>
              <a:gd name="adj3" fmla="val 20080"/>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2" name="テキスト ボックス 11">
            <a:extLst>
              <a:ext uri="{FF2B5EF4-FFF2-40B4-BE49-F238E27FC236}">
                <a16:creationId xmlns:a16="http://schemas.microsoft.com/office/drawing/2014/main" id="{5ABEBCF7-AF4F-4206-9189-EEA734F13942}"/>
              </a:ext>
            </a:extLst>
          </p:cNvPr>
          <p:cNvSpPr txBox="1"/>
          <p:nvPr/>
        </p:nvSpPr>
        <p:spPr>
          <a:xfrm>
            <a:off x="4315326" y="3960917"/>
            <a:ext cx="2648889" cy="646331"/>
          </a:xfrm>
          <a:prstGeom prst="rect">
            <a:avLst/>
          </a:prstGeom>
          <a:noFill/>
          <a:ln>
            <a:solidFill>
              <a:schemeClr val="accent1"/>
            </a:solidFill>
          </a:ln>
        </p:spPr>
        <p:txBody>
          <a:bodyPr wrap="square" rtlCol="0">
            <a:spAutoFit/>
          </a:bodyPr>
          <a:lstStyle/>
          <a:p>
            <a:r>
              <a:rPr kumimoji="1" lang="ja-JP" altLang="en-US" sz="3600" b="1" dirty="0">
                <a:latin typeface="HG丸ｺﾞｼｯｸM-PRO" panose="020F0600000000000000" pitchFamily="50" charset="-128"/>
                <a:ea typeface="HG丸ｺﾞｼｯｸM-PRO" panose="020F0600000000000000" pitchFamily="50" charset="-128"/>
              </a:rPr>
              <a:t>お金を払う</a:t>
            </a:r>
          </a:p>
        </p:txBody>
      </p:sp>
      <p:sp>
        <p:nvSpPr>
          <p:cNvPr id="14" name="矢印: 左カーブ 13">
            <a:extLst>
              <a:ext uri="{FF2B5EF4-FFF2-40B4-BE49-F238E27FC236}">
                <a16:creationId xmlns:a16="http://schemas.microsoft.com/office/drawing/2014/main" id="{0D4D54A8-91A6-4F24-B75C-10B089D99FFA}"/>
              </a:ext>
            </a:extLst>
          </p:cNvPr>
          <p:cNvSpPr/>
          <p:nvPr/>
        </p:nvSpPr>
        <p:spPr>
          <a:xfrm rot="3867376">
            <a:off x="5304434" y="2429254"/>
            <a:ext cx="1181034" cy="4415816"/>
          </a:xfrm>
          <a:prstGeom prst="curvedLeftArrow">
            <a:avLst>
              <a:gd name="adj1" fmla="val 25000"/>
              <a:gd name="adj2" fmla="val 53370"/>
              <a:gd name="adj3" fmla="val 26618"/>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5" name="テキスト ボックス 14">
            <a:extLst>
              <a:ext uri="{FF2B5EF4-FFF2-40B4-BE49-F238E27FC236}">
                <a16:creationId xmlns:a16="http://schemas.microsoft.com/office/drawing/2014/main" id="{A5DFBBBF-0FF0-4A69-B760-92EA68B7008F}"/>
              </a:ext>
            </a:extLst>
          </p:cNvPr>
          <p:cNvSpPr txBox="1"/>
          <p:nvPr/>
        </p:nvSpPr>
        <p:spPr>
          <a:xfrm>
            <a:off x="4342629" y="2883520"/>
            <a:ext cx="2621586" cy="646331"/>
          </a:xfrm>
          <a:prstGeom prst="rect">
            <a:avLst/>
          </a:prstGeom>
          <a:noFill/>
          <a:ln>
            <a:solidFill>
              <a:schemeClr val="accent1"/>
            </a:solidFill>
          </a:ln>
        </p:spPr>
        <p:txBody>
          <a:bodyPr wrap="square" rtlCol="0">
            <a:spAutoFit/>
          </a:bodyPr>
          <a:lstStyle/>
          <a:p>
            <a:r>
              <a:rPr kumimoji="1" lang="ja-JP" altLang="en-US" sz="3600" b="1" dirty="0">
                <a:latin typeface="HG丸ｺﾞｼｯｸM-PRO" panose="020F0600000000000000" pitchFamily="50" charset="-128"/>
                <a:ea typeface="HG丸ｺﾞｼｯｸM-PRO" panose="020F0600000000000000" pitchFamily="50" charset="-128"/>
              </a:rPr>
              <a:t>商品を渡す</a:t>
            </a:r>
          </a:p>
        </p:txBody>
      </p:sp>
      <p:sp>
        <p:nvSpPr>
          <p:cNvPr id="16" name="テキスト ボックス 15">
            <a:extLst>
              <a:ext uri="{FF2B5EF4-FFF2-40B4-BE49-F238E27FC236}">
                <a16:creationId xmlns:a16="http://schemas.microsoft.com/office/drawing/2014/main" id="{F030D2CB-C614-4637-A77F-12530A4532EC}"/>
              </a:ext>
            </a:extLst>
          </p:cNvPr>
          <p:cNvSpPr txBox="1"/>
          <p:nvPr/>
        </p:nvSpPr>
        <p:spPr>
          <a:xfrm>
            <a:off x="1113182" y="1261546"/>
            <a:ext cx="9289473" cy="646331"/>
          </a:xfrm>
          <a:prstGeom prst="rect">
            <a:avLst/>
          </a:prstGeom>
          <a:solidFill>
            <a:schemeClr val="bg1"/>
          </a:solidFill>
        </p:spPr>
        <p:txBody>
          <a:bodyPr wrap="square" rtlCol="0">
            <a:spAutoFit/>
          </a:bodyPr>
          <a:lstStyle/>
          <a:p>
            <a:r>
              <a:rPr kumimoji="1" lang="ja-JP" altLang="en-US" sz="3600" b="1" dirty="0">
                <a:latin typeface="HG丸ｺﾞｼｯｸM-PRO" panose="020F0600000000000000" pitchFamily="50" charset="-128"/>
                <a:ea typeface="HG丸ｺﾞｼｯｸM-PRO" panose="020F0600000000000000" pitchFamily="50" charset="-128"/>
              </a:rPr>
              <a:t>お互いに契約内容を守らなければならない</a:t>
            </a:r>
          </a:p>
        </p:txBody>
      </p:sp>
      <p:sp>
        <p:nvSpPr>
          <p:cNvPr id="17" name="テキスト ボックス 16">
            <a:extLst>
              <a:ext uri="{FF2B5EF4-FFF2-40B4-BE49-F238E27FC236}">
                <a16:creationId xmlns:a16="http://schemas.microsoft.com/office/drawing/2014/main" id="{FE192CAE-3AFE-47FB-8444-DB2982E80ABE}"/>
              </a:ext>
            </a:extLst>
          </p:cNvPr>
          <p:cNvSpPr txBox="1"/>
          <p:nvPr/>
        </p:nvSpPr>
        <p:spPr>
          <a:xfrm>
            <a:off x="4145972" y="5570172"/>
            <a:ext cx="6639791" cy="646331"/>
          </a:xfrm>
          <a:prstGeom prst="rect">
            <a:avLst/>
          </a:prstGeom>
          <a:solidFill>
            <a:schemeClr val="bg1"/>
          </a:solidFill>
        </p:spPr>
        <p:txBody>
          <a:bodyPr wrap="square" rtlCol="0">
            <a:spAutoFit/>
          </a:bodyPr>
          <a:lstStyle/>
          <a:p>
            <a:r>
              <a:rPr kumimoji="1" lang="ja-JP" altLang="en-US" sz="3600" b="1" dirty="0">
                <a:latin typeface="HG丸ｺﾞｼｯｸM-PRO" panose="020F0600000000000000" pitchFamily="50" charset="-128"/>
                <a:ea typeface="HG丸ｺﾞｼｯｸM-PRO" panose="020F0600000000000000" pitchFamily="50" charset="-128"/>
              </a:rPr>
              <a:t>一方的にやめることはできない</a:t>
            </a:r>
          </a:p>
        </p:txBody>
      </p:sp>
      <p:sp>
        <p:nvSpPr>
          <p:cNvPr id="5" name="スライド番号プレースホルダー 4"/>
          <p:cNvSpPr>
            <a:spLocks noGrp="1"/>
          </p:cNvSpPr>
          <p:nvPr>
            <p:ph type="sldNum" sz="quarter" idx="12"/>
          </p:nvPr>
        </p:nvSpPr>
        <p:spPr/>
        <p:txBody>
          <a:bodyPr/>
          <a:lstStyle/>
          <a:p>
            <a:fld id="{18661D3D-6956-46A9-9340-A701E0E782EA}" type="slidenum">
              <a:rPr kumimoji="1" lang="ja-JP" altLang="en-US" smtClean="0"/>
              <a:t>12</a:t>
            </a:fld>
            <a:endParaRPr kumimoji="1" lang="ja-JP" altLang="en-US"/>
          </a:p>
        </p:txBody>
      </p:sp>
    </p:spTree>
    <p:extLst>
      <p:ext uri="{BB962C8B-B14F-4D97-AF65-F5344CB8AC3E}">
        <p14:creationId xmlns:p14="http://schemas.microsoft.com/office/powerpoint/2010/main" val="33009465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テキスト ボックス 19">
            <a:extLst>
              <a:ext uri="{FF2B5EF4-FFF2-40B4-BE49-F238E27FC236}">
                <a16:creationId xmlns:a16="http://schemas.microsoft.com/office/drawing/2014/main" id="{98F42C2E-0BE5-4AB4-8AC6-E6BE68EC0668}"/>
              </a:ext>
            </a:extLst>
          </p:cNvPr>
          <p:cNvSpPr txBox="1"/>
          <p:nvPr/>
        </p:nvSpPr>
        <p:spPr>
          <a:xfrm>
            <a:off x="206736" y="691978"/>
            <a:ext cx="11443573" cy="5147771"/>
          </a:xfrm>
          <a:prstGeom prst="rect">
            <a:avLst/>
          </a:prstGeom>
          <a:solidFill>
            <a:srgbClr val="CCFF99"/>
          </a:solidFill>
        </p:spPr>
        <p:txBody>
          <a:bodyPr wrap="square" rtlCol="0">
            <a:spAutoFit/>
          </a:bodyPr>
          <a:lstStyle/>
          <a:p>
            <a:endParaRPr kumimoji="1" lang="ja-JP" altLang="en-US" dirty="0"/>
          </a:p>
        </p:txBody>
      </p:sp>
      <p:sp>
        <p:nvSpPr>
          <p:cNvPr id="2" name="タイトル 1">
            <a:extLst>
              <a:ext uri="{FF2B5EF4-FFF2-40B4-BE49-F238E27FC236}">
                <a16:creationId xmlns:a16="http://schemas.microsoft.com/office/drawing/2014/main" id="{204B39D8-8E07-434A-9C7E-767A02AE357A}"/>
              </a:ext>
            </a:extLst>
          </p:cNvPr>
          <p:cNvSpPr>
            <a:spLocks noGrp="1"/>
          </p:cNvSpPr>
          <p:nvPr>
            <p:ph type="title"/>
          </p:nvPr>
        </p:nvSpPr>
        <p:spPr>
          <a:xfrm>
            <a:off x="0" y="401204"/>
            <a:ext cx="5870864" cy="669060"/>
          </a:xfrm>
          <a:solidFill>
            <a:srgbClr val="00B050"/>
          </a:solidFill>
        </p:spPr>
        <p:txBody>
          <a:bodyPr>
            <a:noAutofit/>
          </a:bodyPr>
          <a:lstStyle/>
          <a:p>
            <a:r>
              <a:rPr kumimoji="1" lang="ja-JP" altLang="en-US" dirty="0">
                <a:solidFill>
                  <a:schemeClr val="bg1"/>
                </a:solidFill>
                <a:latin typeface="HG丸ｺﾞｼｯｸM-PRO" panose="020F0600000000000000" pitchFamily="50" charset="-128"/>
                <a:ea typeface="HG丸ｺﾞｼｯｸM-PRO" panose="020F0600000000000000" pitchFamily="50" charset="-128"/>
              </a:rPr>
              <a:t>契約をやめられる場合</a:t>
            </a:r>
          </a:p>
        </p:txBody>
      </p:sp>
      <p:pic>
        <p:nvPicPr>
          <p:cNvPr id="4" name="コンテンツ プレースホルダー 3">
            <a:extLst>
              <a:ext uri="{FF2B5EF4-FFF2-40B4-BE49-F238E27FC236}">
                <a16:creationId xmlns:a16="http://schemas.microsoft.com/office/drawing/2014/main" id="{0F86B87F-75E0-46F3-987D-3F0B4CF9CEFC}"/>
              </a:ext>
            </a:extLst>
          </p:cNvPr>
          <p:cNvPicPr>
            <a:picLocks noGrp="1" noChangeAspect="1"/>
          </p:cNvPicPr>
          <p:nvPr>
            <p:ph idx="1"/>
          </p:nvPr>
        </p:nvPicPr>
        <p:blipFill>
          <a:blip r:embed="rId3"/>
          <a:stretch>
            <a:fillRect/>
          </a:stretch>
        </p:blipFill>
        <p:spPr>
          <a:xfrm>
            <a:off x="7427334" y="5861923"/>
            <a:ext cx="4486275" cy="571500"/>
          </a:xfrm>
          <a:prstGeom prst="rect">
            <a:avLst/>
          </a:prstGeom>
        </p:spPr>
      </p:pic>
      <p:pic>
        <p:nvPicPr>
          <p:cNvPr id="5" name="図 4">
            <a:extLst>
              <a:ext uri="{FF2B5EF4-FFF2-40B4-BE49-F238E27FC236}">
                <a16:creationId xmlns:a16="http://schemas.microsoft.com/office/drawing/2014/main" id="{30939B7A-9F0E-4786-A84A-F34A32FBF273}"/>
              </a:ext>
            </a:extLst>
          </p:cNvPr>
          <p:cNvPicPr>
            <a:picLocks noChangeAspect="1"/>
          </p:cNvPicPr>
          <p:nvPr/>
        </p:nvPicPr>
        <p:blipFill>
          <a:blip r:embed="rId3"/>
          <a:stretch>
            <a:fillRect/>
          </a:stretch>
        </p:blipFill>
        <p:spPr>
          <a:xfrm>
            <a:off x="455034" y="5885886"/>
            <a:ext cx="4486275" cy="571500"/>
          </a:xfrm>
          <a:prstGeom prst="rect">
            <a:avLst/>
          </a:prstGeom>
        </p:spPr>
      </p:pic>
      <p:pic>
        <p:nvPicPr>
          <p:cNvPr id="6" name="図 5">
            <a:extLst>
              <a:ext uri="{FF2B5EF4-FFF2-40B4-BE49-F238E27FC236}">
                <a16:creationId xmlns:a16="http://schemas.microsoft.com/office/drawing/2014/main" id="{09FEA4E3-4C1A-4F7F-8659-CA45231F2902}"/>
              </a:ext>
            </a:extLst>
          </p:cNvPr>
          <p:cNvPicPr>
            <a:picLocks noChangeAspect="1"/>
          </p:cNvPicPr>
          <p:nvPr/>
        </p:nvPicPr>
        <p:blipFill>
          <a:blip r:embed="rId3"/>
          <a:stretch>
            <a:fillRect/>
          </a:stretch>
        </p:blipFill>
        <p:spPr>
          <a:xfrm>
            <a:off x="4828017" y="5850836"/>
            <a:ext cx="4486275" cy="571500"/>
          </a:xfrm>
          <a:prstGeom prst="rect">
            <a:avLst/>
          </a:prstGeom>
        </p:spPr>
      </p:pic>
      <p:sp>
        <p:nvSpPr>
          <p:cNvPr id="7" name="思考の吹き出し: 雲形 6" descr="クーリング・オフ">
            <a:extLst>
              <a:ext uri="{FF2B5EF4-FFF2-40B4-BE49-F238E27FC236}">
                <a16:creationId xmlns:a16="http://schemas.microsoft.com/office/drawing/2014/main" id="{EDBAC9B6-9E0A-4E17-A83C-B3DF83E39CD2}"/>
              </a:ext>
              <a:ext uri="{C183D7F6-B498-43B3-948B-1728B52AA6E4}">
                <adec:decorative xmlns="" xmlns:adec="http://schemas.microsoft.com/office/drawing/2017/decorative" val="0"/>
              </a:ext>
            </a:extLst>
          </p:cNvPr>
          <p:cNvSpPr/>
          <p:nvPr/>
        </p:nvSpPr>
        <p:spPr>
          <a:xfrm>
            <a:off x="7879168" y="1225824"/>
            <a:ext cx="3771141" cy="3181584"/>
          </a:xfrm>
          <a:prstGeom prst="cloudCallout">
            <a:avLst>
              <a:gd name="adj1" fmla="val -17925"/>
              <a:gd name="adj2" fmla="val 86110"/>
            </a:avLst>
          </a:prstGeom>
          <a:ln w="28575">
            <a:solidFill>
              <a:schemeClr val="accent4"/>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
        <p:nvSpPr>
          <p:cNvPr id="8" name="思考の吹き出し: 雲形 7">
            <a:extLst>
              <a:ext uri="{FF2B5EF4-FFF2-40B4-BE49-F238E27FC236}">
                <a16:creationId xmlns:a16="http://schemas.microsoft.com/office/drawing/2014/main" id="{C25BF19D-19F7-4944-B91D-02F606B6ABBE}"/>
              </a:ext>
            </a:extLst>
          </p:cNvPr>
          <p:cNvSpPr/>
          <p:nvPr/>
        </p:nvSpPr>
        <p:spPr>
          <a:xfrm>
            <a:off x="3993928" y="1225824"/>
            <a:ext cx="3886200" cy="3548255"/>
          </a:xfrm>
          <a:prstGeom prst="cloudCallout">
            <a:avLst>
              <a:gd name="adj1" fmla="val 1423"/>
              <a:gd name="adj2" fmla="val 77491"/>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
        <p:nvSpPr>
          <p:cNvPr id="9" name="思考の吹き出し: 雲形 8">
            <a:extLst>
              <a:ext uri="{FF2B5EF4-FFF2-40B4-BE49-F238E27FC236}">
                <a16:creationId xmlns:a16="http://schemas.microsoft.com/office/drawing/2014/main" id="{E0C3E804-4E95-49D8-B7D3-2413602FB149}"/>
              </a:ext>
            </a:extLst>
          </p:cNvPr>
          <p:cNvSpPr/>
          <p:nvPr/>
        </p:nvSpPr>
        <p:spPr>
          <a:xfrm>
            <a:off x="138822" y="1314750"/>
            <a:ext cx="3855106" cy="2817847"/>
          </a:xfrm>
          <a:prstGeom prst="cloudCallout">
            <a:avLst>
              <a:gd name="adj1" fmla="val 22424"/>
              <a:gd name="adj2" fmla="val 81563"/>
            </a:avLst>
          </a:prstGeom>
          <a:ln w="28575">
            <a:solidFill>
              <a:schemeClr val="accent1">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400F17AF-39F0-4B07-81F2-39B145BF0AC3}"/>
              </a:ext>
            </a:extLst>
          </p:cNvPr>
          <p:cNvSpPr txBox="1"/>
          <p:nvPr/>
        </p:nvSpPr>
        <p:spPr>
          <a:xfrm>
            <a:off x="4551740" y="1865199"/>
            <a:ext cx="2869078" cy="2369880"/>
          </a:xfrm>
          <a:prstGeom prst="rect">
            <a:avLst/>
          </a:prstGeom>
          <a:noFill/>
        </p:spPr>
        <p:txBody>
          <a:bodyPr wrap="square" rtlCol="0">
            <a:spAutoFit/>
          </a:bodyPr>
          <a:lstStyle/>
          <a:p>
            <a:r>
              <a:rPr lang="ja-JP" altLang="en-US" sz="2000" b="1" dirty="0">
                <a:latin typeface="HG丸ｺﾞｼｯｸM-PRO" panose="020F0600000000000000" pitchFamily="50" charset="-128"/>
                <a:ea typeface="HG丸ｺﾞｼｯｸM-PRO" panose="020F0600000000000000" pitchFamily="50" charset="-128"/>
              </a:rPr>
              <a:t>事業者が消費者を困惑させたり、誤認させるような不当な勧誘があったとき</a:t>
            </a:r>
            <a:endParaRPr lang="en-US" altLang="ja-JP" sz="2000" b="1" dirty="0">
              <a:latin typeface="HG丸ｺﾞｼｯｸM-PRO" panose="020F0600000000000000" pitchFamily="50" charset="-128"/>
              <a:ea typeface="HG丸ｺﾞｼｯｸM-PRO" panose="020F0600000000000000" pitchFamily="50" charset="-128"/>
            </a:endParaRPr>
          </a:p>
          <a:p>
            <a:endParaRPr kumimoji="1" lang="en-US" altLang="ja-JP" sz="1200" b="1" dirty="0" smtClean="0">
              <a:solidFill>
                <a:srgbClr val="FF0000"/>
              </a:solidFill>
              <a:latin typeface="HG丸ｺﾞｼｯｸM-PRO" panose="020F0600000000000000" pitchFamily="50" charset="-128"/>
              <a:ea typeface="HG丸ｺﾞｼｯｸM-PRO" panose="020F0600000000000000" pitchFamily="50" charset="-128"/>
            </a:endParaRPr>
          </a:p>
          <a:p>
            <a:r>
              <a:rPr kumimoji="1" lang="ja-JP" altLang="en-US" sz="2800" b="1" dirty="0" smtClean="0">
                <a:solidFill>
                  <a:srgbClr val="FF0000"/>
                </a:solidFill>
                <a:latin typeface="HG丸ｺﾞｼｯｸM-PRO" panose="020F0600000000000000" pitchFamily="50" charset="-128"/>
                <a:ea typeface="HG丸ｺﾞｼｯｸM-PRO" panose="020F0600000000000000" pitchFamily="50" charset="-128"/>
              </a:rPr>
              <a:t>消費者</a:t>
            </a:r>
            <a:r>
              <a:rPr kumimoji="1" lang="ja-JP" altLang="en-US" sz="2800" b="1" dirty="0">
                <a:solidFill>
                  <a:srgbClr val="FF0000"/>
                </a:solidFill>
                <a:latin typeface="HG丸ｺﾞｼｯｸM-PRO" panose="020F0600000000000000" pitchFamily="50" charset="-128"/>
                <a:ea typeface="HG丸ｺﾞｼｯｸM-PRO" panose="020F0600000000000000" pitchFamily="50" charset="-128"/>
              </a:rPr>
              <a:t>契約法の</a:t>
            </a:r>
            <a:r>
              <a:rPr kumimoji="1" lang="ja-JP" altLang="en-US" sz="2800" b="1" dirty="0" smtClean="0">
                <a:solidFill>
                  <a:srgbClr val="FF0000"/>
                </a:solidFill>
                <a:latin typeface="HG丸ｺﾞｼｯｸM-PRO" panose="020F0600000000000000" pitchFamily="50" charset="-128"/>
                <a:ea typeface="HG丸ｺﾞｼｯｸM-PRO" panose="020F0600000000000000" pitchFamily="50" charset="-128"/>
              </a:rPr>
              <a:t>取消</a:t>
            </a:r>
            <a:endParaRPr kumimoji="1" lang="en-US" altLang="ja-JP" sz="2800" b="1" dirty="0">
              <a:solidFill>
                <a:srgbClr val="FF0000"/>
              </a:solidFill>
              <a:latin typeface="HG丸ｺﾞｼｯｸM-PRO" panose="020F0600000000000000" pitchFamily="50" charset="-128"/>
              <a:ea typeface="HG丸ｺﾞｼｯｸM-PRO" panose="020F0600000000000000" pitchFamily="50" charset="-128"/>
            </a:endParaRPr>
          </a:p>
        </p:txBody>
      </p:sp>
      <p:sp>
        <p:nvSpPr>
          <p:cNvPr id="11" name="テキスト ボックス 10">
            <a:extLst>
              <a:ext uri="{FF2B5EF4-FFF2-40B4-BE49-F238E27FC236}">
                <a16:creationId xmlns:a16="http://schemas.microsoft.com/office/drawing/2014/main" id="{7C4E7AFB-864F-4B0C-9DDA-8540E1BB7941}"/>
              </a:ext>
            </a:extLst>
          </p:cNvPr>
          <p:cNvSpPr txBox="1"/>
          <p:nvPr/>
        </p:nvSpPr>
        <p:spPr>
          <a:xfrm>
            <a:off x="434694" y="2109282"/>
            <a:ext cx="3351538" cy="1323439"/>
          </a:xfrm>
          <a:prstGeom prst="rect">
            <a:avLst/>
          </a:prstGeom>
          <a:noFill/>
        </p:spPr>
        <p:txBody>
          <a:bodyPr wrap="square" rtlCol="0">
            <a:spAutoFit/>
          </a:bodyPr>
          <a:lstStyle/>
          <a:p>
            <a:r>
              <a:rPr kumimoji="1" lang="ja-JP" altLang="en-US" sz="2000" b="1" dirty="0">
                <a:latin typeface="HG丸ｺﾞｼｯｸM-PRO" panose="020F0600000000000000" pitchFamily="50" charset="-128"/>
                <a:ea typeface="HG丸ｺﾞｼｯｸM-PRO" panose="020F0600000000000000" pitchFamily="50" charset="-128"/>
              </a:rPr>
              <a:t>訪問販売や電話勧誘で</a:t>
            </a:r>
            <a:endParaRPr kumimoji="1" lang="en-US" altLang="ja-JP" sz="2000" b="1" dirty="0">
              <a:latin typeface="HG丸ｺﾞｼｯｸM-PRO" panose="020F0600000000000000" pitchFamily="50" charset="-128"/>
              <a:ea typeface="HG丸ｺﾞｼｯｸM-PRO" panose="020F0600000000000000" pitchFamily="50" charset="-128"/>
            </a:endParaRPr>
          </a:p>
          <a:p>
            <a:r>
              <a:rPr lang="ja-JP" altLang="en-US" sz="2000" b="1" dirty="0">
                <a:latin typeface="HG丸ｺﾞｼｯｸM-PRO" panose="020F0600000000000000" pitchFamily="50" charset="-128"/>
                <a:ea typeface="HG丸ｺﾞｼｯｸM-PRO" panose="020F0600000000000000" pitchFamily="50" charset="-128"/>
              </a:rPr>
              <a:t>契約したとき</a:t>
            </a:r>
            <a:endParaRPr lang="en-US" altLang="ja-JP" sz="2000" b="1" dirty="0">
              <a:latin typeface="HG丸ｺﾞｼｯｸM-PRO" panose="020F0600000000000000" pitchFamily="50" charset="-128"/>
              <a:ea typeface="HG丸ｺﾞｼｯｸM-PRO" panose="020F0600000000000000" pitchFamily="50" charset="-128"/>
            </a:endParaRPr>
          </a:p>
          <a:p>
            <a:endParaRPr lang="en-US" altLang="ja-JP" sz="1200" b="1" dirty="0">
              <a:latin typeface="HG丸ｺﾞｼｯｸM-PRO" panose="020F0600000000000000" pitchFamily="50" charset="-128"/>
              <a:ea typeface="HG丸ｺﾞｼｯｸM-PRO" panose="020F0600000000000000" pitchFamily="50" charset="-128"/>
            </a:endParaRPr>
          </a:p>
          <a:p>
            <a:r>
              <a:rPr kumimoji="1" lang="ja-JP" altLang="en-US" sz="2800" b="1" dirty="0">
                <a:solidFill>
                  <a:srgbClr val="FF0000"/>
                </a:solidFill>
                <a:latin typeface="HG丸ｺﾞｼｯｸM-PRO" panose="020F0600000000000000" pitchFamily="50" charset="-128"/>
                <a:ea typeface="HG丸ｺﾞｼｯｸM-PRO" panose="020F0600000000000000" pitchFamily="50" charset="-128"/>
              </a:rPr>
              <a:t>クーリング・オフ</a:t>
            </a:r>
            <a:endParaRPr kumimoji="1" lang="en-US" altLang="ja-JP" sz="2800" b="1" dirty="0">
              <a:solidFill>
                <a:srgbClr val="FF0000"/>
              </a:solidFill>
              <a:latin typeface="HG丸ｺﾞｼｯｸM-PRO" panose="020F0600000000000000" pitchFamily="50" charset="-128"/>
              <a:ea typeface="HG丸ｺﾞｼｯｸM-PRO" panose="020F0600000000000000" pitchFamily="50" charset="-128"/>
            </a:endParaRPr>
          </a:p>
        </p:txBody>
      </p:sp>
      <p:sp>
        <p:nvSpPr>
          <p:cNvPr id="12" name="テキスト ボックス 11">
            <a:extLst>
              <a:ext uri="{FF2B5EF4-FFF2-40B4-BE49-F238E27FC236}">
                <a16:creationId xmlns:a16="http://schemas.microsoft.com/office/drawing/2014/main" id="{92DCD2BE-AD99-464A-B19B-D90B9789DB85}"/>
              </a:ext>
            </a:extLst>
          </p:cNvPr>
          <p:cNvSpPr txBox="1"/>
          <p:nvPr/>
        </p:nvSpPr>
        <p:spPr>
          <a:xfrm>
            <a:off x="8264627" y="1865199"/>
            <a:ext cx="3220238" cy="1846659"/>
          </a:xfrm>
          <a:prstGeom prst="rect">
            <a:avLst/>
          </a:prstGeom>
          <a:noFill/>
        </p:spPr>
        <p:txBody>
          <a:bodyPr wrap="square" rtlCol="0">
            <a:spAutoFit/>
          </a:bodyPr>
          <a:lstStyle/>
          <a:p>
            <a:pPr algn="ctr"/>
            <a:r>
              <a:rPr kumimoji="1" lang="ja-JP" altLang="en-US" sz="2000" b="1" dirty="0">
                <a:latin typeface="HG丸ｺﾞｼｯｸM-PRO" panose="020F0600000000000000" pitchFamily="50" charset="-128"/>
                <a:ea typeface="HG丸ｺﾞｼｯｸM-PRO" panose="020F0600000000000000" pitchFamily="50" charset="-128"/>
              </a:rPr>
              <a:t>未成年者が保護者などの</a:t>
            </a:r>
            <a:endParaRPr kumimoji="1" lang="en-US" altLang="ja-JP" sz="2000" b="1" dirty="0">
              <a:latin typeface="HG丸ｺﾞｼｯｸM-PRO" panose="020F0600000000000000" pitchFamily="50" charset="-128"/>
              <a:ea typeface="HG丸ｺﾞｼｯｸM-PRO" panose="020F0600000000000000" pitchFamily="50" charset="-128"/>
            </a:endParaRPr>
          </a:p>
          <a:p>
            <a:pPr algn="ctr"/>
            <a:r>
              <a:rPr lang="ja-JP" altLang="en-US" sz="2000" b="1" dirty="0">
                <a:latin typeface="HG丸ｺﾞｼｯｸM-PRO" panose="020F0600000000000000" pitchFamily="50" charset="-128"/>
                <a:ea typeface="HG丸ｺﾞｼｯｸM-PRO" panose="020F0600000000000000" pitchFamily="50" charset="-128"/>
              </a:rPr>
              <a:t>同意なく契約したとき</a:t>
            </a:r>
            <a:endParaRPr kumimoji="1" lang="en-US" altLang="ja-JP" sz="2000" b="1" dirty="0">
              <a:latin typeface="HG丸ｺﾞｼｯｸM-PRO" panose="020F0600000000000000" pitchFamily="50" charset="-128"/>
              <a:ea typeface="HG丸ｺﾞｼｯｸM-PRO" panose="020F0600000000000000" pitchFamily="50" charset="-128"/>
            </a:endParaRPr>
          </a:p>
          <a:p>
            <a:r>
              <a:rPr lang="ja-JP" altLang="en-US" dirty="0"/>
              <a:t>　</a:t>
            </a:r>
            <a:endParaRPr kumimoji="1" lang="en-US" altLang="ja-JP" dirty="0"/>
          </a:p>
          <a:p>
            <a:r>
              <a:rPr lang="ja-JP" altLang="en-US" sz="2800" b="1" dirty="0">
                <a:solidFill>
                  <a:srgbClr val="FF0000"/>
                </a:solidFill>
                <a:latin typeface="HG丸ｺﾞｼｯｸM-PRO" panose="020F0600000000000000" pitchFamily="50" charset="-128"/>
                <a:ea typeface="HG丸ｺﾞｼｯｸM-PRO" panose="020F0600000000000000" pitchFamily="50" charset="-128"/>
              </a:rPr>
              <a:t>未成年者契約</a:t>
            </a:r>
            <a:r>
              <a:rPr lang="ja-JP" altLang="en-US" sz="2800" b="1" dirty="0" smtClean="0">
                <a:solidFill>
                  <a:srgbClr val="FF0000"/>
                </a:solidFill>
                <a:latin typeface="HG丸ｺﾞｼｯｸM-PRO" panose="020F0600000000000000" pitchFamily="50" charset="-128"/>
                <a:ea typeface="HG丸ｺﾞｼｯｸM-PRO" panose="020F0600000000000000" pitchFamily="50" charset="-128"/>
              </a:rPr>
              <a:t>の</a:t>
            </a:r>
            <a:endParaRPr lang="en-US" altLang="ja-JP" sz="2800" b="1" dirty="0" smtClean="0">
              <a:solidFill>
                <a:srgbClr val="FF0000"/>
              </a:solidFill>
              <a:latin typeface="HG丸ｺﾞｼｯｸM-PRO" panose="020F0600000000000000" pitchFamily="50" charset="-128"/>
              <a:ea typeface="HG丸ｺﾞｼｯｸM-PRO" panose="020F0600000000000000" pitchFamily="50" charset="-128"/>
            </a:endParaRPr>
          </a:p>
          <a:p>
            <a:r>
              <a:rPr lang="ja-JP" altLang="en-US" sz="2800" b="1" dirty="0" smtClean="0">
                <a:solidFill>
                  <a:srgbClr val="FF0000"/>
                </a:solidFill>
                <a:latin typeface="HG丸ｺﾞｼｯｸM-PRO" panose="020F0600000000000000" pitchFamily="50" charset="-128"/>
                <a:ea typeface="HG丸ｺﾞｼｯｸM-PRO" panose="020F0600000000000000" pitchFamily="50" charset="-128"/>
              </a:rPr>
              <a:t>取消</a:t>
            </a:r>
            <a:endParaRPr kumimoji="1" lang="ja-JP" altLang="en-US" sz="2800" b="1" dirty="0">
              <a:solidFill>
                <a:srgbClr val="FF0000"/>
              </a:solidFill>
              <a:latin typeface="HG丸ｺﾞｼｯｸM-PRO" panose="020F0600000000000000" pitchFamily="50" charset="-128"/>
              <a:ea typeface="HG丸ｺﾞｼｯｸM-PRO" panose="020F0600000000000000" pitchFamily="50" charset="-128"/>
            </a:endParaRPr>
          </a:p>
        </p:txBody>
      </p:sp>
      <p:sp>
        <p:nvSpPr>
          <p:cNvPr id="3" name="スライド番号プレースホルダー 2"/>
          <p:cNvSpPr>
            <a:spLocks noGrp="1"/>
          </p:cNvSpPr>
          <p:nvPr>
            <p:ph type="sldNum" sz="quarter" idx="12"/>
          </p:nvPr>
        </p:nvSpPr>
        <p:spPr/>
        <p:txBody>
          <a:bodyPr/>
          <a:lstStyle/>
          <a:p>
            <a:fld id="{18661D3D-6956-46A9-9340-A701E0E782EA}" type="slidenum">
              <a:rPr kumimoji="1" lang="ja-JP" altLang="en-US" smtClean="0"/>
              <a:t>13</a:t>
            </a:fld>
            <a:endParaRPr kumimoji="1" lang="ja-JP" altLang="en-US"/>
          </a:p>
        </p:txBody>
      </p:sp>
    </p:spTree>
    <p:extLst>
      <p:ext uri="{BB962C8B-B14F-4D97-AF65-F5344CB8AC3E}">
        <p14:creationId xmlns:p14="http://schemas.microsoft.com/office/powerpoint/2010/main" val="26870945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B62E8B82-88FC-420A-821A-C0D1A9A82C0B}"/>
              </a:ext>
            </a:extLst>
          </p:cNvPr>
          <p:cNvSpPr txBox="1"/>
          <p:nvPr/>
        </p:nvSpPr>
        <p:spPr>
          <a:xfrm>
            <a:off x="284284" y="615462"/>
            <a:ext cx="11623431" cy="5983374"/>
          </a:xfrm>
          <a:prstGeom prst="rect">
            <a:avLst/>
          </a:prstGeom>
          <a:solidFill>
            <a:srgbClr val="CCFF99"/>
          </a:solidFill>
        </p:spPr>
        <p:txBody>
          <a:bodyPr wrap="square" rtlCol="0">
            <a:spAutoFit/>
          </a:bodyPr>
          <a:lstStyle/>
          <a:p>
            <a:endParaRPr kumimoji="1" lang="ja-JP" altLang="en-US" dirty="0"/>
          </a:p>
        </p:txBody>
      </p:sp>
      <p:sp>
        <p:nvSpPr>
          <p:cNvPr id="2" name="タイトル 1">
            <a:extLst>
              <a:ext uri="{FF2B5EF4-FFF2-40B4-BE49-F238E27FC236}">
                <a16:creationId xmlns:a16="http://schemas.microsoft.com/office/drawing/2014/main" id="{D2078A0A-E371-4C5F-B425-FC3858A81E90}"/>
              </a:ext>
            </a:extLst>
          </p:cNvPr>
          <p:cNvSpPr>
            <a:spLocks noGrp="1"/>
          </p:cNvSpPr>
          <p:nvPr>
            <p:ph type="title"/>
          </p:nvPr>
        </p:nvSpPr>
        <p:spPr>
          <a:xfrm>
            <a:off x="0" y="259164"/>
            <a:ext cx="4531057" cy="859951"/>
          </a:xfrm>
          <a:solidFill>
            <a:srgbClr val="00B050"/>
          </a:solidFill>
        </p:spPr>
        <p:txBody>
          <a:bodyPr>
            <a:noAutofit/>
          </a:bodyPr>
          <a:lstStyle/>
          <a:p>
            <a:r>
              <a:rPr kumimoji="1" lang="ja-JP" altLang="en-US" sz="4000" b="1" dirty="0">
                <a:solidFill>
                  <a:schemeClr val="bg1"/>
                </a:solidFill>
                <a:latin typeface="HG丸ｺﾞｼｯｸM-PRO" panose="020F0600000000000000" pitchFamily="50" charset="-128"/>
                <a:ea typeface="HG丸ｺﾞｼｯｸM-PRO" panose="020F0600000000000000" pitchFamily="50" charset="-128"/>
              </a:rPr>
              <a:t>クーリング・オフ</a:t>
            </a:r>
          </a:p>
        </p:txBody>
      </p:sp>
      <p:sp>
        <p:nvSpPr>
          <p:cNvPr id="3" name="コンテンツ プレースホルダー 2">
            <a:extLst>
              <a:ext uri="{FF2B5EF4-FFF2-40B4-BE49-F238E27FC236}">
                <a16:creationId xmlns:a16="http://schemas.microsoft.com/office/drawing/2014/main" id="{116B3030-9106-4D43-839C-1A2FFD67FCE3}"/>
              </a:ext>
            </a:extLst>
          </p:cNvPr>
          <p:cNvSpPr>
            <a:spLocks noGrp="1"/>
          </p:cNvSpPr>
          <p:nvPr>
            <p:ph idx="1"/>
          </p:nvPr>
        </p:nvSpPr>
        <p:spPr>
          <a:xfrm>
            <a:off x="647130" y="1348991"/>
            <a:ext cx="10805064" cy="620296"/>
          </a:xfrm>
          <a:solidFill>
            <a:schemeClr val="bg1"/>
          </a:solidFill>
          <a:ln w="38100">
            <a:solidFill>
              <a:schemeClr val="accent6">
                <a:lumMod val="50000"/>
              </a:schemeClr>
            </a:solidFill>
          </a:ln>
        </p:spPr>
        <p:txBody>
          <a:bodyPr anchor="ctr">
            <a:noAutofit/>
          </a:bodyPr>
          <a:lstStyle/>
          <a:p>
            <a:pPr marL="0" indent="0">
              <a:buNone/>
            </a:pPr>
            <a:r>
              <a:rPr kumimoji="1" lang="ja-JP" altLang="en-US" sz="3200" b="1" dirty="0">
                <a:latin typeface="HG丸ｺﾞｼｯｸM-PRO" panose="020F0600000000000000" pitchFamily="50" charset="-128"/>
                <a:ea typeface="HG丸ｺﾞｼｯｸM-PRO" panose="020F0600000000000000" pitchFamily="50" charset="-128"/>
              </a:rPr>
              <a:t>契約から一定期間消費者から</a:t>
            </a:r>
            <a:r>
              <a:rPr lang="ja-JP" altLang="en-US" sz="3200" b="1" dirty="0">
                <a:latin typeface="HG丸ｺﾞｼｯｸM-PRO" panose="020F0600000000000000" pitchFamily="50" charset="-128"/>
                <a:ea typeface="HG丸ｺﾞｼｯｸM-PRO" panose="020F0600000000000000" pitchFamily="50" charset="-128"/>
              </a:rPr>
              <a:t>無条件</a:t>
            </a:r>
            <a:r>
              <a:rPr kumimoji="1" lang="ja-JP" altLang="en-US" sz="3200" b="1" dirty="0">
                <a:latin typeface="HG丸ｺﾞｼｯｸM-PRO" panose="020F0600000000000000" pitchFamily="50" charset="-128"/>
                <a:ea typeface="HG丸ｺﾞｼｯｸM-PRO" panose="020F0600000000000000" pitchFamily="50" charset="-128"/>
              </a:rPr>
              <a:t>に契約の解除ができる</a:t>
            </a:r>
          </a:p>
        </p:txBody>
      </p:sp>
      <p:sp>
        <p:nvSpPr>
          <p:cNvPr id="12" name="爆発: 8 pt 11">
            <a:extLst>
              <a:ext uri="{FF2B5EF4-FFF2-40B4-BE49-F238E27FC236}">
                <a16:creationId xmlns:a16="http://schemas.microsoft.com/office/drawing/2014/main" id="{63EF6564-539E-4320-BC94-5D16F85D6899}"/>
              </a:ext>
            </a:extLst>
          </p:cNvPr>
          <p:cNvSpPr/>
          <p:nvPr/>
        </p:nvSpPr>
        <p:spPr>
          <a:xfrm>
            <a:off x="7060558" y="2095979"/>
            <a:ext cx="4567482" cy="1562590"/>
          </a:xfrm>
          <a:prstGeom prst="irregularSeal1">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0B4806F5-3269-42D7-84F8-6E2962EEFC7E}"/>
              </a:ext>
            </a:extLst>
          </p:cNvPr>
          <p:cNvSpPr txBox="1"/>
          <p:nvPr/>
        </p:nvSpPr>
        <p:spPr>
          <a:xfrm>
            <a:off x="7744879" y="2612005"/>
            <a:ext cx="3528862" cy="523220"/>
          </a:xfrm>
          <a:prstGeom prst="rect">
            <a:avLst/>
          </a:prstGeom>
          <a:noFill/>
        </p:spPr>
        <p:txBody>
          <a:bodyPr wrap="square" rtlCol="0">
            <a:spAutoFit/>
          </a:bodyPr>
          <a:lstStyle/>
          <a:p>
            <a:r>
              <a:rPr kumimoji="1" lang="ja-JP" altLang="en-US" sz="2800" b="1" dirty="0">
                <a:latin typeface="HG丸ｺﾞｼｯｸM-PRO" panose="020F0600000000000000" pitchFamily="50" charset="-128"/>
                <a:ea typeface="HG丸ｺﾞｼｯｸM-PRO" panose="020F0600000000000000" pitchFamily="50" charset="-128"/>
              </a:rPr>
              <a:t>消費者の強い味方</a:t>
            </a:r>
            <a:r>
              <a:rPr kumimoji="1" lang="en-US" altLang="ja-JP" sz="2800" b="1" dirty="0">
                <a:latin typeface="HG丸ｺﾞｼｯｸM-PRO" panose="020F0600000000000000" pitchFamily="50" charset="-128"/>
                <a:ea typeface="HG丸ｺﾞｼｯｸM-PRO" panose="020F0600000000000000" pitchFamily="50" charset="-128"/>
              </a:rPr>
              <a:t>‼</a:t>
            </a:r>
            <a:endParaRPr kumimoji="1" lang="ja-JP" altLang="en-US" sz="2800" b="1" dirty="0">
              <a:latin typeface="HG丸ｺﾞｼｯｸM-PRO" panose="020F0600000000000000" pitchFamily="50" charset="-128"/>
              <a:ea typeface="HG丸ｺﾞｼｯｸM-PRO" panose="020F0600000000000000" pitchFamily="50" charset="-128"/>
            </a:endParaRPr>
          </a:p>
        </p:txBody>
      </p:sp>
      <p:graphicFrame>
        <p:nvGraphicFramePr>
          <p:cNvPr id="14" name="表 14">
            <a:extLst>
              <a:ext uri="{FF2B5EF4-FFF2-40B4-BE49-F238E27FC236}">
                <a16:creationId xmlns:a16="http://schemas.microsoft.com/office/drawing/2014/main" id="{742E81EE-B310-4F97-B48B-3728DFC0F2B6}"/>
              </a:ext>
            </a:extLst>
          </p:cNvPr>
          <p:cNvGraphicFramePr>
            <a:graphicFrameLocks noGrp="1"/>
          </p:cNvGraphicFramePr>
          <p:nvPr/>
        </p:nvGraphicFramePr>
        <p:xfrm>
          <a:off x="647130" y="2259867"/>
          <a:ext cx="6050989" cy="4175080"/>
        </p:xfrm>
        <a:graphic>
          <a:graphicData uri="http://schemas.openxmlformats.org/drawingml/2006/table">
            <a:tbl>
              <a:tblPr firstRow="1" bandRow="1">
                <a:tableStyleId>{5C22544A-7EE6-4342-B048-85BDC9FD1C3A}</a:tableStyleId>
              </a:tblPr>
              <a:tblGrid>
                <a:gridCol w="3414372">
                  <a:extLst>
                    <a:ext uri="{9D8B030D-6E8A-4147-A177-3AD203B41FA5}">
                      <a16:colId xmlns:a16="http://schemas.microsoft.com/office/drawing/2014/main" val="4098484035"/>
                    </a:ext>
                  </a:extLst>
                </a:gridCol>
                <a:gridCol w="2636617">
                  <a:extLst>
                    <a:ext uri="{9D8B030D-6E8A-4147-A177-3AD203B41FA5}">
                      <a16:colId xmlns:a16="http://schemas.microsoft.com/office/drawing/2014/main" val="3176708143"/>
                    </a:ext>
                  </a:extLst>
                </a:gridCol>
              </a:tblGrid>
              <a:tr h="556732">
                <a:tc>
                  <a:txBody>
                    <a:bodyPr/>
                    <a:lstStyle/>
                    <a:p>
                      <a:pPr algn="ctr"/>
                      <a:r>
                        <a:rPr kumimoji="1" lang="ja-JP" altLang="en-US" sz="2800" dirty="0"/>
                        <a:t>取引形態</a:t>
                      </a:r>
                    </a:p>
                  </a:txBody>
                  <a:tcPr anchor="ctr"/>
                </a:tc>
                <a:tc>
                  <a:txBody>
                    <a:bodyPr/>
                    <a:lstStyle/>
                    <a:p>
                      <a:pPr algn="ctr"/>
                      <a:r>
                        <a:rPr kumimoji="1" lang="ja-JP" altLang="en-US" sz="2800" dirty="0"/>
                        <a:t>期間</a:t>
                      </a:r>
                    </a:p>
                  </a:txBody>
                  <a:tcPr anchor="ctr"/>
                </a:tc>
                <a:extLst>
                  <a:ext uri="{0D108BD9-81ED-4DB2-BD59-A6C34878D82A}">
                    <a16:rowId xmlns:a16="http://schemas.microsoft.com/office/drawing/2014/main" val="149106839"/>
                  </a:ext>
                </a:extLst>
              </a:tr>
              <a:tr h="603058">
                <a:tc>
                  <a:txBody>
                    <a:bodyPr/>
                    <a:lstStyle/>
                    <a:p>
                      <a:r>
                        <a:rPr kumimoji="1" lang="ja-JP" altLang="en-US" sz="2800" b="1" dirty="0">
                          <a:latin typeface="HG丸ｺﾞｼｯｸM-PRO" panose="020F0600000000000000" pitchFamily="50" charset="-128"/>
                          <a:ea typeface="HG丸ｺﾞｼｯｸM-PRO" panose="020F0600000000000000" pitchFamily="50" charset="-128"/>
                        </a:rPr>
                        <a:t>訪問販売</a:t>
                      </a:r>
                    </a:p>
                  </a:txBody>
                  <a:tcPr anchor="ctr"/>
                </a:tc>
                <a:tc>
                  <a:txBody>
                    <a:bodyPr/>
                    <a:lstStyle/>
                    <a:p>
                      <a:pPr algn="ctr"/>
                      <a:r>
                        <a:rPr kumimoji="1" lang="en-US" altLang="ja-JP" sz="2800" b="1" dirty="0">
                          <a:latin typeface="HG丸ｺﾞｼｯｸM-PRO" panose="020F0600000000000000" pitchFamily="50" charset="-128"/>
                          <a:ea typeface="HG丸ｺﾞｼｯｸM-PRO" panose="020F0600000000000000" pitchFamily="50" charset="-128"/>
                        </a:rPr>
                        <a:t>8</a:t>
                      </a:r>
                      <a:r>
                        <a:rPr kumimoji="1" lang="ja-JP" altLang="en-US" sz="2800" b="1" dirty="0">
                          <a:latin typeface="HG丸ｺﾞｼｯｸM-PRO" panose="020F0600000000000000" pitchFamily="50" charset="-128"/>
                          <a:ea typeface="HG丸ｺﾞｼｯｸM-PRO" panose="020F0600000000000000" pitchFamily="50" charset="-128"/>
                        </a:rPr>
                        <a:t>日間</a:t>
                      </a:r>
                    </a:p>
                  </a:txBody>
                  <a:tcPr anchor="ctr"/>
                </a:tc>
                <a:extLst>
                  <a:ext uri="{0D108BD9-81ED-4DB2-BD59-A6C34878D82A}">
                    <a16:rowId xmlns:a16="http://schemas.microsoft.com/office/drawing/2014/main" val="3180615203"/>
                  </a:ext>
                </a:extLst>
              </a:tr>
              <a:tr h="603058">
                <a:tc>
                  <a:txBody>
                    <a:bodyPr/>
                    <a:lstStyle/>
                    <a:p>
                      <a:r>
                        <a:rPr kumimoji="1" lang="ja-JP" altLang="en-US" sz="2800" b="1" dirty="0">
                          <a:latin typeface="HG丸ｺﾞｼｯｸM-PRO" panose="020F0600000000000000" pitchFamily="50" charset="-128"/>
                          <a:ea typeface="HG丸ｺﾞｼｯｸM-PRO" panose="020F0600000000000000" pitchFamily="50" charset="-128"/>
                        </a:rPr>
                        <a:t>電話勧誘販売</a:t>
                      </a:r>
                    </a:p>
                  </a:txBody>
                  <a:tcPr anchor="ctr"/>
                </a:tc>
                <a:tc>
                  <a:txBody>
                    <a:bodyPr/>
                    <a:lstStyle/>
                    <a:p>
                      <a:pPr algn="ctr"/>
                      <a:r>
                        <a:rPr kumimoji="1" lang="en-US" altLang="ja-JP" sz="2800" b="1" dirty="0">
                          <a:latin typeface="HG丸ｺﾞｼｯｸM-PRO" panose="020F0600000000000000" pitchFamily="50" charset="-128"/>
                          <a:ea typeface="HG丸ｺﾞｼｯｸM-PRO" panose="020F0600000000000000" pitchFamily="50" charset="-128"/>
                        </a:rPr>
                        <a:t>8</a:t>
                      </a:r>
                      <a:r>
                        <a:rPr kumimoji="1" lang="ja-JP" altLang="en-US" sz="2800" b="1" dirty="0">
                          <a:latin typeface="HG丸ｺﾞｼｯｸM-PRO" panose="020F0600000000000000" pitchFamily="50" charset="-128"/>
                          <a:ea typeface="HG丸ｺﾞｼｯｸM-PRO" panose="020F0600000000000000" pitchFamily="50" charset="-128"/>
                        </a:rPr>
                        <a:t>日間</a:t>
                      </a:r>
                    </a:p>
                  </a:txBody>
                  <a:tcPr anchor="ctr"/>
                </a:tc>
                <a:extLst>
                  <a:ext uri="{0D108BD9-81ED-4DB2-BD59-A6C34878D82A}">
                    <a16:rowId xmlns:a16="http://schemas.microsoft.com/office/drawing/2014/main" val="2965288941"/>
                  </a:ext>
                </a:extLst>
              </a:tr>
              <a:tr h="603058">
                <a:tc>
                  <a:txBody>
                    <a:bodyPr/>
                    <a:lstStyle/>
                    <a:p>
                      <a:r>
                        <a:rPr kumimoji="1" lang="ja-JP" altLang="en-US" sz="2800" b="1" dirty="0">
                          <a:latin typeface="HG丸ｺﾞｼｯｸM-PRO" panose="020F0600000000000000" pitchFamily="50" charset="-128"/>
                          <a:ea typeface="HG丸ｺﾞｼｯｸM-PRO" panose="020F0600000000000000" pitchFamily="50" charset="-128"/>
                        </a:rPr>
                        <a:t>特定継続的役務提供</a:t>
                      </a:r>
                    </a:p>
                  </a:txBody>
                  <a:tcPr anchor="ctr"/>
                </a:tc>
                <a:tc>
                  <a:txBody>
                    <a:bodyPr/>
                    <a:lstStyle/>
                    <a:p>
                      <a:pPr algn="ctr"/>
                      <a:r>
                        <a:rPr kumimoji="1" lang="en-US" altLang="ja-JP" sz="2800" b="1" dirty="0">
                          <a:latin typeface="HG丸ｺﾞｼｯｸM-PRO" panose="020F0600000000000000" pitchFamily="50" charset="-128"/>
                          <a:ea typeface="HG丸ｺﾞｼｯｸM-PRO" panose="020F0600000000000000" pitchFamily="50" charset="-128"/>
                        </a:rPr>
                        <a:t>8</a:t>
                      </a:r>
                      <a:r>
                        <a:rPr kumimoji="1" lang="ja-JP" altLang="en-US" sz="2800" b="1" dirty="0">
                          <a:latin typeface="HG丸ｺﾞｼｯｸM-PRO" panose="020F0600000000000000" pitchFamily="50" charset="-128"/>
                          <a:ea typeface="HG丸ｺﾞｼｯｸM-PRO" panose="020F0600000000000000" pitchFamily="50" charset="-128"/>
                        </a:rPr>
                        <a:t>日間</a:t>
                      </a:r>
                    </a:p>
                  </a:txBody>
                  <a:tcPr anchor="ctr"/>
                </a:tc>
                <a:extLst>
                  <a:ext uri="{0D108BD9-81ED-4DB2-BD59-A6C34878D82A}">
                    <a16:rowId xmlns:a16="http://schemas.microsoft.com/office/drawing/2014/main" val="3724812104"/>
                  </a:ext>
                </a:extLst>
              </a:tr>
              <a:tr h="603058">
                <a:tc>
                  <a:txBody>
                    <a:bodyPr/>
                    <a:lstStyle/>
                    <a:p>
                      <a:r>
                        <a:rPr kumimoji="1" lang="ja-JP" altLang="en-US" sz="2800" b="1" dirty="0">
                          <a:latin typeface="HG丸ｺﾞｼｯｸM-PRO" panose="020F0600000000000000" pitchFamily="50" charset="-128"/>
                          <a:ea typeface="HG丸ｺﾞｼｯｸM-PRO" panose="020F0600000000000000" pitchFamily="50" charset="-128"/>
                        </a:rPr>
                        <a:t>連鎖販売取引</a:t>
                      </a:r>
                    </a:p>
                  </a:txBody>
                  <a:tcPr anchor="ctr"/>
                </a:tc>
                <a:tc>
                  <a:txBody>
                    <a:bodyPr/>
                    <a:lstStyle/>
                    <a:p>
                      <a:pPr algn="ctr"/>
                      <a:r>
                        <a:rPr kumimoji="1" lang="en-US" altLang="ja-JP" sz="2800" b="1" dirty="0">
                          <a:latin typeface="HG丸ｺﾞｼｯｸM-PRO" panose="020F0600000000000000" pitchFamily="50" charset="-128"/>
                          <a:ea typeface="HG丸ｺﾞｼｯｸM-PRO" panose="020F0600000000000000" pitchFamily="50" charset="-128"/>
                        </a:rPr>
                        <a:t>20</a:t>
                      </a:r>
                      <a:r>
                        <a:rPr kumimoji="1" lang="ja-JP" altLang="en-US" sz="2800" b="1" dirty="0">
                          <a:latin typeface="HG丸ｺﾞｼｯｸM-PRO" panose="020F0600000000000000" pitchFamily="50" charset="-128"/>
                          <a:ea typeface="HG丸ｺﾞｼｯｸM-PRO" panose="020F0600000000000000" pitchFamily="50" charset="-128"/>
                        </a:rPr>
                        <a:t>日間</a:t>
                      </a:r>
                    </a:p>
                  </a:txBody>
                  <a:tcPr anchor="ctr"/>
                </a:tc>
                <a:extLst>
                  <a:ext uri="{0D108BD9-81ED-4DB2-BD59-A6C34878D82A}">
                    <a16:rowId xmlns:a16="http://schemas.microsoft.com/office/drawing/2014/main" val="3824478626"/>
                  </a:ext>
                </a:extLst>
              </a:tr>
              <a:tr h="603058">
                <a:tc>
                  <a:txBody>
                    <a:bodyPr/>
                    <a:lstStyle/>
                    <a:p>
                      <a:r>
                        <a:rPr kumimoji="1" lang="ja-JP" altLang="en-US" sz="2800" b="1" dirty="0">
                          <a:latin typeface="HG丸ｺﾞｼｯｸM-PRO" panose="020F0600000000000000" pitchFamily="50" charset="-128"/>
                          <a:ea typeface="HG丸ｺﾞｼｯｸM-PRO" panose="020F0600000000000000" pitchFamily="50" charset="-128"/>
                        </a:rPr>
                        <a:t>業務提供誘引販売</a:t>
                      </a:r>
                    </a:p>
                  </a:txBody>
                  <a:tcPr anchor="ctr"/>
                </a:tc>
                <a:tc>
                  <a:txBody>
                    <a:bodyPr/>
                    <a:lstStyle/>
                    <a:p>
                      <a:pPr algn="ctr"/>
                      <a:r>
                        <a:rPr kumimoji="1" lang="en-US" altLang="ja-JP" sz="2800" b="1" dirty="0">
                          <a:latin typeface="HG丸ｺﾞｼｯｸM-PRO" panose="020F0600000000000000" pitchFamily="50" charset="-128"/>
                          <a:ea typeface="HG丸ｺﾞｼｯｸM-PRO" panose="020F0600000000000000" pitchFamily="50" charset="-128"/>
                        </a:rPr>
                        <a:t>20</a:t>
                      </a:r>
                      <a:r>
                        <a:rPr kumimoji="1" lang="ja-JP" altLang="en-US" sz="2800" b="1" dirty="0">
                          <a:latin typeface="HG丸ｺﾞｼｯｸM-PRO" panose="020F0600000000000000" pitchFamily="50" charset="-128"/>
                          <a:ea typeface="HG丸ｺﾞｼｯｸM-PRO" panose="020F0600000000000000" pitchFamily="50" charset="-128"/>
                        </a:rPr>
                        <a:t>日間</a:t>
                      </a:r>
                    </a:p>
                  </a:txBody>
                  <a:tcPr anchor="ctr"/>
                </a:tc>
                <a:extLst>
                  <a:ext uri="{0D108BD9-81ED-4DB2-BD59-A6C34878D82A}">
                    <a16:rowId xmlns:a16="http://schemas.microsoft.com/office/drawing/2014/main" val="2806466750"/>
                  </a:ext>
                </a:extLst>
              </a:tr>
              <a:tr h="603058">
                <a:tc>
                  <a:txBody>
                    <a:bodyPr/>
                    <a:lstStyle/>
                    <a:p>
                      <a:r>
                        <a:rPr kumimoji="1" lang="ja-JP" altLang="en-US" sz="2800" b="1" dirty="0">
                          <a:latin typeface="HG丸ｺﾞｼｯｸM-PRO" panose="020F0600000000000000" pitchFamily="50" charset="-128"/>
                          <a:ea typeface="HG丸ｺﾞｼｯｸM-PRO" panose="020F0600000000000000" pitchFamily="50" charset="-128"/>
                        </a:rPr>
                        <a:t>訪問購入</a:t>
                      </a:r>
                    </a:p>
                  </a:txBody>
                  <a:tcPr anchor="ctr"/>
                </a:tc>
                <a:tc>
                  <a:txBody>
                    <a:bodyPr/>
                    <a:lstStyle/>
                    <a:p>
                      <a:pPr algn="ctr"/>
                      <a:r>
                        <a:rPr kumimoji="1" lang="en-US" altLang="ja-JP" sz="2800" b="1" dirty="0">
                          <a:latin typeface="HG丸ｺﾞｼｯｸM-PRO" panose="020F0600000000000000" pitchFamily="50" charset="-128"/>
                          <a:ea typeface="HG丸ｺﾞｼｯｸM-PRO" panose="020F0600000000000000" pitchFamily="50" charset="-128"/>
                        </a:rPr>
                        <a:t>8</a:t>
                      </a:r>
                      <a:r>
                        <a:rPr kumimoji="1" lang="ja-JP" altLang="en-US" sz="2800" b="1" dirty="0">
                          <a:latin typeface="HG丸ｺﾞｼｯｸM-PRO" panose="020F0600000000000000" pitchFamily="50" charset="-128"/>
                          <a:ea typeface="HG丸ｺﾞｼｯｸM-PRO" panose="020F0600000000000000" pitchFamily="50" charset="-128"/>
                        </a:rPr>
                        <a:t>日間</a:t>
                      </a:r>
                    </a:p>
                  </a:txBody>
                  <a:tcPr anchor="ctr"/>
                </a:tc>
                <a:extLst>
                  <a:ext uri="{0D108BD9-81ED-4DB2-BD59-A6C34878D82A}">
                    <a16:rowId xmlns:a16="http://schemas.microsoft.com/office/drawing/2014/main" val="1068574970"/>
                  </a:ext>
                </a:extLst>
              </a:tr>
            </a:tbl>
          </a:graphicData>
        </a:graphic>
      </p:graphicFrame>
      <p:sp>
        <p:nvSpPr>
          <p:cNvPr id="10" name="テキスト ボックス 9">
            <a:extLst>
              <a:ext uri="{FF2B5EF4-FFF2-40B4-BE49-F238E27FC236}">
                <a16:creationId xmlns:a16="http://schemas.microsoft.com/office/drawing/2014/main" id="{ECB7D77D-2774-4756-951B-77758B353BFF}"/>
              </a:ext>
            </a:extLst>
          </p:cNvPr>
          <p:cNvSpPr txBox="1"/>
          <p:nvPr/>
        </p:nvSpPr>
        <p:spPr>
          <a:xfrm>
            <a:off x="7060558" y="3995769"/>
            <a:ext cx="4722470" cy="2246769"/>
          </a:xfrm>
          <a:prstGeom prst="rect">
            <a:avLst/>
          </a:prstGeom>
          <a:solidFill>
            <a:schemeClr val="bg1"/>
          </a:solidFill>
          <a:ln w="38100">
            <a:solidFill>
              <a:srgbClr val="333399"/>
            </a:solidFill>
          </a:ln>
        </p:spPr>
        <p:txBody>
          <a:bodyPr wrap="square" rtlCol="0">
            <a:spAutoFit/>
          </a:bodyPr>
          <a:lstStyle/>
          <a:p>
            <a:pPr marL="457200" indent="-457200">
              <a:buFont typeface="Wingdings" panose="05000000000000000000" pitchFamily="2" charset="2"/>
              <a:buChar char="l"/>
            </a:pPr>
            <a:r>
              <a:rPr kumimoji="1" lang="ja-JP" altLang="en-US" sz="2800" b="1" dirty="0">
                <a:latin typeface="HG丸ｺﾞｼｯｸM-PRO" panose="020F0600000000000000" pitchFamily="50" charset="-128"/>
                <a:ea typeface="HG丸ｺﾞｼｯｸM-PRO" panose="020F0600000000000000" pitchFamily="50" charset="-128"/>
              </a:rPr>
              <a:t>不意打ち性の高い取引や</a:t>
            </a:r>
            <a:r>
              <a:rPr lang="ja-JP" altLang="en-US" sz="2800" b="1" dirty="0">
                <a:latin typeface="HG丸ｺﾞｼｯｸM-PRO" panose="020F0600000000000000" pitchFamily="50" charset="-128"/>
                <a:ea typeface="HG丸ｺﾞｼｯｸM-PRO" panose="020F0600000000000000" pitchFamily="50" charset="-128"/>
              </a:rPr>
              <a:t>複雑な取引が対象</a:t>
            </a:r>
            <a:endParaRPr lang="en-US" altLang="ja-JP" sz="2800" b="1" dirty="0">
              <a:latin typeface="HG丸ｺﾞｼｯｸM-PRO" panose="020F0600000000000000" pitchFamily="50" charset="-128"/>
              <a:ea typeface="HG丸ｺﾞｼｯｸM-PRO" panose="020F0600000000000000" pitchFamily="50" charset="-128"/>
            </a:endParaRPr>
          </a:p>
          <a:p>
            <a:pPr marL="457200" indent="-457200">
              <a:buFont typeface="Wingdings" panose="05000000000000000000" pitchFamily="2" charset="2"/>
              <a:buChar char="l"/>
            </a:pPr>
            <a:r>
              <a:rPr lang="ja-JP" altLang="en-US" sz="2800" b="1" dirty="0">
                <a:latin typeface="HG丸ｺﾞｼｯｸM-PRO" panose="020F0600000000000000" pitchFamily="50" charset="-128"/>
                <a:ea typeface="HG丸ｺﾞｼｯｸM-PRO" panose="020F0600000000000000" pitchFamily="50" charset="-128"/>
              </a:rPr>
              <a:t>店舗での購入や通信販売、</a:t>
            </a:r>
            <a:r>
              <a:rPr lang="en-US" altLang="ja-JP" sz="2800" b="1" dirty="0">
                <a:latin typeface="HG丸ｺﾞｼｯｸM-PRO" panose="020F0600000000000000" pitchFamily="50" charset="-128"/>
                <a:ea typeface="HG丸ｺﾞｼｯｸM-PRO" panose="020F0600000000000000" pitchFamily="50" charset="-128"/>
              </a:rPr>
              <a:t>3000</a:t>
            </a:r>
            <a:r>
              <a:rPr lang="ja-JP" altLang="en-US" sz="2800" b="1" dirty="0">
                <a:latin typeface="HG丸ｺﾞｼｯｸM-PRO" panose="020F0600000000000000" pitchFamily="50" charset="-128"/>
                <a:ea typeface="HG丸ｺﾞｼｯｸM-PRO" panose="020F0600000000000000" pitchFamily="50" charset="-128"/>
              </a:rPr>
              <a:t>円未満の現金販売は対象外</a:t>
            </a:r>
            <a:endParaRPr lang="en-US" altLang="ja-JP" sz="2800" b="1" dirty="0">
              <a:latin typeface="HG丸ｺﾞｼｯｸM-PRO" panose="020F0600000000000000" pitchFamily="50" charset="-128"/>
              <a:ea typeface="HG丸ｺﾞｼｯｸM-PRO" panose="020F0600000000000000" pitchFamily="50" charset="-128"/>
            </a:endParaRPr>
          </a:p>
        </p:txBody>
      </p:sp>
      <p:sp>
        <p:nvSpPr>
          <p:cNvPr id="6" name="スライド番号プレースホルダー 5"/>
          <p:cNvSpPr>
            <a:spLocks noGrp="1"/>
          </p:cNvSpPr>
          <p:nvPr>
            <p:ph type="sldNum" sz="quarter" idx="12"/>
          </p:nvPr>
        </p:nvSpPr>
        <p:spPr/>
        <p:txBody>
          <a:bodyPr/>
          <a:lstStyle/>
          <a:p>
            <a:fld id="{18661D3D-6956-46A9-9340-A701E0E782EA}" type="slidenum">
              <a:rPr kumimoji="1" lang="ja-JP" altLang="en-US" smtClean="0"/>
              <a:t>14</a:t>
            </a:fld>
            <a:endParaRPr kumimoji="1" lang="ja-JP" altLang="en-US"/>
          </a:p>
        </p:txBody>
      </p:sp>
    </p:spTree>
    <p:extLst>
      <p:ext uri="{BB962C8B-B14F-4D97-AF65-F5344CB8AC3E}">
        <p14:creationId xmlns:p14="http://schemas.microsoft.com/office/powerpoint/2010/main" val="25629951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ED172AE9-25BE-4A99-A2CD-FF25F9344F8F}"/>
              </a:ext>
            </a:extLst>
          </p:cNvPr>
          <p:cNvSpPr txBox="1"/>
          <p:nvPr/>
        </p:nvSpPr>
        <p:spPr>
          <a:xfrm>
            <a:off x="369277" y="580292"/>
            <a:ext cx="11301752" cy="6078838"/>
          </a:xfrm>
          <a:prstGeom prst="rect">
            <a:avLst/>
          </a:prstGeom>
          <a:solidFill>
            <a:srgbClr val="CCFF99"/>
          </a:solidFill>
        </p:spPr>
        <p:txBody>
          <a:bodyPr wrap="square" rtlCol="0">
            <a:spAutoFit/>
          </a:bodyPr>
          <a:lstStyle/>
          <a:p>
            <a:endParaRPr kumimoji="1" lang="ja-JP" altLang="en-US" dirty="0"/>
          </a:p>
        </p:txBody>
      </p:sp>
      <p:sp>
        <p:nvSpPr>
          <p:cNvPr id="2" name="タイトル 1">
            <a:extLst>
              <a:ext uri="{FF2B5EF4-FFF2-40B4-BE49-F238E27FC236}">
                <a16:creationId xmlns:a16="http://schemas.microsoft.com/office/drawing/2014/main" id="{CA04A07F-5DF7-4A81-BFA3-B3E4110BBE62}"/>
              </a:ext>
            </a:extLst>
          </p:cNvPr>
          <p:cNvSpPr>
            <a:spLocks noGrp="1"/>
          </p:cNvSpPr>
          <p:nvPr>
            <p:ph type="title"/>
          </p:nvPr>
        </p:nvSpPr>
        <p:spPr>
          <a:xfrm>
            <a:off x="0" y="198870"/>
            <a:ext cx="6770914" cy="928859"/>
          </a:xfrm>
          <a:solidFill>
            <a:srgbClr val="00B050"/>
          </a:solidFill>
        </p:spPr>
        <p:txBody>
          <a:bodyPr>
            <a:noAutofit/>
          </a:bodyPr>
          <a:lstStyle/>
          <a:p>
            <a:r>
              <a:rPr kumimoji="1" lang="ja-JP" altLang="en-US" b="1" dirty="0">
                <a:solidFill>
                  <a:schemeClr val="bg1"/>
                </a:solidFill>
                <a:latin typeface="HG丸ｺﾞｼｯｸM-PRO" panose="020F0600000000000000" pitchFamily="50" charset="-128"/>
                <a:ea typeface="HG丸ｺﾞｼｯｸM-PRO" panose="020F0600000000000000" pitchFamily="50" charset="-128"/>
              </a:rPr>
              <a:t>クーリング・オフ</a:t>
            </a:r>
            <a:r>
              <a:rPr lang="ja-JP" altLang="en-US" b="1" dirty="0">
                <a:solidFill>
                  <a:schemeClr val="bg1"/>
                </a:solidFill>
                <a:latin typeface="HG丸ｺﾞｼｯｸM-PRO" panose="020F0600000000000000" pitchFamily="50" charset="-128"/>
                <a:ea typeface="HG丸ｺﾞｼｯｸM-PRO" panose="020F0600000000000000" pitchFamily="50" charset="-128"/>
              </a:rPr>
              <a:t>の方法</a:t>
            </a:r>
            <a:endParaRPr kumimoji="1" lang="ja-JP" altLang="en-US"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5" name="テキスト ボックス 4">
            <a:extLst>
              <a:ext uri="{FF2B5EF4-FFF2-40B4-BE49-F238E27FC236}">
                <a16:creationId xmlns:a16="http://schemas.microsoft.com/office/drawing/2014/main" id="{C5114C70-49B7-4ED1-B4BB-44CEDE2C949C}"/>
              </a:ext>
            </a:extLst>
          </p:cNvPr>
          <p:cNvSpPr txBox="1"/>
          <p:nvPr/>
        </p:nvSpPr>
        <p:spPr>
          <a:xfrm>
            <a:off x="601300" y="5098176"/>
            <a:ext cx="5756275" cy="1384995"/>
          </a:xfrm>
          <a:prstGeom prst="rect">
            <a:avLst/>
          </a:prstGeom>
          <a:solidFill>
            <a:schemeClr val="bg1"/>
          </a:solidFill>
          <a:ln w="38100">
            <a:solidFill>
              <a:srgbClr val="002060"/>
            </a:solidFill>
          </a:ln>
        </p:spPr>
        <p:txBody>
          <a:bodyPr wrap="square" rtlCol="0">
            <a:spAutoFit/>
          </a:bodyPr>
          <a:lstStyle/>
          <a:p>
            <a:pPr marL="800100" lvl="1" indent="-342900">
              <a:buFont typeface="Wingdings" panose="05000000000000000000" pitchFamily="2" charset="2"/>
              <a:buChar char="Ø"/>
            </a:pPr>
            <a:r>
              <a:rPr kumimoji="1" lang="ja-JP" altLang="en-US" sz="2800" b="1" dirty="0">
                <a:latin typeface="HG丸ｺﾞｼｯｸM-PRO" panose="020F0600000000000000" pitchFamily="50" charset="-128"/>
                <a:ea typeface="HG丸ｺﾞｼｯｸM-PRO" panose="020F0600000000000000" pitchFamily="50" charset="-128"/>
              </a:rPr>
              <a:t>ハガキで</a:t>
            </a:r>
            <a:endParaRPr kumimoji="1" lang="en-US" altLang="ja-JP" sz="2800" b="1" dirty="0">
              <a:latin typeface="HG丸ｺﾞｼｯｸM-PRO" panose="020F0600000000000000" pitchFamily="50" charset="-128"/>
              <a:ea typeface="HG丸ｺﾞｼｯｸM-PRO" panose="020F0600000000000000" pitchFamily="50" charset="-128"/>
            </a:endParaRPr>
          </a:p>
          <a:p>
            <a:pPr marL="800100" lvl="1" indent="-342900">
              <a:buFont typeface="Wingdings" panose="05000000000000000000" pitchFamily="2" charset="2"/>
              <a:buChar char="Ø"/>
            </a:pPr>
            <a:r>
              <a:rPr lang="ja-JP" altLang="en-US" sz="2800" b="1" dirty="0">
                <a:latin typeface="HG丸ｺﾞｼｯｸM-PRO" panose="020F0600000000000000" pitchFamily="50" charset="-128"/>
                <a:ea typeface="HG丸ｺﾞｼｯｸM-PRO" panose="020F0600000000000000" pitchFamily="50" charset="-128"/>
              </a:rPr>
              <a:t>両面をコピーして</a:t>
            </a:r>
            <a:endParaRPr lang="en-US" altLang="ja-JP" sz="2800" b="1" dirty="0">
              <a:latin typeface="HG丸ｺﾞｼｯｸM-PRO" panose="020F0600000000000000" pitchFamily="50" charset="-128"/>
              <a:ea typeface="HG丸ｺﾞｼｯｸM-PRO" panose="020F0600000000000000" pitchFamily="50" charset="-128"/>
            </a:endParaRPr>
          </a:p>
          <a:p>
            <a:pPr marL="800100" lvl="1" indent="-342900">
              <a:buFont typeface="Wingdings" panose="05000000000000000000" pitchFamily="2" charset="2"/>
              <a:buChar char="Ø"/>
            </a:pPr>
            <a:r>
              <a:rPr lang="ja-JP" altLang="en-US" sz="2800" b="1" dirty="0">
                <a:latin typeface="HG丸ｺﾞｼｯｸM-PRO" panose="020F0600000000000000" pitchFamily="50" charset="-128"/>
                <a:ea typeface="HG丸ｺﾞｼｯｸM-PRO" panose="020F0600000000000000" pitchFamily="50" charset="-128"/>
              </a:rPr>
              <a:t>特定記録郵便で発信する</a:t>
            </a:r>
            <a:endParaRPr kumimoji="1" lang="en-US" altLang="ja-JP" sz="2800" b="1" dirty="0">
              <a:latin typeface="HG丸ｺﾞｼｯｸM-PRO" panose="020F0600000000000000" pitchFamily="50" charset="-128"/>
              <a:ea typeface="HG丸ｺﾞｼｯｸM-PRO" panose="020F0600000000000000" pitchFamily="50" charset="-128"/>
            </a:endParaRPr>
          </a:p>
        </p:txBody>
      </p:sp>
      <p:sp>
        <p:nvSpPr>
          <p:cNvPr id="13" name="テキスト ボックス 12">
            <a:extLst>
              <a:ext uri="{FF2B5EF4-FFF2-40B4-BE49-F238E27FC236}">
                <a16:creationId xmlns:a16="http://schemas.microsoft.com/office/drawing/2014/main" id="{BA9A24E9-4C27-4E2E-BEDB-96462A5A0959}"/>
              </a:ext>
            </a:extLst>
          </p:cNvPr>
          <p:cNvSpPr txBox="1"/>
          <p:nvPr/>
        </p:nvSpPr>
        <p:spPr>
          <a:xfrm>
            <a:off x="6998497" y="2732365"/>
            <a:ext cx="4483510" cy="3539430"/>
          </a:xfrm>
          <a:prstGeom prst="rect">
            <a:avLst/>
          </a:prstGeom>
          <a:solidFill>
            <a:schemeClr val="bg1"/>
          </a:solidFill>
          <a:ln w="41275">
            <a:solidFill>
              <a:srgbClr val="3333CC"/>
            </a:solidFill>
          </a:ln>
        </p:spPr>
        <p:txBody>
          <a:bodyPr wrap="square" rtlCol="0">
            <a:spAutoFit/>
          </a:bodyPr>
          <a:lstStyle/>
          <a:p>
            <a:r>
              <a:rPr kumimoji="1" lang="ja-JP" altLang="en-US" sz="2800" b="1" dirty="0">
                <a:latin typeface="HG丸ｺﾞｼｯｸM-PRO" panose="020F0600000000000000" pitchFamily="50" charset="-128"/>
                <a:ea typeface="HG丸ｺﾞｼｯｸM-PRO" panose="020F0600000000000000" pitchFamily="50" charset="-128"/>
              </a:rPr>
              <a:t>クーリング・オフをすると</a:t>
            </a:r>
            <a:endParaRPr kumimoji="1" lang="en-US" altLang="ja-JP" sz="2800" b="1" dirty="0">
              <a:latin typeface="HG丸ｺﾞｼｯｸM-PRO" panose="020F0600000000000000" pitchFamily="50" charset="-128"/>
              <a:ea typeface="HG丸ｺﾞｼｯｸM-PRO" panose="020F0600000000000000" pitchFamily="50" charset="-128"/>
            </a:endParaRPr>
          </a:p>
          <a:p>
            <a:r>
              <a:rPr kumimoji="1" lang="ja-JP" altLang="en-US" sz="2800" b="1" dirty="0">
                <a:latin typeface="HG丸ｺﾞｼｯｸM-PRO" panose="020F0600000000000000" pitchFamily="50" charset="-128"/>
                <a:ea typeface="HG丸ｺﾞｼｯｸM-PRO" panose="020F0600000000000000" pitchFamily="50" charset="-128"/>
              </a:rPr>
              <a:t>契約は解除され、契約する前の状態に</a:t>
            </a:r>
            <a:r>
              <a:rPr kumimoji="1" lang="ja-JP" altLang="en-US" sz="2800" b="1" dirty="0" smtClean="0">
                <a:latin typeface="HG丸ｺﾞｼｯｸM-PRO" panose="020F0600000000000000" pitchFamily="50" charset="-128"/>
                <a:ea typeface="HG丸ｺﾞｼｯｸM-PRO" panose="020F0600000000000000" pitchFamily="50" charset="-128"/>
              </a:rPr>
              <a:t>戻る</a:t>
            </a:r>
            <a:endParaRPr kumimoji="1" lang="en-US" altLang="ja-JP" sz="2800" b="1" dirty="0">
              <a:latin typeface="HG丸ｺﾞｼｯｸM-PRO" panose="020F0600000000000000" pitchFamily="50" charset="-128"/>
              <a:ea typeface="HG丸ｺﾞｼｯｸM-PRO" panose="020F0600000000000000" pitchFamily="50" charset="-128"/>
            </a:endParaRPr>
          </a:p>
          <a:p>
            <a:endParaRPr lang="en-US" altLang="ja-JP" sz="2800" b="1" dirty="0" smtClean="0">
              <a:latin typeface="HG丸ｺﾞｼｯｸM-PRO" panose="020F0600000000000000" pitchFamily="50" charset="-128"/>
              <a:ea typeface="HG丸ｺﾞｼｯｸM-PRO" panose="020F0600000000000000" pitchFamily="50" charset="-128"/>
            </a:endParaRPr>
          </a:p>
          <a:p>
            <a:endParaRPr lang="en-US" altLang="ja-JP" sz="2800" b="1" dirty="0">
              <a:latin typeface="HG丸ｺﾞｼｯｸM-PRO" panose="020F0600000000000000" pitchFamily="50" charset="-128"/>
              <a:ea typeface="HG丸ｺﾞｼｯｸM-PRO" panose="020F0600000000000000" pitchFamily="50" charset="-128"/>
            </a:endParaRPr>
          </a:p>
          <a:p>
            <a:r>
              <a:rPr kumimoji="1" lang="ja-JP" altLang="en-US" sz="2800" b="1" dirty="0">
                <a:latin typeface="HG丸ｺﾞｼｯｸM-PRO" panose="020F0600000000000000" pitchFamily="50" charset="-128"/>
                <a:ea typeface="HG丸ｺﾞｼｯｸM-PRO" panose="020F0600000000000000" pitchFamily="50" charset="-128"/>
              </a:rPr>
              <a:t>・消費者は　商品を返す</a:t>
            </a:r>
            <a:endParaRPr kumimoji="1" lang="en-US" altLang="ja-JP" sz="2800" b="1" dirty="0">
              <a:latin typeface="HG丸ｺﾞｼｯｸM-PRO" panose="020F0600000000000000" pitchFamily="50" charset="-128"/>
              <a:ea typeface="HG丸ｺﾞｼｯｸM-PRO" panose="020F0600000000000000" pitchFamily="50" charset="-128"/>
            </a:endParaRPr>
          </a:p>
          <a:p>
            <a:r>
              <a:rPr lang="ja-JP" altLang="en-US" sz="2800" b="1" dirty="0">
                <a:latin typeface="HG丸ｺﾞｼｯｸM-PRO" panose="020F0600000000000000" pitchFamily="50" charset="-128"/>
                <a:ea typeface="HG丸ｺﾞｼｯｸM-PRO" panose="020F0600000000000000" pitchFamily="50" charset="-128"/>
              </a:rPr>
              <a:t>　　（送料は業者が負担）</a:t>
            </a:r>
            <a:endParaRPr kumimoji="1" lang="en-US" altLang="ja-JP" sz="2800" b="1" dirty="0">
              <a:latin typeface="HG丸ｺﾞｼｯｸM-PRO" panose="020F0600000000000000" pitchFamily="50" charset="-128"/>
              <a:ea typeface="HG丸ｺﾞｼｯｸM-PRO" panose="020F0600000000000000" pitchFamily="50" charset="-128"/>
            </a:endParaRPr>
          </a:p>
          <a:p>
            <a:r>
              <a:rPr lang="ja-JP" altLang="en-US" sz="2800" b="1" dirty="0">
                <a:latin typeface="HG丸ｺﾞｼｯｸM-PRO" panose="020F0600000000000000" pitchFamily="50" charset="-128"/>
                <a:ea typeface="HG丸ｺﾞｼｯｸM-PRO" panose="020F0600000000000000" pitchFamily="50" charset="-128"/>
              </a:rPr>
              <a:t>・業者は　お金を返す</a:t>
            </a:r>
            <a:endParaRPr kumimoji="1" lang="en-US" altLang="ja-JP" sz="2800" b="1" dirty="0">
              <a:latin typeface="HG丸ｺﾞｼｯｸM-PRO" panose="020F0600000000000000" pitchFamily="50" charset="-128"/>
              <a:ea typeface="HG丸ｺﾞｼｯｸM-PRO" panose="020F0600000000000000" pitchFamily="50" charset="-128"/>
            </a:endParaRPr>
          </a:p>
        </p:txBody>
      </p:sp>
      <p:pic>
        <p:nvPicPr>
          <p:cNvPr id="9" name="図 8">
            <a:extLst>
              <a:ext uri="{FF2B5EF4-FFF2-40B4-BE49-F238E27FC236}">
                <a16:creationId xmlns:a16="http://schemas.microsoft.com/office/drawing/2014/main" id="{6E200583-C35B-4CEB-8E12-480A84B3D8B9}"/>
              </a:ext>
            </a:extLst>
          </p:cNvPr>
          <p:cNvPicPr>
            <a:picLocks noChangeAspect="1"/>
          </p:cNvPicPr>
          <p:nvPr/>
        </p:nvPicPr>
        <p:blipFill>
          <a:blip r:embed="rId3"/>
          <a:stretch>
            <a:fillRect/>
          </a:stretch>
        </p:blipFill>
        <p:spPr>
          <a:xfrm>
            <a:off x="8912151" y="872836"/>
            <a:ext cx="1623959" cy="1578470"/>
          </a:xfrm>
          <a:prstGeom prst="rect">
            <a:avLst/>
          </a:prstGeom>
        </p:spPr>
      </p:pic>
      <p:sp>
        <p:nvSpPr>
          <p:cNvPr id="3" name="矢印: 下 2">
            <a:extLst>
              <a:ext uri="{FF2B5EF4-FFF2-40B4-BE49-F238E27FC236}">
                <a16:creationId xmlns:a16="http://schemas.microsoft.com/office/drawing/2014/main" id="{243952A3-1B42-4656-8183-8199CF03E0F5}"/>
              </a:ext>
            </a:extLst>
          </p:cNvPr>
          <p:cNvSpPr/>
          <p:nvPr/>
        </p:nvSpPr>
        <p:spPr>
          <a:xfrm>
            <a:off x="9020676" y="4248164"/>
            <a:ext cx="439153" cy="63711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6" name="図 15">
            <a:extLst>
              <a:ext uri="{FF2B5EF4-FFF2-40B4-BE49-F238E27FC236}">
                <a16:creationId xmlns:a16="http://schemas.microsoft.com/office/drawing/2014/main" id="{3A514899-DF5F-4CC3-BED2-22CF32C58BE0}"/>
              </a:ext>
            </a:extLst>
          </p:cNvPr>
          <p:cNvPicPr>
            <a:picLocks noChangeAspect="1"/>
          </p:cNvPicPr>
          <p:nvPr/>
        </p:nvPicPr>
        <p:blipFill>
          <a:blip r:embed="rId4"/>
          <a:stretch>
            <a:fillRect/>
          </a:stretch>
        </p:blipFill>
        <p:spPr>
          <a:xfrm>
            <a:off x="709993" y="1215718"/>
            <a:ext cx="5386007" cy="3706499"/>
          </a:xfrm>
          <a:prstGeom prst="rect">
            <a:avLst/>
          </a:prstGeom>
        </p:spPr>
      </p:pic>
      <p:sp>
        <p:nvSpPr>
          <p:cNvPr id="4" name="スライド番号プレースホルダー 3"/>
          <p:cNvSpPr>
            <a:spLocks noGrp="1"/>
          </p:cNvSpPr>
          <p:nvPr>
            <p:ph type="sldNum" sz="quarter" idx="12"/>
          </p:nvPr>
        </p:nvSpPr>
        <p:spPr/>
        <p:txBody>
          <a:bodyPr/>
          <a:lstStyle/>
          <a:p>
            <a:fld id="{18661D3D-6956-46A9-9340-A701E0E782EA}" type="slidenum">
              <a:rPr kumimoji="1" lang="ja-JP" altLang="en-US" smtClean="0"/>
              <a:t>15</a:t>
            </a:fld>
            <a:endParaRPr kumimoji="1" lang="ja-JP" altLang="en-US"/>
          </a:p>
        </p:txBody>
      </p:sp>
    </p:spTree>
    <p:extLst>
      <p:ext uri="{BB962C8B-B14F-4D97-AF65-F5344CB8AC3E}">
        <p14:creationId xmlns:p14="http://schemas.microsoft.com/office/powerpoint/2010/main" val="38070604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68EBC08F-DA1E-4A40-9ED4-CCE094EED03D}"/>
              </a:ext>
            </a:extLst>
          </p:cNvPr>
          <p:cNvSpPr txBox="1"/>
          <p:nvPr/>
        </p:nvSpPr>
        <p:spPr>
          <a:xfrm>
            <a:off x="301336" y="779660"/>
            <a:ext cx="11713843" cy="5965635"/>
          </a:xfrm>
          <a:prstGeom prst="rect">
            <a:avLst/>
          </a:prstGeom>
          <a:solidFill>
            <a:srgbClr val="CCFF99"/>
          </a:solidFill>
        </p:spPr>
        <p:txBody>
          <a:bodyPr wrap="square" rtlCol="0">
            <a:spAutoFit/>
          </a:bodyPr>
          <a:lstStyle/>
          <a:p>
            <a:endParaRPr kumimoji="1" lang="ja-JP" altLang="en-US" dirty="0"/>
          </a:p>
        </p:txBody>
      </p:sp>
      <p:sp>
        <p:nvSpPr>
          <p:cNvPr id="2" name="タイトル 1">
            <a:extLst>
              <a:ext uri="{FF2B5EF4-FFF2-40B4-BE49-F238E27FC236}">
                <a16:creationId xmlns:a16="http://schemas.microsoft.com/office/drawing/2014/main" id="{664FD986-BD1F-42E3-9806-EF60ED82F87E}"/>
              </a:ext>
            </a:extLst>
          </p:cNvPr>
          <p:cNvSpPr>
            <a:spLocks noGrp="1"/>
          </p:cNvSpPr>
          <p:nvPr>
            <p:ph type="title"/>
          </p:nvPr>
        </p:nvSpPr>
        <p:spPr>
          <a:xfrm>
            <a:off x="-1" y="311088"/>
            <a:ext cx="6742464" cy="757093"/>
          </a:xfrm>
          <a:solidFill>
            <a:srgbClr val="00B050"/>
          </a:solidFill>
        </p:spPr>
        <p:txBody>
          <a:bodyPr>
            <a:noAutofit/>
          </a:bodyPr>
          <a:lstStyle/>
          <a:p>
            <a:r>
              <a:rPr kumimoji="1" lang="ja-JP" altLang="en-US" sz="3600" b="1" dirty="0">
                <a:solidFill>
                  <a:schemeClr val="bg1"/>
                </a:solidFill>
                <a:latin typeface="HG丸ｺﾞｼｯｸM-PRO" panose="020F0600000000000000" pitchFamily="50" charset="-128"/>
                <a:ea typeface="HG丸ｺﾞｼｯｸM-PRO" panose="020F0600000000000000" pitchFamily="50" charset="-128"/>
              </a:rPr>
              <a:t>消費者契約法等による取り消し</a:t>
            </a:r>
          </a:p>
        </p:txBody>
      </p:sp>
      <p:sp>
        <p:nvSpPr>
          <p:cNvPr id="7" name="テキスト ボックス 6">
            <a:extLst>
              <a:ext uri="{FF2B5EF4-FFF2-40B4-BE49-F238E27FC236}">
                <a16:creationId xmlns:a16="http://schemas.microsoft.com/office/drawing/2014/main" id="{D73C9F73-CEC0-4A33-B808-ACFE67371B47}"/>
              </a:ext>
            </a:extLst>
          </p:cNvPr>
          <p:cNvSpPr txBox="1"/>
          <p:nvPr/>
        </p:nvSpPr>
        <p:spPr>
          <a:xfrm>
            <a:off x="7115658" y="215767"/>
            <a:ext cx="4898169" cy="523220"/>
          </a:xfrm>
          <a:prstGeom prst="rect">
            <a:avLst/>
          </a:prstGeom>
          <a:noFill/>
        </p:spPr>
        <p:txBody>
          <a:bodyPr wrap="square" rtlCol="0">
            <a:spAutoFit/>
          </a:bodyPr>
          <a:lstStyle/>
          <a:p>
            <a:r>
              <a:rPr lang="ja-JP" altLang="en-US" sz="2800" b="1" dirty="0">
                <a:solidFill>
                  <a:srgbClr val="002060"/>
                </a:solidFill>
                <a:latin typeface="HG丸ｺﾞｼｯｸM-PRO" panose="020F0600000000000000" pitchFamily="50" charset="-128"/>
                <a:ea typeface="HG丸ｺﾞｼｯｸM-PRO" panose="020F0600000000000000" pitchFamily="50" charset="-128"/>
              </a:rPr>
              <a:t>あきら</a:t>
            </a:r>
            <a:r>
              <a:rPr kumimoji="1" lang="ja-JP" altLang="en-US" sz="2800" b="1" dirty="0">
                <a:solidFill>
                  <a:srgbClr val="002060"/>
                </a:solidFill>
                <a:latin typeface="HG丸ｺﾞｼｯｸM-PRO" panose="020F0600000000000000" pitchFamily="50" charset="-128"/>
                <a:ea typeface="HG丸ｺﾞｼｯｸM-PRO" panose="020F0600000000000000" pitchFamily="50" charset="-128"/>
              </a:rPr>
              <a:t>めないで相談して！</a:t>
            </a:r>
          </a:p>
        </p:txBody>
      </p:sp>
      <p:sp>
        <p:nvSpPr>
          <p:cNvPr id="33" name="スライド番号プレースホルダー 32"/>
          <p:cNvSpPr>
            <a:spLocks noGrp="1"/>
          </p:cNvSpPr>
          <p:nvPr>
            <p:ph type="sldNum" sz="quarter" idx="12"/>
          </p:nvPr>
        </p:nvSpPr>
        <p:spPr/>
        <p:txBody>
          <a:bodyPr/>
          <a:lstStyle/>
          <a:p>
            <a:fld id="{18661D3D-6956-46A9-9340-A701E0E782EA}" type="slidenum">
              <a:rPr kumimoji="1" lang="ja-JP" altLang="en-US" smtClean="0"/>
              <a:t>16</a:t>
            </a:fld>
            <a:endParaRPr kumimoji="1" lang="ja-JP" altLang="en-US"/>
          </a:p>
        </p:txBody>
      </p:sp>
      <p:pic>
        <p:nvPicPr>
          <p:cNvPr id="3" name="図 2"/>
          <p:cNvPicPr>
            <a:picLocks noChangeAspect="1"/>
          </p:cNvPicPr>
          <p:nvPr/>
        </p:nvPicPr>
        <p:blipFill rotWithShape="1">
          <a:blip r:embed="rId3" cstate="hqprint">
            <a:extLst>
              <a:ext uri="{28A0092B-C50C-407E-A947-70E740481C1C}">
                <a14:useLocalDpi xmlns:a14="http://schemas.microsoft.com/office/drawing/2010/main" val="0"/>
              </a:ext>
            </a:extLst>
          </a:blip>
          <a:srcRect l="1672" t="27828" r="1503" b="1720"/>
          <a:stretch/>
        </p:blipFill>
        <p:spPr>
          <a:xfrm>
            <a:off x="711200" y="1204459"/>
            <a:ext cx="10960768" cy="5210856"/>
          </a:xfrm>
          <a:prstGeom prst="rect">
            <a:avLst/>
          </a:prstGeom>
        </p:spPr>
      </p:pic>
    </p:spTree>
    <p:extLst>
      <p:ext uri="{BB962C8B-B14F-4D97-AF65-F5344CB8AC3E}">
        <p14:creationId xmlns:p14="http://schemas.microsoft.com/office/powerpoint/2010/main" val="32207654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830E4099-F860-4604-8F45-C09D68AC44CD}"/>
              </a:ext>
            </a:extLst>
          </p:cNvPr>
          <p:cNvSpPr txBox="1"/>
          <p:nvPr/>
        </p:nvSpPr>
        <p:spPr>
          <a:xfrm>
            <a:off x="178740" y="820925"/>
            <a:ext cx="11834520" cy="5019324"/>
          </a:xfrm>
          <a:prstGeom prst="rect">
            <a:avLst/>
          </a:prstGeom>
          <a:solidFill>
            <a:srgbClr val="CCFF99"/>
          </a:solidFill>
        </p:spPr>
        <p:txBody>
          <a:bodyPr wrap="square" rtlCol="0">
            <a:spAutoFit/>
          </a:bodyPr>
          <a:lstStyle/>
          <a:p>
            <a:endParaRPr kumimoji="1" lang="ja-JP" altLang="en-US" dirty="0"/>
          </a:p>
        </p:txBody>
      </p:sp>
      <p:sp>
        <p:nvSpPr>
          <p:cNvPr id="2" name="タイトル 1">
            <a:extLst>
              <a:ext uri="{FF2B5EF4-FFF2-40B4-BE49-F238E27FC236}">
                <a16:creationId xmlns:a16="http://schemas.microsoft.com/office/drawing/2014/main" id="{3FD8289F-930E-4547-993C-9BBDB671BC25}"/>
              </a:ext>
            </a:extLst>
          </p:cNvPr>
          <p:cNvSpPr>
            <a:spLocks noGrp="1"/>
          </p:cNvSpPr>
          <p:nvPr>
            <p:ph type="title"/>
          </p:nvPr>
        </p:nvSpPr>
        <p:spPr>
          <a:xfrm>
            <a:off x="0" y="362154"/>
            <a:ext cx="5679831" cy="852871"/>
          </a:xfrm>
          <a:solidFill>
            <a:srgbClr val="00B050"/>
          </a:solidFill>
        </p:spPr>
        <p:txBody>
          <a:bodyPr>
            <a:noAutofit/>
          </a:bodyPr>
          <a:lstStyle/>
          <a:p>
            <a:r>
              <a:rPr kumimoji="1" lang="ja-JP" altLang="en-US" b="1" dirty="0">
                <a:solidFill>
                  <a:schemeClr val="bg1"/>
                </a:solidFill>
                <a:latin typeface="HG丸ｺﾞｼｯｸM-PRO" panose="020F0600000000000000" pitchFamily="50" charset="-128"/>
                <a:ea typeface="HG丸ｺﾞｼｯｸM-PRO" panose="020F0600000000000000" pitchFamily="50" charset="-128"/>
              </a:rPr>
              <a:t>未成年者契約の取消</a:t>
            </a:r>
          </a:p>
        </p:txBody>
      </p:sp>
      <p:sp>
        <p:nvSpPr>
          <p:cNvPr id="3" name="コンテンツ プレースホルダー 2">
            <a:extLst>
              <a:ext uri="{FF2B5EF4-FFF2-40B4-BE49-F238E27FC236}">
                <a16:creationId xmlns:a16="http://schemas.microsoft.com/office/drawing/2014/main" id="{84A38899-3E56-4B51-AE7B-EBC3279058C0}"/>
              </a:ext>
            </a:extLst>
          </p:cNvPr>
          <p:cNvSpPr>
            <a:spLocks noGrp="1"/>
          </p:cNvSpPr>
          <p:nvPr>
            <p:ph idx="1"/>
          </p:nvPr>
        </p:nvSpPr>
        <p:spPr>
          <a:xfrm>
            <a:off x="540806" y="1517073"/>
            <a:ext cx="6985409" cy="1683327"/>
          </a:xfrm>
          <a:solidFill>
            <a:schemeClr val="bg1"/>
          </a:solidFill>
          <a:ln w="38100">
            <a:solidFill>
              <a:srgbClr val="002060"/>
            </a:solidFill>
          </a:ln>
        </p:spPr>
        <p:txBody>
          <a:bodyPr anchor="ctr" anchorCtr="0">
            <a:normAutofit/>
          </a:bodyPr>
          <a:lstStyle/>
          <a:p>
            <a:pPr marL="0" indent="0">
              <a:buNone/>
            </a:pPr>
            <a:r>
              <a:rPr kumimoji="1" lang="ja-JP" altLang="en-US" b="1" dirty="0">
                <a:latin typeface="HG丸ｺﾞｼｯｸM-PRO" panose="020F0600000000000000" pitchFamily="50" charset="-128"/>
                <a:ea typeface="HG丸ｺﾞｼｯｸM-PRO" panose="020F0600000000000000" pitchFamily="50" charset="-128"/>
              </a:rPr>
              <a:t>未成年者が行う契約は</a:t>
            </a:r>
            <a:endParaRPr kumimoji="1" lang="en-US" altLang="ja-JP" b="1" dirty="0">
              <a:latin typeface="HG丸ｺﾞｼｯｸM-PRO" panose="020F0600000000000000" pitchFamily="50" charset="-128"/>
              <a:ea typeface="HG丸ｺﾞｼｯｸM-PRO" panose="020F0600000000000000" pitchFamily="50" charset="-128"/>
            </a:endParaRPr>
          </a:p>
          <a:p>
            <a:pPr marL="0" indent="0">
              <a:buNone/>
            </a:pPr>
            <a:r>
              <a:rPr kumimoji="1" lang="ja-JP" altLang="en-US" b="1" dirty="0">
                <a:latin typeface="HG丸ｺﾞｼｯｸM-PRO" panose="020F0600000000000000" pitchFamily="50" charset="-128"/>
                <a:ea typeface="HG丸ｺﾞｼｯｸM-PRO" panose="020F0600000000000000" pitchFamily="50" charset="-128"/>
              </a:rPr>
              <a:t>　　　　　　　原則親などの同意が必要</a:t>
            </a:r>
          </a:p>
          <a:p>
            <a:pPr marL="0" indent="0">
              <a:buNone/>
            </a:pPr>
            <a:r>
              <a:rPr kumimoji="1" lang="ja-JP" altLang="en-US" b="1" dirty="0">
                <a:latin typeface="HG丸ｺﾞｼｯｸM-PRO" panose="020F0600000000000000" pitchFamily="50" charset="-128"/>
                <a:ea typeface="HG丸ｺﾞｼｯｸM-PRO" panose="020F0600000000000000" pitchFamily="50" charset="-128"/>
              </a:rPr>
              <a:t>同意のない契約は取り消すことができる</a:t>
            </a:r>
          </a:p>
        </p:txBody>
      </p:sp>
      <p:sp>
        <p:nvSpPr>
          <p:cNvPr id="4" name="テキスト ボックス 3">
            <a:extLst>
              <a:ext uri="{FF2B5EF4-FFF2-40B4-BE49-F238E27FC236}">
                <a16:creationId xmlns:a16="http://schemas.microsoft.com/office/drawing/2014/main" id="{73BFD4EB-5284-4D17-9A38-A12A02A0B4C9}"/>
              </a:ext>
            </a:extLst>
          </p:cNvPr>
          <p:cNvSpPr txBox="1"/>
          <p:nvPr/>
        </p:nvSpPr>
        <p:spPr>
          <a:xfrm>
            <a:off x="540806" y="3396940"/>
            <a:ext cx="6985409" cy="2246769"/>
          </a:xfrm>
          <a:prstGeom prst="rect">
            <a:avLst/>
          </a:prstGeom>
          <a:solidFill>
            <a:schemeClr val="bg1"/>
          </a:solidFill>
          <a:ln w="38100">
            <a:solidFill>
              <a:srgbClr val="002060"/>
            </a:solidFill>
          </a:ln>
        </p:spPr>
        <p:txBody>
          <a:bodyPr wrap="square" rtlCol="0">
            <a:spAutoFit/>
          </a:bodyPr>
          <a:lstStyle/>
          <a:p>
            <a:pPr marL="0" indent="0">
              <a:buNone/>
            </a:pPr>
            <a:r>
              <a:rPr kumimoji="1" lang="ja-JP" altLang="en-US" sz="2800" b="1" dirty="0">
                <a:latin typeface="HG丸ｺﾞｼｯｸM-PRO" panose="020F0600000000000000" pitchFamily="50" charset="-128"/>
                <a:ea typeface="HG丸ｺﾞｼｯｸM-PRO" panose="020F0600000000000000" pitchFamily="50" charset="-128"/>
              </a:rPr>
              <a:t>次の場合は取り消せ</a:t>
            </a:r>
            <a:r>
              <a:rPr lang="ja-JP" altLang="en-US" sz="2800" b="1" dirty="0">
                <a:latin typeface="HG丸ｺﾞｼｯｸM-PRO" panose="020F0600000000000000" pitchFamily="50" charset="-128"/>
                <a:ea typeface="HG丸ｺﾞｼｯｸM-PRO" panose="020F0600000000000000" pitchFamily="50" charset="-128"/>
              </a:rPr>
              <a:t>ない</a:t>
            </a:r>
            <a:endParaRPr kumimoji="1" lang="ja-JP" altLang="en-US" sz="2800" b="1" dirty="0">
              <a:latin typeface="HG丸ｺﾞｼｯｸM-PRO" panose="020F0600000000000000" pitchFamily="50" charset="-128"/>
              <a:ea typeface="HG丸ｺﾞｼｯｸM-PRO" panose="020F0600000000000000" pitchFamily="50" charset="-128"/>
            </a:endParaRPr>
          </a:p>
          <a:p>
            <a:pPr marL="0" indent="0">
              <a:buNone/>
            </a:pPr>
            <a:r>
              <a:rPr kumimoji="1" lang="ja-JP" altLang="en-US" sz="2800" b="1" dirty="0">
                <a:latin typeface="HG丸ｺﾞｼｯｸM-PRO" panose="020F0600000000000000" pitchFamily="50" charset="-128"/>
                <a:ea typeface="HG丸ｺﾞｼｯｸM-PRO" panose="020F0600000000000000" pitchFamily="50" charset="-128"/>
              </a:rPr>
              <a:t>　・成人と嘘をついた場合</a:t>
            </a:r>
          </a:p>
          <a:p>
            <a:pPr marL="0" indent="0">
              <a:buNone/>
            </a:pPr>
            <a:r>
              <a:rPr kumimoji="1" lang="ja-JP" altLang="en-US" sz="2800" b="1" dirty="0">
                <a:latin typeface="HG丸ｺﾞｼｯｸM-PRO" panose="020F0600000000000000" pitchFamily="50" charset="-128"/>
                <a:ea typeface="HG丸ｺﾞｼｯｸM-PRO" panose="020F0600000000000000" pitchFamily="50" charset="-128"/>
              </a:rPr>
              <a:t>　・おこづかいの範囲の契約</a:t>
            </a:r>
          </a:p>
          <a:p>
            <a:pPr marL="0" indent="0">
              <a:buNone/>
            </a:pPr>
            <a:r>
              <a:rPr kumimoji="1" lang="ja-JP" altLang="en-US" sz="2800" b="1" dirty="0">
                <a:latin typeface="HG丸ｺﾞｼｯｸM-PRO" panose="020F0600000000000000" pitchFamily="50" charset="-128"/>
                <a:ea typeface="HG丸ｺﾞｼｯｸM-PRO" panose="020F0600000000000000" pitchFamily="50" charset="-128"/>
              </a:rPr>
              <a:t>　・親が目的を定めて許した契約</a:t>
            </a:r>
            <a:endParaRPr kumimoji="1" lang="en-US" altLang="ja-JP" sz="2800" b="1" dirty="0">
              <a:latin typeface="HG丸ｺﾞｼｯｸM-PRO" panose="020F0600000000000000" pitchFamily="50" charset="-128"/>
              <a:ea typeface="HG丸ｺﾞｼｯｸM-PRO" panose="020F0600000000000000" pitchFamily="50" charset="-128"/>
            </a:endParaRPr>
          </a:p>
          <a:p>
            <a:pPr marL="0" indent="0">
              <a:buNone/>
            </a:pPr>
            <a:r>
              <a:rPr lang="ja-JP" altLang="en-US" sz="2800" b="1" dirty="0">
                <a:latin typeface="HG丸ｺﾞｼｯｸM-PRO" panose="020F0600000000000000" pitchFamily="50" charset="-128"/>
                <a:ea typeface="HG丸ｺﾞｼｯｸM-PRO" panose="020F0600000000000000" pitchFamily="50" charset="-128"/>
              </a:rPr>
              <a:t>　・結婚している場合</a:t>
            </a:r>
            <a:endParaRPr lang="en-US" altLang="ja-JP" sz="2800" b="1" dirty="0">
              <a:latin typeface="HG丸ｺﾞｼｯｸM-PRO" panose="020F0600000000000000" pitchFamily="50" charset="-128"/>
              <a:ea typeface="HG丸ｺﾞｼｯｸM-PRO" panose="020F0600000000000000" pitchFamily="50" charset="-128"/>
            </a:endParaRPr>
          </a:p>
        </p:txBody>
      </p:sp>
      <p:sp>
        <p:nvSpPr>
          <p:cNvPr id="8" name="四角形: 角を丸くする 7">
            <a:extLst>
              <a:ext uri="{FF2B5EF4-FFF2-40B4-BE49-F238E27FC236}">
                <a16:creationId xmlns:a16="http://schemas.microsoft.com/office/drawing/2014/main" id="{275BB6DA-3786-4287-9D87-2F76E4098070}"/>
              </a:ext>
            </a:extLst>
          </p:cNvPr>
          <p:cNvSpPr/>
          <p:nvPr/>
        </p:nvSpPr>
        <p:spPr>
          <a:xfrm>
            <a:off x="7704955" y="1569474"/>
            <a:ext cx="4033406" cy="2630960"/>
          </a:xfrm>
          <a:prstGeom prst="roundRect">
            <a:avLst/>
          </a:prstGeom>
          <a:solidFill>
            <a:schemeClr val="bg1"/>
          </a:solid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just"/>
            <a:r>
              <a:rPr kumimoji="1" lang="en-US" altLang="ja-JP" sz="2800" b="1" dirty="0">
                <a:solidFill>
                  <a:schemeClr val="tx1"/>
                </a:solidFill>
                <a:latin typeface="HG丸ｺﾞｼｯｸM-PRO" panose="020F0600000000000000" pitchFamily="50" charset="-128"/>
                <a:ea typeface="HG丸ｺﾞｼｯｸM-PRO" panose="020F0600000000000000" pitchFamily="50" charset="-128"/>
              </a:rPr>
              <a:t>2022</a:t>
            </a:r>
            <a:r>
              <a:rPr kumimoji="1" lang="ja-JP" altLang="en-US" sz="2800" b="1" dirty="0">
                <a:solidFill>
                  <a:schemeClr val="tx1"/>
                </a:solidFill>
                <a:latin typeface="HG丸ｺﾞｼｯｸM-PRO" panose="020F0600000000000000" pitchFamily="50" charset="-128"/>
                <a:ea typeface="HG丸ｺﾞｼｯｸM-PRO" panose="020F0600000000000000" pitchFamily="50" charset="-128"/>
              </a:rPr>
              <a:t>年</a:t>
            </a:r>
            <a:r>
              <a:rPr kumimoji="1" lang="en-US" altLang="ja-JP" sz="2800" b="1" dirty="0">
                <a:solidFill>
                  <a:schemeClr val="tx1"/>
                </a:solidFill>
                <a:latin typeface="HG丸ｺﾞｼｯｸM-PRO" panose="020F0600000000000000" pitchFamily="50" charset="-128"/>
                <a:ea typeface="HG丸ｺﾞｼｯｸM-PRO" panose="020F0600000000000000" pitchFamily="50" charset="-128"/>
              </a:rPr>
              <a:t>4</a:t>
            </a:r>
            <a:r>
              <a:rPr kumimoji="1" lang="ja-JP" altLang="en-US" sz="2800" b="1" dirty="0">
                <a:solidFill>
                  <a:schemeClr val="tx1"/>
                </a:solidFill>
                <a:latin typeface="HG丸ｺﾞｼｯｸM-PRO" panose="020F0600000000000000" pitchFamily="50" charset="-128"/>
                <a:ea typeface="HG丸ｺﾞｼｯｸM-PRO" panose="020F0600000000000000" pitchFamily="50" charset="-128"/>
              </a:rPr>
              <a:t>月から成年年齢が</a:t>
            </a:r>
            <a:r>
              <a:rPr kumimoji="1" lang="en-US" altLang="ja-JP" sz="2800" b="1" dirty="0">
                <a:solidFill>
                  <a:schemeClr val="tx1"/>
                </a:solidFill>
                <a:latin typeface="HG丸ｺﾞｼｯｸM-PRO" panose="020F0600000000000000" pitchFamily="50" charset="-128"/>
                <a:ea typeface="HG丸ｺﾞｼｯｸM-PRO" panose="020F0600000000000000" pitchFamily="50" charset="-128"/>
              </a:rPr>
              <a:t>18</a:t>
            </a:r>
            <a:r>
              <a:rPr kumimoji="1" lang="ja-JP" altLang="en-US" sz="2800" b="1" dirty="0">
                <a:solidFill>
                  <a:schemeClr val="tx1"/>
                </a:solidFill>
                <a:latin typeface="HG丸ｺﾞｼｯｸM-PRO" panose="020F0600000000000000" pitchFamily="50" charset="-128"/>
                <a:ea typeface="HG丸ｺﾞｼｯｸM-PRO" panose="020F0600000000000000" pitchFamily="50" charset="-128"/>
              </a:rPr>
              <a:t>歳に</a:t>
            </a:r>
            <a:r>
              <a:rPr kumimoji="1" lang="ja-JP" altLang="en-US" sz="2800" b="1" dirty="0" smtClean="0">
                <a:solidFill>
                  <a:schemeClr val="tx1"/>
                </a:solidFill>
                <a:latin typeface="HG丸ｺﾞｼｯｸM-PRO" panose="020F0600000000000000" pitchFamily="50" charset="-128"/>
                <a:ea typeface="HG丸ｺﾞｼｯｸM-PRO" panose="020F0600000000000000" pitchFamily="50" charset="-128"/>
              </a:rPr>
              <a:t>引き</a:t>
            </a:r>
            <a:endParaRPr kumimoji="1" lang="en-US" altLang="ja-JP" sz="2800" b="1" smtClean="0">
              <a:solidFill>
                <a:schemeClr val="tx1"/>
              </a:solidFill>
              <a:latin typeface="HG丸ｺﾞｼｯｸM-PRO" panose="020F0600000000000000" pitchFamily="50" charset="-128"/>
              <a:ea typeface="HG丸ｺﾞｼｯｸM-PRO" panose="020F0600000000000000" pitchFamily="50" charset="-128"/>
            </a:endParaRPr>
          </a:p>
          <a:p>
            <a:pPr algn="just"/>
            <a:r>
              <a:rPr kumimoji="1" lang="ja-JP" altLang="en-US" sz="2800" b="1" smtClean="0">
                <a:solidFill>
                  <a:schemeClr val="tx1"/>
                </a:solidFill>
                <a:latin typeface="HG丸ｺﾞｼｯｸM-PRO" panose="020F0600000000000000" pitchFamily="50" charset="-128"/>
                <a:ea typeface="HG丸ｺﾞｼｯｸM-PRO" panose="020F0600000000000000" pitchFamily="50" charset="-128"/>
              </a:rPr>
              <a:t>下げられた</a:t>
            </a:r>
            <a:r>
              <a:rPr kumimoji="1" lang="ja-JP" altLang="en-US" sz="2800" b="1" dirty="0" smtClean="0">
                <a:solidFill>
                  <a:schemeClr val="tx1"/>
                </a:solidFill>
                <a:latin typeface="HG丸ｺﾞｼｯｸM-PRO" panose="020F0600000000000000" pitchFamily="50" charset="-128"/>
                <a:ea typeface="HG丸ｺﾞｼｯｸM-PRO" panose="020F0600000000000000" pitchFamily="50" charset="-128"/>
              </a:rPr>
              <a:t>。</a:t>
            </a:r>
            <a:endParaRPr kumimoji="1" lang="en-US" altLang="ja-JP" sz="2800" b="1" dirty="0" smtClean="0">
              <a:solidFill>
                <a:schemeClr val="tx1"/>
              </a:solidFill>
              <a:latin typeface="HG丸ｺﾞｼｯｸM-PRO" panose="020F0600000000000000" pitchFamily="50" charset="-128"/>
              <a:ea typeface="HG丸ｺﾞｼｯｸM-PRO" panose="020F0600000000000000" pitchFamily="50" charset="-128"/>
            </a:endParaRPr>
          </a:p>
          <a:p>
            <a:pPr algn="just"/>
            <a:r>
              <a:rPr lang="en-US" altLang="ja-JP" sz="2800" b="1"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2800" b="1" dirty="0" smtClean="0">
                <a:solidFill>
                  <a:schemeClr val="tx1"/>
                </a:solidFill>
                <a:latin typeface="HG丸ｺﾞｼｯｸM-PRO" panose="020F0600000000000000" pitchFamily="50" charset="-128"/>
                <a:ea typeface="HG丸ｺﾞｼｯｸM-PRO" panose="020F0600000000000000" pitchFamily="50" charset="-128"/>
              </a:rPr>
              <a:t>高校</a:t>
            </a:r>
            <a:r>
              <a:rPr kumimoji="1" lang="en-US" altLang="ja-JP" sz="2800" b="1" dirty="0">
                <a:solidFill>
                  <a:schemeClr val="tx1"/>
                </a:solidFill>
                <a:latin typeface="HG丸ｺﾞｼｯｸM-PRO" panose="020F0600000000000000" pitchFamily="50" charset="-128"/>
                <a:ea typeface="HG丸ｺﾞｼｯｸM-PRO" panose="020F0600000000000000" pitchFamily="50" charset="-128"/>
              </a:rPr>
              <a:t>3</a:t>
            </a:r>
            <a:r>
              <a:rPr kumimoji="1" lang="ja-JP" altLang="en-US" sz="2800" b="1" dirty="0">
                <a:solidFill>
                  <a:schemeClr val="tx1"/>
                </a:solidFill>
                <a:latin typeface="HG丸ｺﾞｼｯｸM-PRO" panose="020F0600000000000000" pitchFamily="50" charset="-128"/>
                <a:ea typeface="HG丸ｺﾞｼｯｸM-PRO" panose="020F0600000000000000" pitchFamily="50" charset="-128"/>
              </a:rPr>
              <a:t>年生で成年</a:t>
            </a:r>
            <a:r>
              <a:rPr kumimoji="1" lang="ja-JP" altLang="en-US" sz="2800" b="1" dirty="0" smtClean="0">
                <a:solidFill>
                  <a:schemeClr val="tx1"/>
                </a:solidFill>
                <a:latin typeface="HG丸ｺﾞｼｯｸM-PRO" panose="020F0600000000000000" pitchFamily="50" charset="-128"/>
                <a:ea typeface="HG丸ｺﾞｼｯｸM-PRO" panose="020F0600000000000000" pitchFamily="50" charset="-128"/>
              </a:rPr>
              <a:t>！</a:t>
            </a:r>
            <a:r>
              <a:rPr kumimoji="1" lang="en-US" altLang="ja-JP" sz="2800" b="1" dirty="0" smtClean="0">
                <a:solidFill>
                  <a:schemeClr val="tx1"/>
                </a:solidFill>
                <a:latin typeface="HG丸ｺﾞｼｯｸM-PRO" panose="020F0600000000000000" pitchFamily="50" charset="-128"/>
                <a:ea typeface="HG丸ｺﾞｼｯｸM-PRO" panose="020F0600000000000000" pitchFamily="50" charset="-128"/>
              </a:rPr>
              <a:t>)</a:t>
            </a:r>
            <a:r>
              <a:rPr kumimoji="1" lang="ja-JP" altLang="en-US" sz="2800" b="1" dirty="0">
                <a:solidFill>
                  <a:schemeClr val="tx1"/>
                </a:solidFill>
                <a:latin typeface="HG丸ｺﾞｼｯｸM-PRO" panose="020F0600000000000000" pitchFamily="50" charset="-128"/>
                <a:ea typeface="HG丸ｺﾞｼｯｸM-PRO" panose="020F0600000000000000" pitchFamily="50" charset="-128"/>
              </a:rPr>
              <a:t>　</a:t>
            </a:r>
          </a:p>
        </p:txBody>
      </p:sp>
      <p:pic>
        <p:nvPicPr>
          <p:cNvPr id="1028" name="Picture 4" descr="高校生・中学生のイラスト（ブレザー）">
            <a:extLst>
              <a:ext uri="{FF2B5EF4-FFF2-40B4-BE49-F238E27FC236}">
                <a16:creationId xmlns:a16="http://schemas.microsoft.com/office/drawing/2014/main" id="{3E32E7A8-AE65-4105-9017-4186E2B592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89197" y="3913410"/>
            <a:ext cx="1586242" cy="1586242"/>
          </a:xfrm>
          <a:prstGeom prst="rect">
            <a:avLst/>
          </a:prstGeom>
          <a:noFill/>
          <a:extLst>
            <a:ext uri="{909E8E84-426E-40DD-AFC4-6F175D3DCCD1}">
              <a14:hiddenFill xmlns:a14="http://schemas.microsoft.com/office/drawing/2010/main">
                <a:solidFill>
                  <a:srgbClr val="FFFFFF"/>
                </a:solidFill>
              </a14:hiddenFill>
            </a:ext>
          </a:extLst>
        </p:spPr>
      </p:pic>
      <p:pic>
        <p:nvPicPr>
          <p:cNvPr id="5" name="図 4">
            <a:extLst>
              <a:ext uri="{FF2B5EF4-FFF2-40B4-BE49-F238E27FC236}">
                <a16:creationId xmlns:a16="http://schemas.microsoft.com/office/drawing/2014/main" id="{AB7200EE-5516-4C25-ADBC-CCE92C337EF8}"/>
              </a:ext>
            </a:extLst>
          </p:cNvPr>
          <p:cNvPicPr>
            <a:picLocks noChangeAspect="1"/>
          </p:cNvPicPr>
          <p:nvPr/>
        </p:nvPicPr>
        <p:blipFill>
          <a:blip r:embed="rId4"/>
          <a:stretch>
            <a:fillRect/>
          </a:stretch>
        </p:blipFill>
        <p:spPr>
          <a:xfrm>
            <a:off x="5113074" y="5814497"/>
            <a:ext cx="4487045" cy="566977"/>
          </a:xfrm>
          <a:prstGeom prst="rect">
            <a:avLst/>
          </a:prstGeom>
        </p:spPr>
      </p:pic>
      <p:pic>
        <p:nvPicPr>
          <p:cNvPr id="6" name="図 5">
            <a:extLst>
              <a:ext uri="{FF2B5EF4-FFF2-40B4-BE49-F238E27FC236}">
                <a16:creationId xmlns:a16="http://schemas.microsoft.com/office/drawing/2014/main" id="{E5886AD4-6DDA-44C5-9804-E39E809828B3}"/>
              </a:ext>
            </a:extLst>
          </p:cNvPr>
          <p:cNvPicPr>
            <a:picLocks noChangeAspect="1"/>
          </p:cNvPicPr>
          <p:nvPr/>
        </p:nvPicPr>
        <p:blipFill>
          <a:blip r:embed="rId4"/>
          <a:stretch>
            <a:fillRect/>
          </a:stretch>
        </p:blipFill>
        <p:spPr>
          <a:xfrm>
            <a:off x="7251316" y="5814496"/>
            <a:ext cx="4487045" cy="566977"/>
          </a:xfrm>
          <a:prstGeom prst="rect">
            <a:avLst/>
          </a:prstGeom>
        </p:spPr>
      </p:pic>
      <p:pic>
        <p:nvPicPr>
          <p:cNvPr id="11" name="図 10">
            <a:extLst>
              <a:ext uri="{FF2B5EF4-FFF2-40B4-BE49-F238E27FC236}">
                <a16:creationId xmlns:a16="http://schemas.microsoft.com/office/drawing/2014/main" id="{2B4CE317-2CCD-44E5-8101-621BD8BFDC03}"/>
              </a:ext>
            </a:extLst>
          </p:cNvPr>
          <p:cNvPicPr>
            <a:picLocks noChangeAspect="1"/>
          </p:cNvPicPr>
          <p:nvPr/>
        </p:nvPicPr>
        <p:blipFill>
          <a:blip r:embed="rId4"/>
          <a:stretch>
            <a:fillRect/>
          </a:stretch>
        </p:blipFill>
        <p:spPr>
          <a:xfrm>
            <a:off x="626029" y="5840249"/>
            <a:ext cx="4487045" cy="566977"/>
          </a:xfrm>
          <a:prstGeom prst="rect">
            <a:avLst/>
          </a:prstGeom>
        </p:spPr>
      </p:pic>
      <p:sp>
        <p:nvSpPr>
          <p:cNvPr id="10" name="スライド番号プレースホルダー 9"/>
          <p:cNvSpPr>
            <a:spLocks noGrp="1"/>
          </p:cNvSpPr>
          <p:nvPr>
            <p:ph type="sldNum" sz="quarter" idx="12"/>
          </p:nvPr>
        </p:nvSpPr>
        <p:spPr/>
        <p:txBody>
          <a:bodyPr/>
          <a:lstStyle/>
          <a:p>
            <a:fld id="{18661D3D-6956-46A9-9340-A701E0E782EA}" type="slidenum">
              <a:rPr kumimoji="1" lang="ja-JP" altLang="en-US" smtClean="0"/>
              <a:t>17</a:t>
            </a:fld>
            <a:endParaRPr kumimoji="1" lang="ja-JP" altLang="en-US"/>
          </a:p>
        </p:txBody>
      </p:sp>
    </p:spTree>
    <p:extLst>
      <p:ext uri="{BB962C8B-B14F-4D97-AF65-F5344CB8AC3E}">
        <p14:creationId xmlns:p14="http://schemas.microsoft.com/office/powerpoint/2010/main" val="6958874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ED16F314-014E-4E59-A07A-B62C1BBD02BC}"/>
              </a:ext>
            </a:extLst>
          </p:cNvPr>
          <p:cNvSpPr txBox="1"/>
          <p:nvPr/>
        </p:nvSpPr>
        <p:spPr>
          <a:xfrm>
            <a:off x="930515" y="1868906"/>
            <a:ext cx="4399723" cy="3046988"/>
          </a:xfrm>
          <a:prstGeom prst="rect">
            <a:avLst/>
          </a:prstGeom>
          <a:noFill/>
        </p:spPr>
        <p:txBody>
          <a:bodyPr wrap="square" rtlCol="0">
            <a:spAutoFit/>
          </a:bodyPr>
          <a:lstStyle/>
          <a:p>
            <a:pPr marL="342900" indent="-342900">
              <a:buFont typeface="Arial" panose="020B0604020202020204" pitchFamily="34" charset="0"/>
              <a:buChar char="•"/>
            </a:pPr>
            <a:r>
              <a:rPr kumimoji="1" lang="ja-JP" altLang="en-US" sz="2400" b="1" dirty="0" smtClean="0">
                <a:solidFill>
                  <a:schemeClr val="accent2"/>
                </a:solidFill>
                <a:latin typeface="HG丸ｺﾞｼｯｸM-PRO" panose="020F0600000000000000" pitchFamily="50" charset="-128"/>
                <a:ea typeface="HG丸ｺﾞｼｯｸM-PRO" panose="020F0600000000000000" pitchFamily="50" charset="-128"/>
              </a:rPr>
              <a:t>身</a:t>
            </a:r>
            <a:r>
              <a:rPr kumimoji="1" lang="ja-JP" altLang="en-US" sz="2400" b="1" dirty="0">
                <a:solidFill>
                  <a:schemeClr val="accent2"/>
                </a:solidFill>
                <a:latin typeface="HG丸ｺﾞｼｯｸM-PRO" panose="020F0600000000000000" pitchFamily="50" charset="-128"/>
                <a:ea typeface="HG丸ｺﾞｼｯｸM-PRO" panose="020F0600000000000000" pitchFamily="50" charset="-128"/>
              </a:rPr>
              <a:t>に覚えのない請求</a:t>
            </a:r>
            <a:endParaRPr kumimoji="1" lang="en-US" altLang="ja-JP" sz="2400" b="1" dirty="0">
              <a:solidFill>
                <a:schemeClr val="accent2"/>
              </a:solidFill>
              <a:latin typeface="HG丸ｺﾞｼｯｸM-PRO" panose="020F0600000000000000" pitchFamily="50" charset="-128"/>
              <a:ea typeface="HG丸ｺﾞｼｯｸM-PRO" panose="020F0600000000000000" pitchFamily="50" charset="-128"/>
            </a:endParaRPr>
          </a:p>
          <a:p>
            <a:pPr marL="342900" indent="-342900">
              <a:buFont typeface="Arial" panose="020B0604020202020204" pitchFamily="34" charset="0"/>
              <a:buChar char="•"/>
            </a:pPr>
            <a:r>
              <a:rPr lang="ja-JP" altLang="en-US" sz="2400" b="1" dirty="0">
                <a:solidFill>
                  <a:schemeClr val="accent2"/>
                </a:solidFill>
                <a:latin typeface="HG丸ｺﾞｼｯｸM-PRO" panose="020F0600000000000000" pitchFamily="50" charset="-128"/>
                <a:ea typeface="HG丸ｺﾞｼｯｸM-PRO" panose="020F0600000000000000" pitchFamily="50" charset="-128"/>
              </a:rPr>
              <a:t>アダルトサイト</a:t>
            </a:r>
            <a:endParaRPr lang="en-US" altLang="ja-JP" sz="2400" b="1" dirty="0">
              <a:solidFill>
                <a:schemeClr val="accent2"/>
              </a:solidFill>
              <a:latin typeface="HG丸ｺﾞｼｯｸM-PRO" panose="020F0600000000000000" pitchFamily="50" charset="-128"/>
              <a:ea typeface="HG丸ｺﾞｼｯｸM-PRO" panose="020F0600000000000000" pitchFamily="50" charset="-128"/>
            </a:endParaRPr>
          </a:p>
          <a:p>
            <a:pPr marL="342900" indent="-342900">
              <a:buFont typeface="Arial" panose="020B0604020202020204" pitchFamily="34" charset="0"/>
              <a:buChar char="•"/>
            </a:pPr>
            <a:r>
              <a:rPr lang="ja-JP" altLang="en-US" sz="2400" b="1" dirty="0">
                <a:solidFill>
                  <a:schemeClr val="accent2"/>
                </a:solidFill>
                <a:latin typeface="HG丸ｺﾞｼｯｸM-PRO" panose="020F0600000000000000" pitchFamily="50" charset="-128"/>
                <a:ea typeface="HG丸ｺﾞｼｯｸM-PRO" panose="020F0600000000000000" pitchFamily="50" charset="-128"/>
              </a:rPr>
              <a:t>フィッシングメール</a:t>
            </a:r>
            <a:endParaRPr lang="en-US" altLang="ja-JP" sz="2400" b="1" dirty="0">
              <a:solidFill>
                <a:schemeClr val="accent2"/>
              </a:solidFill>
              <a:latin typeface="HG丸ｺﾞｼｯｸM-PRO" panose="020F0600000000000000" pitchFamily="50" charset="-128"/>
              <a:ea typeface="HG丸ｺﾞｼｯｸM-PRO" panose="020F0600000000000000" pitchFamily="50" charset="-128"/>
            </a:endParaRPr>
          </a:p>
          <a:p>
            <a:pPr marL="342900" indent="-342900">
              <a:buFont typeface="Arial" panose="020B0604020202020204" pitchFamily="34" charset="0"/>
              <a:buChar char="•"/>
            </a:pPr>
            <a:r>
              <a:rPr kumimoji="1" lang="ja-JP" altLang="en-US" sz="2400" b="1" dirty="0">
                <a:solidFill>
                  <a:schemeClr val="accent2"/>
                </a:solidFill>
                <a:latin typeface="HG丸ｺﾞｼｯｸM-PRO" panose="020F0600000000000000" pitchFamily="50" charset="-128"/>
                <a:ea typeface="HG丸ｺﾞｼｯｸM-PRO" panose="020F0600000000000000" pitchFamily="50" charset="-128"/>
              </a:rPr>
              <a:t>定期購入</a:t>
            </a:r>
            <a:endParaRPr kumimoji="1" lang="en-US" altLang="ja-JP" sz="2400" b="1" dirty="0">
              <a:solidFill>
                <a:schemeClr val="accent2"/>
              </a:solidFill>
              <a:latin typeface="HG丸ｺﾞｼｯｸM-PRO" panose="020F0600000000000000" pitchFamily="50" charset="-128"/>
              <a:ea typeface="HG丸ｺﾞｼｯｸM-PRO" panose="020F0600000000000000" pitchFamily="50" charset="-128"/>
            </a:endParaRPr>
          </a:p>
          <a:p>
            <a:pPr marL="342900" indent="-342900">
              <a:buFont typeface="Arial" panose="020B0604020202020204" pitchFamily="34" charset="0"/>
              <a:buChar char="•"/>
            </a:pPr>
            <a:r>
              <a:rPr lang="ja-JP" altLang="en-US" sz="2400" b="1" dirty="0">
                <a:solidFill>
                  <a:schemeClr val="accent2"/>
                </a:solidFill>
                <a:latin typeface="HG丸ｺﾞｼｯｸM-PRO" panose="020F0600000000000000" pitchFamily="50" charset="-128"/>
                <a:ea typeface="HG丸ｺﾞｼｯｸM-PRO" panose="020F0600000000000000" pitchFamily="50" charset="-128"/>
              </a:rPr>
              <a:t>詐欺的サイト</a:t>
            </a:r>
            <a:endParaRPr lang="en-US" altLang="ja-JP" sz="2400" b="1" dirty="0">
              <a:solidFill>
                <a:schemeClr val="accent2"/>
              </a:solidFill>
              <a:latin typeface="HG丸ｺﾞｼｯｸM-PRO" panose="020F0600000000000000" pitchFamily="50" charset="-128"/>
              <a:ea typeface="HG丸ｺﾞｼｯｸM-PRO" panose="020F0600000000000000" pitchFamily="50" charset="-128"/>
            </a:endParaRPr>
          </a:p>
          <a:p>
            <a:pPr marL="342900" indent="-342900">
              <a:buFont typeface="Arial" panose="020B0604020202020204" pitchFamily="34" charset="0"/>
              <a:buChar char="•"/>
            </a:pPr>
            <a:r>
              <a:rPr kumimoji="1" lang="ja-JP" altLang="en-US" sz="2400" b="1" dirty="0">
                <a:solidFill>
                  <a:schemeClr val="accent2"/>
                </a:solidFill>
                <a:latin typeface="HG丸ｺﾞｼｯｸM-PRO" panose="020F0600000000000000" pitchFamily="50" charset="-128"/>
                <a:ea typeface="HG丸ｺﾞｼｯｸM-PRO" panose="020F0600000000000000" pitchFamily="50" charset="-128"/>
              </a:rPr>
              <a:t>情報商材</a:t>
            </a:r>
            <a:endParaRPr kumimoji="1" lang="en-US" altLang="ja-JP" sz="2400" b="1" dirty="0">
              <a:solidFill>
                <a:schemeClr val="accent2"/>
              </a:solidFill>
              <a:latin typeface="HG丸ｺﾞｼｯｸM-PRO" panose="020F0600000000000000" pitchFamily="50" charset="-128"/>
              <a:ea typeface="HG丸ｺﾞｼｯｸM-PRO" panose="020F0600000000000000" pitchFamily="50" charset="-128"/>
            </a:endParaRPr>
          </a:p>
          <a:p>
            <a:pPr marL="342900" indent="-342900">
              <a:buFont typeface="Arial" panose="020B0604020202020204" pitchFamily="34" charset="0"/>
              <a:buChar char="•"/>
            </a:pPr>
            <a:r>
              <a:rPr lang="ja-JP" altLang="en-US" sz="2400" b="1" dirty="0">
                <a:solidFill>
                  <a:schemeClr val="accent2"/>
                </a:solidFill>
                <a:latin typeface="HG丸ｺﾞｼｯｸM-PRO" panose="020F0600000000000000" pitchFamily="50" charset="-128"/>
                <a:ea typeface="HG丸ｺﾞｼｯｸM-PRO" panose="020F0600000000000000" pitchFamily="50" charset="-128"/>
              </a:rPr>
              <a:t>出会い系サイト</a:t>
            </a:r>
            <a:endParaRPr lang="en-US" altLang="ja-JP" sz="2400" b="1" dirty="0">
              <a:solidFill>
                <a:schemeClr val="accent2"/>
              </a:solidFill>
              <a:latin typeface="HG丸ｺﾞｼｯｸM-PRO" panose="020F0600000000000000" pitchFamily="50" charset="-128"/>
              <a:ea typeface="HG丸ｺﾞｼｯｸM-PRO" panose="020F0600000000000000" pitchFamily="50" charset="-128"/>
            </a:endParaRPr>
          </a:p>
          <a:p>
            <a:endParaRPr kumimoji="1" lang="ja-JP" altLang="en-US" sz="2400" b="1" dirty="0">
              <a:solidFill>
                <a:srgbClr val="FF0000"/>
              </a:solidFill>
              <a:latin typeface="HG丸ｺﾞｼｯｸM-PRO" panose="020F0600000000000000" pitchFamily="50" charset="-128"/>
              <a:ea typeface="HG丸ｺﾞｼｯｸM-PRO" panose="020F0600000000000000" pitchFamily="50" charset="-128"/>
            </a:endParaRPr>
          </a:p>
        </p:txBody>
      </p:sp>
      <p:pic>
        <p:nvPicPr>
          <p:cNvPr id="5" name="図 4">
            <a:extLst>
              <a:ext uri="{FF2B5EF4-FFF2-40B4-BE49-F238E27FC236}">
                <a16:creationId xmlns:a16="http://schemas.microsoft.com/office/drawing/2014/main" id="{B4F39E07-49F8-4ABC-B970-10F042482ECA}"/>
              </a:ext>
            </a:extLst>
          </p:cNvPr>
          <p:cNvPicPr>
            <a:picLocks noChangeAspect="1"/>
          </p:cNvPicPr>
          <p:nvPr/>
        </p:nvPicPr>
        <p:blipFill>
          <a:blip r:embed="rId2"/>
          <a:stretch>
            <a:fillRect/>
          </a:stretch>
        </p:blipFill>
        <p:spPr>
          <a:xfrm>
            <a:off x="7677731" y="5878507"/>
            <a:ext cx="4151736" cy="560881"/>
          </a:xfrm>
          <a:prstGeom prst="rect">
            <a:avLst/>
          </a:prstGeom>
        </p:spPr>
      </p:pic>
      <p:pic>
        <p:nvPicPr>
          <p:cNvPr id="9" name="図 8">
            <a:extLst>
              <a:ext uri="{FF2B5EF4-FFF2-40B4-BE49-F238E27FC236}">
                <a16:creationId xmlns:a16="http://schemas.microsoft.com/office/drawing/2014/main" id="{CC86E7FC-D8ED-4B08-AEF5-9D2572665095}"/>
              </a:ext>
            </a:extLst>
          </p:cNvPr>
          <p:cNvPicPr>
            <a:picLocks noChangeAspect="1"/>
          </p:cNvPicPr>
          <p:nvPr/>
        </p:nvPicPr>
        <p:blipFill>
          <a:blip r:embed="rId2"/>
          <a:stretch>
            <a:fillRect/>
          </a:stretch>
        </p:blipFill>
        <p:spPr>
          <a:xfrm>
            <a:off x="560238" y="5878507"/>
            <a:ext cx="4151736" cy="560881"/>
          </a:xfrm>
          <a:prstGeom prst="rect">
            <a:avLst/>
          </a:prstGeom>
        </p:spPr>
      </p:pic>
      <p:pic>
        <p:nvPicPr>
          <p:cNvPr id="10" name="図 9"/>
          <p:cNvPicPr>
            <a:picLocks noChangeAspect="1"/>
          </p:cNvPicPr>
          <p:nvPr/>
        </p:nvPicPr>
        <p:blipFill>
          <a:blip r:embed="rId3"/>
          <a:stretch>
            <a:fillRect/>
          </a:stretch>
        </p:blipFill>
        <p:spPr>
          <a:xfrm>
            <a:off x="4118985" y="5878506"/>
            <a:ext cx="4151736" cy="560881"/>
          </a:xfrm>
          <a:prstGeom prst="rect">
            <a:avLst/>
          </a:prstGeom>
        </p:spPr>
      </p:pic>
      <p:sp>
        <p:nvSpPr>
          <p:cNvPr id="11" name="テキスト ボックス 10"/>
          <p:cNvSpPr txBox="1"/>
          <p:nvPr/>
        </p:nvSpPr>
        <p:spPr>
          <a:xfrm>
            <a:off x="0" y="326274"/>
            <a:ext cx="8921578" cy="830997"/>
          </a:xfrm>
          <a:prstGeom prst="rect">
            <a:avLst/>
          </a:prstGeom>
          <a:solidFill>
            <a:schemeClr val="accent2"/>
          </a:solidFill>
        </p:spPr>
        <p:txBody>
          <a:bodyPr wrap="square" rtlCol="0">
            <a:spAutoFit/>
          </a:bodyPr>
          <a:lstStyle/>
          <a:p>
            <a:r>
              <a:rPr kumimoji="1" lang="ja-JP" altLang="en-US" sz="4800" b="1" dirty="0" smtClean="0">
                <a:solidFill>
                  <a:schemeClr val="bg1"/>
                </a:solidFill>
                <a:latin typeface="HG丸ｺﾞｼｯｸM-PRO" panose="020F0600000000000000" pitchFamily="50" charset="-128"/>
                <a:ea typeface="HG丸ｺﾞｼｯｸM-PRO" panose="020F0600000000000000" pitchFamily="50" charset="-128"/>
              </a:rPr>
              <a:t>３ インターネットの落とし穴</a:t>
            </a:r>
            <a:endParaRPr kumimoji="1" lang="ja-JP" altLang="en-US" sz="48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12" name="テキスト ボックス 11"/>
          <p:cNvSpPr txBox="1"/>
          <p:nvPr/>
        </p:nvSpPr>
        <p:spPr>
          <a:xfrm>
            <a:off x="8921578" y="741772"/>
            <a:ext cx="2907889" cy="461665"/>
          </a:xfrm>
          <a:prstGeom prst="rect">
            <a:avLst/>
          </a:prstGeom>
          <a:noFill/>
        </p:spPr>
        <p:txBody>
          <a:bodyPr wrap="square" rtlCol="0">
            <a:spAutoFit/>
          </a:bodyPr>
          <a:lstStyle/>
          <a:p>
            <a:r>
              <a:rPr kumimoji="1" lang="ja-JP" altLang="en-US" sz="2400" b="1" dirty="0" smtClean="0">
                <a:solidFill>
                  <a:schemeClr val="accent2"/>
                </a:solidFill>
                <a:latin typeface="HG丸ｺﾞｼｯｸM-PRO" panose="020F0600000000000000" pitchFamily="50" charset="-128"/>
                <a:ea typeface="HG丸ｺﾞｼｯｸM-PRO" panose="020F0600000000000000" pitchFamily="50" charset="-128"/>
              </a:rPr>
              <a:t>テキスト</a:t>
            </a:r>
            <a:r>
              <a:rPr kumimoji="1" lang="en-US" altLang="ja-JP" sz="2400" b="1" dirty="0" smtClean="0">
                <a:solidFill>
                  <a:schemeClr val="accent2"/>
                </a:solidFill>
                <a:latin typeface="HG丸ｺﾞｼｯｸM-PRO" panose="020F0600000000000000" pitchFamily="50" charset="-128"/>
                <a:ea typeface="HG丸ｺﾞｼｯｸM-PRO" panose="020F0600000000000000" pitchFamily="50" charset="-128"/>
              </a:rPr>
              <a:t>P5</a:t>
            </a:r>
            <a:r>
              <a:rPr lang="en-US" altLang="ja-JP" sz="2400" b="1" dirty="0">
                <a:solidFill>
                  <a:schemeClr val="accent2"/>
                </a:solidFill>
                <a:latin typeface="HG丸ｺﾞｼｯｸM-PRO" panose="020F0600000000000000" pitchFamily="50" charset="-128"/>
                <a:ea typeface="HG丸ｺﾞｼｯｸM-PRO" panose="020F0600000000000000" pitchFamily="50" charset="-128"/>
              </a:rPr>
              <a:t>〜</a:t>
            </a:r>
            <a:r>
              <a:rPr kumimoji="1" lang="en-US" altLang="ja-JP" sz="2400" b="1" dirty="0" smtClean="0">
                <a:solidFill>
                  <a:schemeClr val="accent2"/>
                </a:solidFill>
                <a:latin typeface="HG丸ｺﾞｼｯｸM-PRO" panose="020F0600000000000000" pitchFamily="50" charset="-128"/>
                <a:ea typeface="HG丸ｺﾞｼｯｸM-PRO" panose="020F0600000000000000" pitchFamily="50" charset="-128"/>
              </a:rPr>
              <a:t>P6</a:t>
            </a:r>
            <a:endParaRPr kumimoji="1" lang="ja-JP" altLang="en-US" sz="2400" b="1" dirty="0">
              <a:solidFill>
                <a:schemeClr val="accent2"/>
              </a:solidFill>
              <a:latin typeface="HG丸ｺﾞｼｯｸM-PRO" panose="020F0600000000000000" pitchFamily="50" charset="-128"/>
              <a:ea typeface="HG丸ｺﾞｼｯｸM-PRO" panose="020F0600000000000000" pitchFamily="50" charset="-128"/>
            </a:endParaRPr>
          </a:p>
        </p:txBody>
      </p:sp>
      <p:sp>
        <p:nvSpPr>
          <p:cNvPr id="13" name="スライド番号プレースホルダー 12"/>
          <p:cNvSpPr>
            <a:spLocks noGrp="1"/>
          </p:cNvSpPr>
          <p:nvPr>
            <p:ph type="sldNum" sz="quarter" idx="12"/>
          </p:nvPr>
        </p:nvSpPr>
        <p:spPr/>
        <p:txBody>
          <a:bodyPr/>
          <a:lstStyle/>
          <a:p>
            <a:fld id="{18661D3D-6956-46A9-9340-A701E0E782EA}" type="slidenum">
              <a:rPr kumimoji="1" lang="ja-JP" altLang="en-US" smtClean="0"/>
              <a:t>18</a:t>
            </a:fld>
            <a:endParaRPr kumimoji="1" lang="ja-JP" altLang="en-US"/>
          </a:p>
        </p:txBody>
      </p:sp>
    </p:spTree>
    <p:extLst>
      <p:ext uri="{BB962C8B-B14F-4D97-AF65-F5344CB8AC3E}">
        <p14:creationId xmlns:p14="http://schemas.microsoft.com/office/powerpoint/2010/main" val="8126112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F7B85B0D-163A-46A0-B303-DD224175AC57}"/>
              </a:ext>
            </a:extLst>
          </p:cNvPr>
          <p:cNvSpPr txBox="1"/>
          <p:nvPr/>
        </p:nvSpPr>
        <p:spPr>
          <a:xfrm>
            <a:off x="154152" y="597877"/>
            <a:ext cx="11539617" cy="5141267"/>
          </a:xfrm>
          <a:prstGeom prst="rect">
            <a:avLst/>
          </a:prstGeom>
          <a:solidFill>
            <a:schemeClr val="accent4">
              <a:lumMod val="40000"/>
              <a:lumOff val="60000"/>
            </a:schemeClr>
          </a:solidFill>
        </p:spPr>
        <p:txBody>
          <a:bodyPr wrap="square" rtlCol="0">
            <a:spAutoFit/>
          </a:bodyPr>
          <a:lstStyle/>
          <a:p>
            <a:endParaRPr kumimoji="1" lang="ja-JP" altLang="en-US" dirty="0"/>
          </a:p>
        </p:txBody>
      </p:sp>
      <p:sp>
        <p:nvSpPr>
          <p:cNvPr id="2" name="タイトル 1">
            <a:extLst>
              <a:ext uri="{FF2B5EF4-FFF2-40B4-BE49-F238E27FC236}">
                <a16:creationId xmlns:a16="http://schemas.microsoft.com/office/drawing/2014/main" id="{0971EE70-2D71-4781-AC11-FF77E490B214}"/>
              </a:ext>
            </a:extLst>
          </p:cNvPr>
          <p:cNvSpPr>
            <a:spLocks noGrp="1"/>
          </p:cNvSpPr>
          <p:nvPr>
            <p:ph type="title"/>
          </p:nvPr>
        </p:nvSpPr>
        <p:spPr>
          <a:xfrm>
            <a:off x="0" y="214483"/>
            <a:ext cx="5538356" cy="748058"/>
          </a:xfrm>
          <a:solidFill>
            <a:schemeClr val="accent2"/>
          </a:solidFill>
        </p:spPr>
        <p:txBody>
          <a:bodyPr>
            <a:normAutofit/>
          </a:bodyPr>
          <a:lstStyle/>
          <a:p>
            <a:r>
              <a:rPr lang="ja-JP" altLang="en-US" sz="4000" b="1" dirty="0">
                <a:solidFill>
                  <a:schemeClr val="bg1"/>
                </a:solidFill>
                <a:latin typeface="HG丸ｺﾞｼｯｸM-PRO" panose="020F0600000000000000" pitchFamily="50" charset="-128"/>
                <a:ea typeface="HG丸ｺﾞｼｯｸM-PRO" panose="020F0600000000000000" pitchFamily="50" charset="-128"/>
              </a:rPr>
              <a:t>身に覚えのない</a:t>
            </a:r>
            <a:r>
              <a:rPr kumimoji="1" lang="ja-JP" altLang="en-US" sz="4000" b="1" dirty="0">
                <a:solidFill>
                  <a:schemeClr val="bg1"/>
                </a:solidFill>
                <a:latin typeface="HG丸ｺﾞｼｯｸM-PRO" panose="020F0600000000000000" pitchFamily="50" charset="-128"/>
                <a:ea typeface="HG丸ｺﾞｼｯｸM-PRO" panose="020F0600000000000000" pitchFamily="50" charset="-128"/>
              </a:rPr>
              <a:t>請求が</a:t>
            </a:r>
          </a:p>
        </p:txBody>
      </p:sp>
      <p:sp>
        <p:nvSpPr>
          <p:cNvPr id="11" name="四角形: 角を丸くする 10">
            <a:extLst>
              <a:ext uri="{FF2B5EF4-FFF2-40B4-BE49-F238E27FC236}">
                <a16:creationId xmlns:a16="http://schemas.microsoft.com/office/drawing/2014/main" id="{066B50B2-B8C9-4FA1-8725-59834A3B0E7B}"/>
              </a:ext>
            </a:extLst>
          </p:cNvPr>
          <p:cNvSpPr/>
          <p:nvPr/>
        </p:nvSpPr>
        <p:spPr>
          <a:xfrm>
            <a:off x="4853354" y="4030388"/>
            <a:ext cx="6721115" cy="1377563"/>
          </a:xfrm>
          <a:prstGeom prst="roundRect">
            <a:avLst/>
          </a:prstGeom>
          <a:solidFill>
            <a:schemeClr val="bg1"/>
          </a:solidFill>
          <a:ln w="38100">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chemeClr val="tx1"/>
                </a:solidFill>
                <a:latin typeface="HG丸ｺﾞｼｯｸM-PRO" panose="020F0600000000000000" pitchFamily="50" charset="-128"/>
                <a:ea typeface="HG丸ｺﾞｼｯｸM-PRO" panose="020F0600000000000000" pitchFamily="50" charset="-128"/>
              </a:rPr>
              <a:t>あわてて</a:t>
            </a:r>
            <a:r>
              <a:rPr lang="en-US" altLang="ja-JP" sz="3200" b="1" dirty="0">
                <a:solidFill>
                  <a:schemeClr val="tx1"/>
                </a:solidFill>
                <a:latin typeface="HG丸ｺﾞｼｯｸM-PRO" panose="020F0600000000000000" pitchFamily="50" charset="-128"/>
                <a:ea typeface="HG丸ｺﾞｼｯｸM-PRO" panose="020F0600000000000000" pitchFamily="50" charset="-128"/>
              </a:rPr>
              <a:t>URL</a:t>
            </a:r>
            <a:r>
              <a:rPr lang="ja-JP" altLang="en-US" sz="3200" b="1" dirty="0">
                <a:solidFill>
                  <a:schemeClr val="tx1"/>
                </a:solidFill>
                <a:latin typeface="HG丸ｺﾞｼｯｸM-PRO" panose="020F0600000000000000" pitchFamily="50" charset="-128"/>
                <a:ea typeface="HG丸ｺﾞｼｯｸM-PRO" panose="020F0600000000000000" pitchFamily="50" charset="-128"/>
              </a:rPr>
              <a:t>を開いたり電話をかけるのは危険</a:t>
            </a:r>
            <a:r>
              <a:rPr kumimoji="1" lang="ja-JP" altLang="en-US" sz="3200" b="1" dirty="0">
                <a:solidFill>
                  <a:schemeClr val="tx1"/>
                </a:solidFill>
                <a:latin typeface="HG丸ｺﾞｼｯｸM-PRO" panose="020F0600000000000000" pitchFamily="50" charset="-128"/>
                <a:ea typeface="HG丸ｺﾞｼｯｸM-PRO" panose="020F0600000000000000" pitchFamily="50" charset="-128"/>
              </a:rPr>
              <a:t>。</a:t>
            </a:r>
            <a:endParaRPr kumimoji="1" lang="en-US" altLang="ja-JP" sz="3200" b="1" dirty="0">
              <a:solidFill>
                <a:schemeClr val="tx1"/>
              </a:solidFill>
              <a:latin typeface="HG丸ｺﾞｼｯｸM-PRO" panose="020F0600000000000000" pitchFamily="50" charset="-128"/>
              <a:ea typeface="HG丸ｺﾞｼｯｸM-PRO" panose="020F0600000000000000" pitchFamily="50" charset="-128"/>
            </a:endParaRPr>
          </a:p>
        </p:txBody>
      </p:sp>
      <p:pic>
        <p:nvPicPr>
          <p:cNvPr id="5" name="図 4">
            <a:extLst>
              <a:ext uri="{FF2B5EF4-FFF2-40B4-BE49-F238E27FC236}">
                <a16:creationId xmlns:a16="http://schemas.microsoft.com/office/drawing/2014/main" id="{5C31FF7D-9043-4A7E-AEE7-52048786F3FF}"/>
              </a:ext>
            </a:extLst>
          </p:cNvPr>
          <p:cNvPicPr>
            <a:picLocks noChangeAspect="1"/>
          </p:cNvPicPr>
          <p:nvPr/>
        </p:nvPicPr>
        <p:blipFill>
          <a:blip r:embed="rId3"/>
          <a:stretch>
            <a:fillRect/>
          </a:stretch>
        </p:blipFill>
        <p:spPr>
          <a:xfrm>
            <a:off x="394037" y="5842096"/>
            <a:ext cx="4157832" cy="560881"/>
          </a:xfrm>
          <a:prstGeom prst="rect">
            <a:avLst/>
          </a:prstGeom>
        </p:spPr>
      </p:pic>
      <p:pic>
        <p:nvPicPr>
          <p:cNvPr id="7" name="図 6">
            <a:extLst>
              <a:ext uri="{FF2B5EF4-FFF2-40B4-BE49-F238E27FC236}">
                <a16:creationId xmlns:a16="http://schemas.microsoft.com/office/drawing/2014/main" id="{097FE036-4B8B-4521-A86E-ABE0E8E93486}"/>
              </a:ext>
            </a:extLst>
          </p:cNvPr>
          <p:cNvPicPr>
            <a:picLocks noChangeAspect="1"/>
          </p:cNvPicPr>
          <p:nvPr/>
        </p:nvPicPr>
        <p:blipFill>
          <a:blip r:embed="rId3"/>
          <a:stretch>
            <a:fillRect/>
          </a:stretch>
        </p:blipFill>
        <p:spPr>
          <a:xfrm>
            <a:off x="4279452" y="5859091"/>
            <a:ext cx="4157832" cy="560881"/>
          </a:xfrm>
          <a:prstGeom prst="rect">
            <a:avLst/>
          </a:prstGeom>
        </p:spPr>
      </p:pic>
      <p:pic>
        <p:nvPicPr>
          <p:cNvPr id="12" name="図 11">
            <a:extLst>
              <a:ext uri="{FF2B5EF4-FFF2-40B4-BE49-F238E27FC236}">
                <a16:creationId xmlns:a16="http://schemas.microsoft.com/office/drawing/2014/main" id="{E11813EF-53DC-4607-A3D4-D6312F0FAAC3}"/>
              </a:ext>
            </a:extLst>
          </p:cNvPr>
          <p:cNvPicPr>
            <a:picLocks noChangeAspect="1"/>
          </p:cNvPicPr>
          <p:nvPr/>
        </p:nvPicPr>
        <p:blipFill>
          <a:blip r:embed="rId3"/>
          <a:stretch>
            <a:fillRect/>
          </a:stretch>
        </p:blipFill>
        <p:spPr>
          <a:xfrm>
            <a:off x="7416637" y="5842097"/>
            <a:ext cx="4157832" cy="560881"/>
          </a:xfrm>
          <a:prstGeom prst="rect">
            <a:avLst/>
          </a:prstGeom>
        </p:spPr>
      </p:pic>
      <p:sp>
        <p:nvSpPr>
          <p:cNvPr id="4" name="テキスト ボックス 3">
            <a:extLst>
              <a:ext uri="{FF2B5EF4-FFF2-40B4-BE49-F238E27FC236}">
                <a16:creationId xmlns:a16="http://schemas.microsoft.com/office/drawing/2014/main" id="{D466DA8F-31D7-4E40-97B6-A4C402F6BBB5}"/>
              </a:ext>
            </a:extLst>
          </p:cNvPr>
          <p:cNvSpPr txBox="1"/>
          <p:nvPr/>
        </p:nvSpPr>
        <p:spPr>
          <a:xfrm>
            <a:off x="4853354" y="1450049"/>
            <a:ext cx="6721115" cy="2062103"/>
          </a:xfrm>
          <a:prstGeom prst="rect">
            <a:avLst/>
          </a:prstGeom>
          <a:solidFill>
            <a:schemeClr val="bg1"/>
          </a:solidFill>
          <a:ln w="38100">
            <a:solidFill>
              <a:srgbClr val="333399"/>
            </a:solidFill>
          </a:ln>
        </p:spPr>
        <p:txBody>
          <a:bodyPr wrap="square" rtlCol="0">
            <a:spAutoFit/>
          </a:bodyPr>
          <a:lstStyle/>
          <a:p>
            <a:pPr marL="457200" indent="-457200">
              <a:buFont typeface="Wingdings" panose="05000000000000000000" pitchFamily="2" charset="2"/>
              <a:buChar char="Ø"/>
            </a:pPr>
            <a:r>
              <a:rPr kumimoji="1" lang="ja-JP" altLang="en-US" sz="3200" b="1" dirty="0">
                <a:latin typeface="HG丸ｺﾞｼｯｸM-PRO" panose="020F0600000000000000" pitchFamily="50" charset="-128"/>
                <a:ea typeface="HG丸ｺﾞｼｯｸM-PRO" panose="020F0600000000000000" pitchFamily="50" charset="-128"/>
              </a:rPr>
              <a:t>実在する通販業者、公的機関を名乗って無差別に送り付ける。</a:t>
            </a:r>
            <a:endParaRPr kumimoji="1" lang="en-US" altLang="ja-JP" sz="3200" b="1" dirty="0">
              <a:latin typeface="HG丸ｺﾞｼｯｸM-PRO" panose="020F0600000000000000" pitchFamily="50" charset="-128"/>
              <a:ea typeface="HG丸ｺﾞｼｯｸM-PRO" panose="020F0600000000000000" pitchFamily="50" charset="-128"/>
            </a:endParaRPr>
          </a:p>
          <a:p>
            <a:pPr marL="457200" indent="-457200">
              <a:buFont typeface="Wingdings" panose="05000000000000000000" pitchFamily="2" charset="2"/>
              <a:buChar char="Ø"/>
            </a:pPr>
            <a:r>
              <a:rPr lang="ja-JP" altLang="en-US" sz="3200" b="1" dirty="0">
                <a:solidFill>
                  <a:schemeClr val="tx1"/>
                </a:solidFill>
                <a:latin typeface="HG丸ｺﾞｼｯｸM-PRO" panose="020F0600000000000000" pitchFamily="50" charset="-128"/>
                <a:ea typeface="HG丸ｺﾞｼｯｸM-PRO" panose="020F0600000000000000" pitchFamily="50" charset="-128"/>
              </a:rPr>
              <a:t>個人情報を聞き出し、お金を払わせるのが目的</a:t>
            </a:r>
            <a:r>
              <a:rPr kumimoji="1" lang="ja-JP" altLang="en-US" sz="3200" b="1" dirty="0">
                <a:solidFill>
                  <a:schemeClr val="tx1"/>
                </a:solidFill>
                <a:latin typeface="HG丸ｺﾞｼｯｸM-PRO" panose="020F0600000000000000" pitchFamily="50" charset="-128"/>
                <a:ea typeface="HG丸ｺﾞｼｯｸM-PRO" panose="020F0600000000000000" pitchFamily="50" charset="-128"/>
              </a:rPr>
              <a:t>。</a:t>
            </a:r>
            <a:endParaRPr kumimoji="1" lang="en-US" altLang="ja-JP" sz="3200" b="1" dirty="0">
              <a:solidFill>
                <a:schemeClr val="tx1"/>
              </a:solidFill>
              <a:latin typeface="HG丸ｺﾞｼｯｸM-PRO" panose="020F0600000000000000" pitchFamily="50" charset="-128"/>
              <a:ea typeface="HG丸ｺﾞｼｯｸM-PRO" panose="020F0600000000000000" pitchFamily="50" charset="-128"/>
            </a:endParaRPr>
          </a:p>
        </p:txBody>
      </p:sp>
      <p:pic>
        <p:nvPicPr>
          <p:cNvPr id="21" name="図 20">
            <a:extLst>
              <a:ext uri="{FF2B5EF4-FFF2-40B4-BE49-F238E27FC236}">
                <a16:creationId xmlns:a16="http://schemas.microsoft.com/office/drawing/2014/main" id="{B9F8444F-E3A9-4DAD-8E96-CC7E4545F810}"/>
              </a:ext>
            </a:extLst>
          </p:cNvPr>
          <p:cNvPicPr>
            <a:picLocks noChangeAspect="1"/>
          </p:cNvPicPr>
          <p:nvPr/>
        </p:nvPicPr>
        <p:blipFill>
          <a:blip r:embed="rId4"/>
          <a:stretch>
            <a:fillRect/>
          </a:stretch>
        </p:blipFill>
        <p:spPr>
          <a:xfrm>
            <a:off x="394037" y="1290507"/>
            <a:ext cx="4219432" cy="4273527"/>
          </a:xfrm>
          <a:prstGeom prst="rect">
            <a:avLst/>
          </a:prstGeom>
          <a:ln>
            <a:solidFill>
              <a:schemeClr val="tx1"/>
            </a:solidFill>
          </a:ln>
        </p:spPr>
      </p:pic>
      <p:sp>
        <p:nvSpPr>
          <p:cNvPr id="3" name="テキスト ボックス 2">
            <a:extLst>
              <a:ext uri="{FF2B5EF4-FFF2-40B4-BE49-F238E27FC236}">
                <a16:creationId xmlns:a16="http://schemas.microsoft.com/office/drawing/2014/main" id="{709F52CC-8758-4751-BED5-13DC883EF9DF}"/>
              </a:ext>
            </a:extLst>
          </p:cNvPr>
          <p:cNvSpPr txBox="1"/>
          <p:nvPr/>
        </p:nvSpPr>
        <p:spPr>
          <a:xfrm rot="20732530">
            <a:off x="949966" y="3557654"/>
            <a:ext cx="1107702" cy="1200329"/>
          </a:xfrm>
          <a:prstGeom prst="rect">
            <a:avLst/>
          </a:prstGeom>
          <a:solidFill>
            <a:schemeClr val="accent5">
              <a:lumMod val="20000"/>
              <a:lumOff val="80000"/>
            </a:schemeClr>
          </a:solidFill>
        </p:spPr>
        <p:txBody>
          <a:bodyPr wrap="square" rtlCol="0">
            <a:spAutoFit/>
          </a:bodyPr>
          <a:lstStyle/>
          <a:p>
            <a:r>
              <a:rPr kumimoji="1" lang="ja-JP" altLang="en-US" dirty="0">
                <a:latin typeface="HGPｺﾞｼｯｸE" panose="020B0900000000000000" pitchFamily="50" charset="-128"/>
                <a:ea typeface="HGPｺﾞｼｯｸE" panose="020B0900000000000000" pitchFamily="50" charset="-128"/>
              </a:rPr>
              <a:t>料金未納</a:t>
            </a:r>
            <a:endParaRPr kumimoji="1" lang="en-US" altLang="ja-JP" dirty="0">
              <a:latin typeface="HGPｺﾞｼｯｸE" panose="020B0900000000000000" pitchFamily="50" charset="-128"/>
              <a:ea typeface="HGPｺﾞｼｯｸE" panose="020B0900000000000000" pitchFamily="50" charset="-128"/>
            </a:endParaRPr>
          </a:p>
          <a:p>
            <a:r>
              <a:rPr lang="ja-JP" altLang="en-US" dirty="0">
                <a:latin typeface="HGPｺﾞｼｯｸE" panose="020B0900000000000000" pitchFamily="50" charset="-128"/>
                <a:ea typeface="HGPｺﾞｼｯｸE" panose="020B0900000000000000" pitchFamily="50" charset="-128"/>
              </a:rPr>
              <a:t>放置すると裁判に移行する</a:t>
            </a:r>
            <a:endParaRPr kumimoji="1" lang="ja-JP" altLang="en-US" dirty="0">
              <a:latin typeface="HGPｺﾞｼｯｸE" panose="020B0900000000000000" pitchFamily="50" charset="-128"/>
              <a:ea typeface="HGPｺﾞｼｯｸE" panose="020B0900000000000000" pitchFamily="50" charset="-128"/>
            </a:endParaRPr>
          </a:p>
        </p:txBody>
      </p:sp>
      <p:sp>
        <p:nvSpPr>
          <p:cNvPr id="6" name="テキスト ボックス 5">
            <a:extLst>
              <a:ext uri="{FF2B5EF4-FFF2-40B4-BE49-F238E27FC236}">
                <a16:creationId xmlns:a16="http://schemas.microsoft.com/office/drawing/2014/main" id="{0ADC7E58-5803-43CE-A748-EB31A187C181}"/>
              </a:ext>
            </a:extLst>
          </p:cNvPr>
          <p:cNvSpPr txBox="1"/>
          <p:nvPr/>
        </p:nvSpPr>
        <p:spPr>
          <a:xfrm rot="1046954">
            <a:off x="2914512" y="1571496"/>
            <a:ext cx="1031265" cy="1477328"/>
          </a:xfrm>
          <a:prstGeom prst="rect">
            <a:avLst/>
          </a:prstGeom>
          <a:solidFill>
            <a:srgbClr val="FFFF99"/>
          </a:solidFill>
        </p:spPr>
        <p:txBody>
          <a:bodyPr wrap="square" rtlCol="0">
            <a:spAutoFit/>
          </a:bodyPr>
          <a:lstStyle/>
          <a:p>
            <a:r>
              <a:rPr lang="ja-JP" altLang="en-US" dirty="0">
                <a:latin typeface="HGPｺﾞｼｯｸE" panose="020B0900000000000000" pitchFamily="50" charset="-128"/>
                <a:ea typeface="HGPｺﾞｼｯｸE" panose="020B0900000000000000" pitchFamily="50" charset="-128"/>
              </a:rPr>
              <a:t>コンテンツ料金が未納</a:t>
            </a:r>
            <a:endParaRPr lang="en-US" altLang="ja-JP" dirty="0">
              <a:latin typeface="HGPｺﾞｼｯｸE" panose="020B0900000000000000" pitchFamily="50" charset="-128"/>
              <a:ea typeface="HGPｺﾞｼｯｸE" panose="020B0900000000000000" pitchFamily="50" charset="-128"/>
            </a:endParaRPr>
          </a:p>
          <a:p>
            <a:r>
              <a:rPr kumimoji="1" lang="ja-JP" altLang="en-US" dirty="0">
                <a:latin typeface="HGPｺﾞｼｯｸE" panose="020B0900000000000000" pitchFamily="50" charset="-128"/>
                <a:ea typeface="HGPｺﾞｼｯｸE" panose="020B0900000000000000" pitchFamily="50" charset="-128"/>
              </a:rPr>
              <a:t>至急連絡を</a:t>
            </a:r>
          </a:p>
        </p:txBody>
      </p:sp>
      <p:sp>
        <p:nvSpPr>
          <p:cNvPr id="10" name="スライド番号プレースホルダー 9"/>
          <p:cNvSpPr>
            <a:spLocks noGrp="1"/>
          </p:cNvSpPr>
          <p:nvPr>
            <p:ph type="sldNum" sz="quarter" idx="12"/>
          </p:nvPr>
        </p:nvSpPr>
        <p:spPr/>
        <p:txBody>
          <a:bodyPr/>
          <a:lstStyle/>
          <a:p>
            <a:fld id="{18661D3D-6956-46A9-9340-A701E0E782EA}" type="slidenum">
              <a:rPr kumimoji="1" lang="ja-JP" altLang="en-US" smtClean="0"/>
              <a:t>19</a:t>
            </a:fld>
            <a:endParaRPr kumimoji="1" lang="ja-JP" altLang="en-US"/>
          </a:p>
        </p:txBody>
      </p:sp>
    </p:spTree>
    <p:extLst>
      <p:ext uri="{BB962C8B-B14F-4D97-AF65-F5344CB8AC3E}">
        <p14:creationId xmlns:p14="http://schemas.microsoft.com/office/powerpoint/2010/main" val="5052990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704384AD-3D49-415B-9AB1-26EEDB7C8820}"/>
              </a:ext>
            </a:extLst>
          </p:cNvPr>
          <p:cNvPicPr>
            <a:picLocks noChangeAspect="1"/>
          </p:cNvPicPr>
          <p:nvPr/>
        </p:nvPicPr>
        <p:blipFill>
          <a:blip r:embed="rId2"/>
          <a:stretch>
            <a:fillRect/>
          </a:stretch>
        </p:blipFill>
        <p:spPr>
          <a:xfrm>
            <a:off x="7533408" y="5888711"/>
            <a:ext cx="4487045" cy="566977"/>
          </a:xfrm>
          <a:prstGeom prst="rect">
            <a:avLst/>
          </a:prstGeom>
        </p:spPr>
      </p:pic>
      <p:pic>
        <p:nvPicPr>
          <p:cNvPr id="6" name="図 5">
            <a:extLst>
              <a:ext uri="{FF2B5EF4-FFF2-40B4-BE49-F238E27FC236}">
                <a16:creationId xmlns:a16="http://schemas.microsoft.com/office/drawing/2014/main" id="{49BE83E8-2C9C-4F0A-91F8-6336944A16B7}"/>
              </a:ext>
            </a:extLst>
          </p:cNvPr>
          <p:cNvPicPr>
            <a:picLocks noChangeAspect="1"/>
          </p:cNvPicPr>
          <p:nvPr/>
        </p:nvPicPr>
        <p:blipFill>
          <a:blip r:embed="rId2"/>
          <a:stretch>
            <a:fillRect/>
          </a:stretch>
        </p:blipFill>
        <p:spPr>
          <a:xfrm>
            <a:off x="663050" y="5888711"/>
            <a:ext cx="4487045" cy="566977"/>
          </a:xfrm>
          <a:prstGeom prst="rect">
            <a:avLst/>
          </a:prstGeom>
        </p:spPr>
      </p:pic>
      <p:pic>
        <p:nvPicPr>
          <p:cNvPr id="4" name="図 3"/>
          <p:cNvPicPr>
            <a:picLocks noChangeAspect="1"/>
          </p:cNvPicPr>
          <p:nvPr/>
        </p:nvPicPr>
        <p:blipFill>
          <a:blip r:embed="rId3"/>
          <a:stretch>
            <a:fillRect/>
          </a:stretch>
        </p:blipFill>
        <p:spPr>
          <a:xfrm>
            <a:off x="3778336" y="5857818"/>
            <a:ext cx="4487045" cy="566977"/>
          </a:xfrm>
          <a:prstGeom prst="rect">
            <a:avLst/>
          </a:prstGeom>
        </p:spPr>
      </p:pic>
      <p:sp>
        <p:nvSpPr>
          <p:cNvPr id="8" name="テキスト ボックス 7"/>
          <p:cNvSpPr txBox="1"/>
          <p:nvPr/>
        </p:nvSpPr>
        <p:spPr>
          <a:xfrm>
            <a:off x="0" y="642551"/>
            <a:ext cx="8699157" cy="923330"/>
          </a:xfrm>
          <a:prstGeom prst="rect">
            <a:avLst/>
          </a:prstGeom>
          <a:solidFill>
            <a:srgbClr val="92D050"/>
          </a:solidFill>
        </p:spPr>
        <p:txBody>
          <a:bodyPr wrap="square" rtlCol="0">
            <a:spAutoFit/>
          </a:bodyPr>
          <a:lstStyle/>
          <a:p>
            <a:r>
              <a:rPr kumimoji="1" lang="ja-JP" altLang="en-US" sz="5400" b="1" dirty="0" smtClean="0">
                <a:solidFill>
                  <a:schemeClr val="bg1"/>
                </a:solidFill>
                <a:latin typeface="HG丸ｺﾞｼｯｸM-PRO" panose="020F0600000000000000" pitchFamily="50" charset="-128"/>
                <a:ea typeface="HG丸ｺﾞｼｯｸM-PRO" panose="020F0600000000000000" pitchFamily="50" charset="-128"/>
              </a:rPr>
              <a:t>１ 消費生活相談の現況</a:t>
            </a:r>
            <a:endParaRPr kumimoji="1" lang="ja-JP" altLang="en-US" sz="54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11" name="テキスト ボックス 10"/>
          <p:cNvSpPr txBox="1"/>
          <p:nvPr/>
        </p:nvSpPr>
        <p:spPr>
          <a:xfrm>
            <a:off x="9045146" y="1042661"/>
            <a:ext cx="2471352" cy="523220"/>
          </a:xfrm>
          <a:prstGeom prst="rect">
            <a:avLst/>
          </a:prstGeom>
          <a:noFill/>
        </p:spPr>
        <p:txBody>
          <a:bodyPr wrap="square" rtlCol="0">
            <a:spAutoFit/>
          </a:bodyPr>
          <a:lstStyle/>
          <a:p>
            <a:r>
              <a:rPr lang="ja-JP" altLang="en-US" sz="2800" b="1" dirty="0" smtClean="0">
                <a:solidFill>
                  <a:srgbClr val="92D050"/>
                </a:solidFill>
                <a:latin typeface="HG丸ｺﾞｼｯｸM-PRO" panose="020F0600000000000000" pitchFamily="50" charset="-128"/>
                <a:ea typeface="HG丸ｺﾞｼｯｸM-PRO" panose="020F0600000000000000" pitchFamily="50" charset="-128"/>
              </a:rPr>
              <a:t>テキスト</a:t>
            </a:r>
            <a:r>
              <a:rPr lang="en-US" altLang="ja-JP" sz="2800" b="1" dirty="0" smtClean="0">
                <a:solidFill>
                  <a:srgbClr val="92D050"/>
                </a:solidFill>
                <a:latin typeface="HG丸ｺﾞｼｯｸM-PRO" panose="020F0600000000000000" pitchFamily="50" charset="-128"/>
                <a:ea typeface="HG丸ｺﾞｼｯｸM-PRO" panose="020F0600000000000000" pitchFamily="50" charset="-128"/>
              </a:rPr>
              <a:t>P</a:t>
            </a:r>
            <a:r>
              <a:rPr lang="en-US" altLang="ja-JP" sz="2800" b="1" dirty="0">
                <a:solidFill>
                  <a:srgbClr val="92D050"/>
                </a:solidFill>
                <a:latin typeface="HG丸ｺﾞｼｯｸM-PRO" panose="020F0600000000000000" pitchFamily="50" charset="-128"/>
                <a:ea typeface="HG丸ｺﾞｼｯｸM-PRO" panose="020F0600000000000000" pitchFamily="50" charset="-128"/>
              </a:rPr>
              <a:t>2</a:t>
            </a:r>
            <a:endParaRPr kumimoji="1" lang="ja-JP" altLang="en-US" sz="2800" b="1" dirty="0">
              <a:solidFill>
                <a:srgbClr val="92D050"/>
              </a:solidFill>
              <a:latin typeface="HG丸ｺﾞｼｯｸM-PRO" panose="020F0600000000000000" pitchFamily="50" charset="-128"/>
              <a:ea typeface="HG丸ｺﾞｼｯｸM-PRO" panose="020F0600000000000000" pitchFamily="50" charset="-128"/>
            </a:endParaRPr>
          </a:p>
        </p:txBody>
      </p:sp>
      <p:sp>
        <p:nvSpPr>
          <p:cNvPr id="12" name="スライド番号プレースホルダー 11"/>
          <p:cNvSpPr>
            <a:spLocks noGrp="1"/>
          </p:cNvSpPr>
          <p:nvPr>
            <p:ph type="sldNum" sz="quarter" idx="12"/>
          </p:nvPr>
        </p:nvSpPr>
        <p:spPr/>
        <p:txBody>
          <a:bodyPr/>
          <a:lstStyle/>
          <a:p>
            <a:fld id="{18661D3D-6956-46A9-9340-A701E0E782EA}" type="slidenum">
              <a:rPr kumimoji="1" lang="ja-JP" altLang="en-US" smtClean="0"/>
              <a:t>2</a:t>
            </a:fld>
            <a:endParaRPr kumimoji="1" lang="ja-JP" altLang="en-US"/>
          </a:p>
        </p:txBody>
      </p:sp>
    </p:spTree>
    <p:extLst>
      <p:ext uri="{BB962C8B-B14F-4D97-AF65-F5344CB8AC3E}">
        <p14:creationId xmlns:p14="http://schemas.microsoft.com/office/powerpoint/2010/main" val="35196588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F34B4DA5-BE41-4EDE-B994-4D4190DD621D}"/>
              </a:ext>
            </a:extLst>
          </p:cNvPr>
          <p:cNvSpPr txBox="1"/>
          <p:nvPr/>
        </p:nvSpPr>
        <p:spPr>
          <a:xfrm>
            <a:off x="301328" y="915370"/>
            <a:ext cx="11518965" cy="5041525"/>
          </a:xfrm>
          <a:prstGeom prst="rect">
            <a:avLst/>
          </a:prstGeom>
          <a:solidFill>
            <a:schemeClr val="accent4">
              <a:lumMod val="40000"/>
              <a:lumOff val="60000"/>
            </a:schemeClr>
          </a:solidFill>
        </p:spPr>
        <p:txBody>
          <a:bodyPr wrap="square" rtlCol="0">
            <a:spAutoFit/>
          </a:bodyPr>
          <a:lstStyle/>
          <a:p>
            <a:endParaRPr kumimoji="1" lang="ja-JP" altLang="en-US" dirty="0"/>
          </a:p>
        </p:txBody>
      </p:sp>
      <p:sp>
        <p:nvSpPr>
          <p:cNvPr id="2" name="タイトル 1">
            <a:extLst>
              <a:ext uri="{FF2B5EF4-FFF2-40B4-BE49-F238E27FC236}">
                <a16:creationId xmlns:a16="http://schemas.microsoft.com/office/drawing/2014/main" id="{A5145743-5062-459D-9299-64932526E741}"/>
              </a:ext>
            </a:extLst>
          </p:cNvPr>
          <p:cNvSpPr>
            <a:spLocks noGrp="1"/>
          </p:cNvSpPr>
          <p:nvPr>
            <p:ph type="title"/>
          </p:nvPr>
        </p:nvSpPr>
        <p:spPr>
          <a:xfrm>
            <a:off x="0" y="312117"/>
            <a:ext cx="7262191" cy="721553"/>
          </a:xfrm>
          <a:solidFill>
            <a:schemeClr val="accent2"/>
          </a:solidFill>
        </p:spPr>
        <p:txBody>
          <a:bodyPr>
            <a:normAutofit/>
          </a:bodyPr>
          <a:lstStyle/>
          <a:p>
            <a:r>
              <a:rPr lang="ja-JP" altLang="en-US" b="1" dirty="0">
                <a:solidFill>
                  <a:schemeClr val="bg1"/>
                </a:solidFill>
                <a:latin typeface="HG丸ｺﾞｼｯｸM-PRO" panose="020F0600000000000000" pitchFamily="50" charset="-128"/>
                <a:ea typeface="HG丸ｺﾞｼｯｸM-PRO" panose="020F0600000000000000" pitchFamily="50" charset="-128"/>
              </a:rPr>
              <a:t>アダルトサイトで高額請求</a:t>
            </a:r>
            <a:endParaRPr kumimoji="1" lang="ja-JP" altLang="en-US" b="1" dirty="0">
              <a:solidFill>
                <a:schemeClr val="bg1"/>
              </a:solidFill>
              <a:latin typeface="HG丸ｺﾞｼｯｸM-PRO" panose="020F0600000000000000" pitchFamily="50" charset="-128"/>
              <a:ea typeface="HG丸ｺﾞｼｯｸM-PRO" panose="020F0600000000000000" pitchFamily="50" charset="-128"/>
            </a:endParaRPr>
          </a:p>
        </p:txBody>
      </p:sp>
      <p:pic>
        <p:nvPicPr>
          <p:cNvPr id="8" name="コンテンツ プレースホルダー 7">
            <a:extLst>
              <a:ext uri="{FF2B5EF4-FFF2-40B4-BE49-F238E27FC236}">
                <a16:creationId xmlns:a16="http://schemas.microsoft.com/office/drawing/2014/main" id="{8E60E686-477B-421E-8092-1637643D7284}"/>
              </a:ext>
            </a:extLst>
          </p:cNvPr>
          <p:cNvPicPr>
            <a:picLocks noGrp="1" noChangeAspect="1"/>
          </p:cNvPicPr>
          <p:nvPr>
            <p:ph idx="1"/>
          </p:nvPr>
        </p:nvPicPr>
        <p:blipFill>
          <a:blip r:embed="rId3"/>
          <a:stretch>
            <a:fillRect/>
          </a:stretch>
        </p:blipFill>
        <p:spPr>
          <a:xfrm>
            <a:off x="911725" y="3167783"/>
            <a:ext cx="3355909" cy="2285150"/>
          </a:xfrm>
          <a:prstGeom prst="rect">
            <a:avLst/>
          </a:prstGeom>
        </p:spPr>
      </p:pic>
      <p:sp>
        <p:nvSpPr>
          <p:cNvPr id="13" name="テキスト ボックス 12">
            <a:extLst>
              <a:ext uri="{FF2B5EF4-FFF2-40B4-BE49-F238E27FC236}">
                <a16:creationId xmlns:a16="http://schemas.microsoft.com/office/drawing/2014/main" id="{941E3D87-287C-41B1-93D8-AA49617BC326}"/>
              </a:ext>
            </a:extLst>
          </p:cNvPr>
          <p:cNvSpPr txBox="1"/>
          <p:nvPr/>
        </p:nvSpPr>
        <p:spPr>
          <a:xfrm>
            <a:off x="565460" y="1558317"/>
            <a:ext cx="4727958" cy="1292662"/>
          </a:xfrm>
          <a:prstGeom prst="rect">
            <a:avLst/>
          </a:prstGeom>
          <a:solidFill>
            <a:schemeClr val="bg1"/>
          </a:solidFill>
          <a:ln w="44450">
            <a:solidFill>
              <a:srgbClr val="333399"/>
            </a:solidFill>
          </a:ln>
        </p:spPr>
        <p:txBody>
          <a:bodyPr wrap="square" rtlCol="0">
            <a:spAutoFit/>
          </a:bodyPr>
          <a:lstStyle/>
          <a:p>
            <a:r>
              <a:rPr kumimoji="1" lang="ja-JP" altLang="en-US" sz="2600" dirty="0">
                <a:latin typeface="HG丸ｺﾞｼｯｸM-PRO" panose="020F0600000000000000" pitchFamily="50" charset="-128"/>
                <a:ea typeface="HG丸ｺﾞｼｯｸM-PRO" panose="020F0600000000000000" pitchFamily="50" charset="-128"/>
              </a:rPr>
              <a:t>画像を見ようとしただけ</a:t>
            </a:r>
            <a:r>
              <a:rPr kumimoji="1" lang="ja-JP" altLang="en-US" sz="2600" dirty="0" smtClean="0">
                <a:latin typeface="HG丸ｺﾞｼｯｸM-PRO" panose="020F0600000000000000" pitchFamily="50" charset="-128"/>
                <a:ea typeface="HG丸ｺﾞｼｯｸM-PRO" panose="020F0600000000000000" pitchFamily="50" charset="-128"/>
              </a:rPr>
              <a:t>で</a:t>
            </a:r>
            <a:endParaRPr kumimoji="1" lang="en-US" altLang="ja-JP" sz="2600" dirty="0" smtClean="0">
              <a:latin typeface="HG丸ｺﾞｼｯｸM-PRO" panose="020F0600000000000000" pitchFamily="50" charset="-128"/>
              <a:ea typeface="HG丸ｺﾞｼｯｸM-PRO" panose="020F0600000000000000" pitchFamily="50" charset="-128"/>
            </a:endParaRPr>
          </a:p>
          <a:p>
            <a:r>
              <a:rPr lang="ja-JP" altLang="en-US" sz="2600" dirty="0" smtClean="0">
                <a:latin typeface="HG丸ｺﾞｼｯｸM-PRO" panose="020F0600000000000000" pitchFamily="50" charset="-128"/>
                <a:ea typeface="HG丸ｺﾞｼｯｸM-PRO" panose="020F0600000000000000" pitchFamily="50" charset="-128"/>
              </a:rPr>
              <a:t>サイト</a:t>
            </a:r>
            <a:r>
              <a:rPr lang="ja-JP" altLang="en-US" sz="2600" dirty="0">
                <a:latin typeface="HG丸ｺﾞｼｯｸM-PRO" panose="020F0600000000000000" pitchFamily="50" charset="-128"/>
                <a:ea typeface="HG丸ｺﾞｼｯｸM-PRO" panose="020F0600000000000000" pitchFamily="50" charset="-128"/>
              </a:rPr>
              <a:t>に登録された。</a:t>
            </a:r>
            <a:endParaRPr lang="en-US" altLang="ja-JP" sz="2600" dirty="0">
              <a:latin typeface="HG丸ｺﾞｼｯｸM-PRO" panose="020F0600000000000000" pitchFamily="50" charset="-128"/>
              <a:ea typeface="HG丸ｺﾞｼｯｸM-PRO" panose="020F0600000000000000" pitchFamily="50" charset="-128"/>
            </a:endParaRPr>
          </a:p>
          <a:p>
            <a:r>
              <a:rPr kumimoji="1" lang="ja-JP" altLang="en-US" sz="2600" dirty="0">
                <a:latin typeface="HG丸ｺﾞｼｯｸM-PRO" panose="020F0600000000000000" pitchFamily="50" charset="-128"/>
                <a:ea typeface="HG丸ｺﾞｼｯｸM-PRO" panose="020F0600000000000000" pitchFamily="50" charset="-128"/>
              </a:rPr>
              <a:t>有料とは書いてなかった･･･</a:t>
            </a:r>
          </a:p>
        </p:txBody>
      </p:sp>
      <p:sp>
        <p:nvSpPr>
          <p:cNvPr id="14" name="テキスト ボックス 13">
            <a:extLst>
              <a:ext uri="{FF2B5EF4-FFF2-40B4-BE49-F238E27FC236}">
                <a16:creationId xmlns:a16="http://schemas.microsoft.com/office/drawing/2014/main" id="{FF8BCCFD-6F53-41C8-B1D1-D6164A5D9FBA}"/>
              </a:ext>
            </a:extLst>
          </p:cNvPr>
          <p:cNvSpPr txBox="1"/>
          <p:nvPr/>
        </p:nvSpPr>
        <p:spPr>
          <a:xfrm>
            <a:off x="5978259" y="1554067"/>
            <a:ext cx="5446643" cy="2092881"/>
          </a:xfrm>
          <a:prstGeom prst="rect">
            <a:avLst/>
          </a:prstGeom>
          <a:solidFill>
            <a:schemeClr val="accent3">
              <a:lumMod val="20000"/>
              <a:lumOff val="80000"/>
            </a:schemeClr>
          </a:solidFill>
          <a:ln w="44450">
            <a:solidFill>
              <a:srgbClr val="333399"/>
            </a:solidFill>
          </a:ln>
        </p:spPr>
        <p:txBody>
          <a:bodyPr wrap="square" rtlCol="0">
            <a:spAutoFit/>
          </a:bodyPr>
          <a:lstStyle/>
          <a:p>
            <a:pPr marL="457200" indent="-457200">
              <a:buFont typeface="Wingdings" panose="05000000000000000000" pitchFamily="2" charset="2"/>
              <a:buChar char="Ø"/>
            </a:pPr>
            <a:r>
              <a:rPr lang="ja-JP" altLang="en-US" sz="2600" dirty="0">
                <a:latin typeface="HG丸ｺﾞｼｯｸM-PRO" panose="020F0600000000000000" pitchFamily="50" charset="-128"/>
                <a:ea typeface="HG丸ｺﾞｼｯｸM-PRO" panose="020F0600000000000000" pitchFamily="50" charset="-128"/>
              </a:rPr>
              <a:t>契約内容を確認する画面がなければ、有効に契約が成立しているとは言えない。</a:t>
            </a:r>
            <a:endParaRPr lang="en-US" altLang="ja-JP" sz="2600" dirty="0">
              <a:latin typeface="HG丸ｺﾞｼｯｸM-PRO" panose="020F0600000000000000" pitchFamily="50" charset="-128"/>
              <a:ea typeface="HG丸ｺﾞｼｯｸM-PRO" panose="020F0600000000000000" pitchFamily="50" charset="-128"/>
            </a:endParaRPr>
          </a:p>
          <a:p>
            <a:pPr marL="457200" indent="-457200">
              <a:buFont typeface="Wingdings" panose="05000000000000000000" pitchFamily="2" charset="2"/>
              <a:buChar char="Ø"/>
            </a:pPr>
            <a:r>
              <a:rPr lang="ja-JP" altLang="en-US" sz="2600" dirty="0">
                <a:latin typeface="HG丸ｺﾞｼｯｸM-PRO" panose="020F0600000000000000" pitchFamily="50" charset="-128"/>
                <a:ea typeface="HG丸ｺﾞｼｯｸM-PRO" panose="020F0600000000000000" pitchFamily="50" charset="-128"/>
              </a:rPr>
              <a:t>アクセスしただけでは相手は個人を特定できない。</a:t>
            </a:r>
            <a:endParaRPr lang="en-US" altLang="ja-JP" sz="2600" dirty="0">
              <a:latin typeface="HG丸ｺﾞｼｯｸM-PRO" panose="020F0600000000000000" pitchFamily="50" charset="-128"/>
              <a:ea typeface="HG丸ｺﾞｼｯｸM-PRO" panose="020F0600000000000000" pitchFamily="50" charset="-128"/>
            </a:endParaRPr>
          </a:p>
        </p:txBody>
      </p:sp>
      <p:sp>
        <p:nvSpPr>
          <p:cNvPr id="3" name="四角形: 角を丸くする 2">
            <a:extLst>
              <a:ext uri="{FF2B5EF4-FFF2-40B4-BE49-F238E27FC236}">
                <a16:creationId xmlns:a16="http://schemas.microsoft.com/office/drawing/2014/main" id="{1E82CF76-6162-47BC-89C9-8E8E2AB3400F}"/>
              </a:ext>
            </a:extLst>
          </p:cNvPr>
          <p:cNvSpPr/>
          <p:nvPr/>
        </p:nvSpPr>
        <p:spPr>
          <a:xfrm>
            <a:off x="5852817" y="4310358"/>
            <a:ext cx="5687768" cy="721553"/>
          </a:xfrm>
          <a:prstGeom prst="roundRect">
            <a:avLst/>
          </a:prstGeom>
          <a:solidFill>
            <a:schemeClr val="bg1"/>
          </a:solidFill>
          <a:ln w="38100">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a:solidFill>
                  <a:schemeClr val="tx1"/>
                </a:solidFill>
                <a:latin typeface="HG丸ｺﾞｼｯｸM-PRO" panose="020F0600000000000000" pitchFamily="50" charset="-128"/>
                <a:ea typeface="HG丸ｺﾞｼｯｸM-PRO" panose="020F0600000000000000" pitchFamily="50" charset="-128"/>
              </a:rPr>
              <a:t>連絡も支払いもしないで放置する</a:t>
            </a:r>
            <a:endParaRPr lang="en-US" altLang="ja-JP" sz="2800" dirty="0">
              <a:solidFill>
                <a:schemeClr val="tx1"/>
              </a:solidFill>
              <a:latin typeface="HG丸ｺﾞｼｯｸM-PRO" panose="020F0600000000000000" pitchFamily="50" charset="-128"/>
              <a:ea typeface="HG丸ｺﾞｼｯｸM-PRO" panose="020F0600000000000000" pitchFamily="50" charset="-128"/>
            </a:endParaRPr>
          </a:p>
        </p:txBody>
      </p:sp>
      <p:pic>
        <p:nvPicPr>
          <p:cNvPr id="4" name="図 3">
            <a:extLst>
              <a:ext uri="{FF2B5EF4-FFF2-40B4-BE49-F238E27FC236}">
                <a16:creationId xmlns:a16="http://schemas.microsoft.com/office/drawing/2014/main" id="{13AC3A00-718D-4AC6-8E09-3E007A0A74AB}"/>
              </a:ext>
            </a:extLst>
          </p:cNvPr>
          <p:cNvPicPr>
            <a:picLocks noChangeAspect="1"/>
          </p:cNvPicPr>
          <p:nvPr/>
        </p:nvPicPr>
        <p:blipFill>
          <a:blip r:embed="rId4"/>
          <a:stretch>
            <a:fillRect/>
          </a:stretch>
        </p:blipFill>
        <p:spPr>
          <a:xfrm>
            <a:off x="301328" y="5970049"/>
            <a:ext cx="4152900" cy="561975"/>
          </a:xfrm>
          <a:prstGeom prst="rect">
            <a:avLst/>
          </a:prstGeom>
        </p:spPr>
      </p:pic>
      <p:pic>
        <p:nvPicPr>
          <p:cNvPr id="5" name="図 4">
            <a:extLst>
              <a:ext uri="{FF2B5EF4-FFF2-40B4-BE49-F238E27FC236}">
                <a16:creationId xmlns:a16="http://schemas.microsoft.com/office/drawing/2014/main" id="{63B7DDA3-A578-4CD4-9014-E9A04D715CC8}"/>
              </a:ext>
            </a:extLst>
          </p:cNvPr>
          <p:cNvPicPr>
            <a:picLocks noChangeAspect="1"/>
          </p:cNvPicPr>
          <p:nvPr/>
        </p:nvPicPr>
        <p:blipFill>
          <a:blip r:embed="rId4"/>
          <a:stretch>
            <a:fillRect/>
          </a:stretch>
        </p:blipFill>
        <p:spPr>
          <a:xfrm>
            <a:off x="4376447" y="5970049"/>
            <a:ext cx="4152900" cy="561975"/>
          </a:xfrm>
          <a:prstGeom prst="rect">
            <a:avLst/>
          </a:prstGeom>
        </p:spPr>
      </p:pic>
      <p:pic>
        <p:nvPicPr>
          <p:cNvPr id="7" name="図 6">
            <a:extLst>
              <a:ext uri="{FF2B5EF4-FFF2-40B4-BE49-F238E27FC236}">
                <a16:creationId xmlns:a16="http://schemas.microsoft.com/office/drawing/2014/main" id="{C4A7AF3B-0E63-47BF-B16E-F23B5E63C41F}"/>
              </a:ext>
            </a:extLst>
          </p:cNvPr>
          <p:cNvPicPr>
            <a:picLocks noChangeAspect="1"/>
          </p:cNvPicPr>
          <p:nvPr/>
        </p:nvPicPr>
        <p:blipFill>
          <a:blip r:embed="rId5"/>
          <a:stretch>
            <a:fillRect/>
          </a:stretch>
        </p:blipFill>
        <p:spPr>
          <a:xfrm>
            <a:off x="7544474" y="5969771"/>
            <a:ext cx="4157832" cy="560881"/>
          </a:xfrm>
          <a:prstGeom prst="rect">
            <a:avLst/>
          </a:prstGeom>
        </p:spPr>
      </p:pic>
      <p:sp>
        <p:nvSpPr>
          <p:cNvPr id="10" name="スライド番号プレースホルダー 9"/>
          <p:cNvSpPr>
            <a:spLocks noGrp="1"/>
          </p:cNvSpPr>
          <p:nvPr>
            <p:ph type="sldNum" sz="quarter" idx="12"/>
          </p:nvPr>
        </p:nvSpPr>
        <p:spPr/>
        <p:txBody>
          <a:bodyPr/>
          <a:lstStyle/>
          <a:p>
            <a:fld id="{18661D3D-6956-46A9-9340-A701E0E782EA}" type="slidenum">
              <a:rPr kumimoji="1" lang="ja-JP" altLang="en-US" smtClean="0"/>
              <a:t>20</a:t>
            </a:fld>
            <a:endParaRPr kumimoji="1" lang="ja-JP" altLang="en-US"/>
          </a:p>
        </p:txBody>
      </p:sp>
    </p:spTree>
    <p:extLst>
      <p:ext uri="{BB962C8B-B14F-4D97-AF65-F5344CB8AC3E}">
        <p14:creationId xmlns:p14="http://schemas.microsoft.com/office/powerpoint/2010/main" val="37368202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DF9EC8B6-A05F-4411-A02B-46723C17F31A}"/>
              </a:ext>
            </a:extLst>
          </p:cNvPr>
          <p:cNvSpPr txBox="1"/>
          <p:nvPr/>
        </p:nvSpPr>
        <p:spPr>
          <a:xfrm>
            <a:off x="193431" y="685800"/>
            <a:ext cx="11883340" cy="5857178"/>
          </a:xfrm>
          <a:prstGeom prst="rect">
            <a:avLst/>
          </a:prstGeom>
          <a:solidFill>
            <a:schemeClr val="accent4">
              <a:lumMod val="40000"/>
              <a:lumOff val="60000"/>
            </a:schemeClr>
          </a:solidFill>
        </p:spPr>
        <p:txBody>
          <a:bodyPr wrap="square" rtlCol="0">
            <a:spAutoFit/>
          </a:bodyPr>
          <a:lstStyle/>
          <a:p>
            <a:endParaRPr kumimoji="1" lang="ja-JP" altLang="en-US" dirty="0"/>
          </a:p>
        </p:txBody>
      </p:sp>
      <p:sp>
        <p:nvSpPr>
          <p:cNvPr id="2" name="タイトル 1">
            <a:extLst>
              <a:ext uri="{FF2B5EF4-FFF2-40B4-BE49-F238E27FC236}">
                <a16:creationId xmlns:a16="http://schemas.microsoft.com/office/drawing/2014/main" id="{023CAF61-A08D-46E6-A7D9-C3EEB7DF189D}"/>
              </a:ext>
            </a:extLst>
          </p:cNvPr>
          <p:cNvSpPr>
            <a:spLocks noGrp="1"/>
          </p:cNvSpPr>
          <p:nvPr>
            <p:ph type="title"/>
          </p:nvPr>
        </p:nvSpPr>
        <p:spPr>
          <a:xfrm>
            <a:off x="-1" y="315022"/>
            <a:ext cx="8768219" cy="904178"/>
          </a:xfrm>
          <a:solidFill>
            <a:schemeClr val="accent2"/>
          </a:solidFill>
        </p:spPr>
        <p:txBody>
          <a:bodyPr/>
          <a:lstStyle/>
          <a:p>
            <a:r>
              <a:rPr kumimoji="1" lang="ja-JP" altLang="en-US" b="1" dirty="0">
                <a:solidFill>
                  <a:schemeClr val="bg1"/>
                </a:solidFill>
                <a:latin typeface="HG丸ｺﾞｼｯｸM-PRO" panose="020F0600000000000000" pitchFamily="50" charset="-128"/>
                <a:ea typeface="HG丸ｺﾞｼｯｸM-PRO" panose="020F0600000000000000" pitchFamily="50" charset="-128"/>
              </a:rPr>
              <a:t>巧妙なフィッシングメールに注意</a:t>
            </a:r>
          </a:p>
        </p:txBody>
      </p:sp>
      <p:pic>
        <p:nvPicPr>
          <p:cNvPr id="1026" name="Picture 2" descr="フィッシングサイトのイラスト">
            <a:extLst>
              <a:ext uri="{FF2B5EF4-FFF2-40B4-BE49-F238E27FC236}">
                <a16:creationId xmlns:a16="http://schemas.microsoft.com/office/drawing/2014/main" id="{29194A45-8FA2-4DBA-B134-EECD7D761C1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26363" y="2160104"/>
            <a:ext cx="2439634" cy="2319895"/>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a:extLst>
              <a:ext uri="{FF2B5EF4-FFF2-40B4-BE49-F238E27FC236}">
                <a16:creationId xmlns:a16="http://schemas.microsoft.com/office/drawing/2014/main" id="{F7B71564-79FB-4A16-BC01-18B3FF6C2BE6}"/>
              </a:ext>
            </a:extLst>
          </p:cNvPr>
          <p:cNvSpPr txBox="1"/>
          <p:nvPr/>
        </p:nvSpPr>
        <p:spPr>
          <a:xfrm>
            <a:off x="4150226" y="1391004"/>
            <a:ext cx="7685499" cy="2677656"/>
          </a:xfrm>
          <a:prstGeom prst="rect">
            <a:avLst/>
          </a:prstGeom>
          <a:solidFill>
            <a:schemeClr val="bg1"/>
          </a:solidFill>
          <a:ln w="44450">
            <a:solidFill>
              <a:schemeClr val="accent1"/>
            </a:solidFill>
          </a:ln>
        </p:spPr>
        <p:txBody>
          <a:bodyPr wrap="square" rtlCol="0">
            <a:spAutoFit/>
          </a:bodyPr>
          <a:lstStyle/>
          <a:p>
            <a:r>
              <a:rPr lang="ja-JP" altLang="en-US" sz="2800" dirty="0">
                <a:latin typeface="HG丸ｺﾞｼｯｸM-PRO" panose="020F0600000000000000" pitchFamily="50" charset="-128"/>
                <a:ea typeface="HG丸ｺﾞｼｯｸM-PRO" panose="020F0600000000000000" pitchFamily="50" charset="-128"/>
              </a:rPr>
              <a:t>実在する企業や金融機関等をかたって、</a:t>
            </a:r>
            <a:endParaRPr lang="en-US" altLang="ja-JP" sz="2800" dirty="0">
              <a:latin typeface="HG丸ｺﾞｼｯｸM-PRO" panose="020F0600000000000000" pitchFamily="50" charset="-128"/>
              <a:ea typeface="HG丸ｺﾞｼｯｸM-PRO" panose="020F0600000000000000" pitchFamily="50" charset="-128"/>
            </a:endParaRPr>
          </a:p>
          <a:p>
            <a:r>
              <a:rPr lang="ja-JP" altLang="en-US" sz="2800" dirty="0">
                <a:latin typeface="HG丸ｺﾞｼｯｸM-PRO" panose="020F0600000000000000" pitchFamily="50" charset="-128"/>
                <a:ea typeface="HG丸ｺﾞｼｯｸM-PRO" panose="020F0600000000000000" pitchFamily="50" charset="-128"/>
              </a:rPr>
              <a:t>・メンテナンスのため</a:t>
            </a:r>
            <a:endParaRPr lang="en-US" altLang="ja-JP" sz="2800" dirty="0">
              <a:latin typeface="HG丸ｺﾞｼｯｸM-PRO" panose="020F0600000000000000" pitchFamily="50" charset="-128"/>
              <a:ea typeface="HG丸ｺﾞｼｯｸM-PRO" panose="020F0600000000000000" pitchFamily="50" charset="-128"/>
            </a:endParaRPr>
          </a:p>
          <a:p>
            <a:r>
              <a:rPr kumimoji="1" lang="ja-JP" altLang="en-US" sz="2800" dirty="0">
                <a:latin typeface="HG丸ｺﾞｼｯｸM-PRO" panose="020F0600000000000000" pitchFamily="50" charset="-128"/>
                <a:ea typeface="HG丸ｺﾞｼｯｸM-PRO" panose="020F0600000000000000" pitchFamily="50" charset="-128"/>
              </a:rPr>
              <a:t>・本人確認のため　　　　　　　などの理由で　</a:t>
            </a:r>
            <a:endParaRPr kumimoji="1" lang="en-US" altLang="ja-JP" sz="2800" dirty="0">
              <a:latin typeface="HG丸ｺﾞｼｯｸM-PRO" panose="020F0600000000000000" pitchFamily="50" charset="-128"/>
              <a:ea typeface="HG丸ｺﾞｼｯｸM-PRO" panose="020F0600000000000000" pitchFamily="50" charset="-128"/>
            </a:endParaRPr>
          </a:p>
          <a:p>
            <a:r>
              <a:rPr lang="ja-JP" altLang="en-US" sz="2800" dirty="0">
                <a:latin typeface="HG丸ｺﾞｼｯｸM-PRO" panose="020F0600000000000000" pitchFamily="50" charset="-128"/>
                <a:ea typeface="HG丸ｺﾞｼｯｸM-PRO" panose="020F0600000000000000" pitchFamily="50" charset="-128"/>
              </a:rPr>
              <a:t>・アカウント情報更新のため</a:t>
            </a:r>
            <a:endParaRPr lang="en-US" altLang="ja-JP" sz="2800" dirty="0">
              <a:latin typeface="HG丸ｺﾞｼｯｸM-PRO" panose="020F0600000000000000" pitchFamily="50" charset="-128"/>
              <a:ea typeface="HG丸ｺﾞｼｯｸM-PRO" panose="020F0600000000000000" pitchFamily="50" charset="-128"/>
            </a:endParaRPr>
          </a:p>
          <a:p>
            <a:r>
              <a:rPr lang="ja-JP" altLang="en-US" sz="2800" dirty="0">
                <a:latin typeface="HG丸ｺﾞｼｯｸM-PRO" panose="020F0600000000000000" pitchFamily="50" charset="-128"/>
                <a:ea typeface="HG丸ｺﾞｼｯｸM-PRO" panose="020F0600000000000000" pitchFamily="50" charset="-128"/>
              </a:rPr>
              <a:t>銀行口座番号、クレジットカード番号、</a:t>
            </a:r>
            <a:r>
              <a:rPr lang="en-US" altLang="ja-JP" sz="2800" dirty="0">
                <a:latin typeface="HG丸ｺﾞｼｯｸM-PRO" panose="020F0600000000000000" pitchFamily="50" charset="-128"/>
                <a:ea typeface="HG丸ｺﾞｼｯｸM-PRO" panose="020F0600000000000000" pitchFamily="50" charset="-128"/>
              </a:rPr>
              <a:t>ID</a:t>
            </a:r>
            <a:r>
              <a:rPr lang="ja-JP" altLang="en-US" sz="2800" dirty="0">
                <a:latin typeface="HG丸ｺﾞｼｯｸM-PRO" panose="020F0600000000000000" pitchFamily="50" charset="-128"/>
                <a:ea typeface="HG丸ｺﾞｼｯｸM-PRO" panose="020F0600000000000000" pitchFamily="50" charset="-128"/>
              </a:rPr>
              <a:t>やパスワードを入力するよう誘導される。</a:t>
            </a:r>
            <a:endParaRPr kumimoji="1" lang="ja-JP" altLang="en-US" sz="2800" dirty="0">
              <a:latin typeface="HG丸ｺﾞｼｯｸM-PRO" panose="020F0600000000000000" pitchFamily="50" charset="-128"/>
              <a:ea typeface="HG丸ｺﾞｼｯｸM-PRO" panose="020F0600000000000000" pitchFamily="50" charset="-128"/>
            </a:endParaRPr>
          </a:p>
        </p:txBody>
      </p:sp>
      <p:sp>
        <p:nvSpPr>
          <p:cNvPr id="5" name="右中かっこ 4">
            <a:extLst>
              <a:ext uri="{FF2B5EF4-FFF2-40B4-BE49-F238E27FC236}">
                <a16:creationId xmlns:a16="http://schemas.microsoft.com/office/drawing/2014/main" id="{180B441D-07B4-4BF1-8ACC-ACDBD1406140}"/>
              </a:ext>
            </a:extLst>
          </p:cNvPr>
          <p:cNvSpPr/>
          <p:nvPr/>
        </p:nvSpPr>
        <p:spPr>
          <a:xfrm>
            <a:off x="8994914" y="2070652"/>
            <a:ext cx="318052" cy="977348"/>
          </a:xfrm>
          <a:prstGeom prst="rightBrace">
            <a:avLst>
              <a:gd name="adj1" fmla="val 8333"/>
              <a:gd name="adj2" fmla="val 48644"/>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8" name="吹き出し: 角を丸めた四角形 7">
            <a:extLst>
              <a:ext uri="{FF2B5EF4-FFF2-40B4-BE49-F238E27FC236}">
                <a16:creationId xmlns:a16="http://schemas.microsoft.com/office/drawing/2014/main" id="{0274F2FC-9E0D-4EB6-B340-5477D1159F1C}"/>
              </a:ext>
            </a:extLst>
          </p:cNvPr>
          <p:cNvSpPr/>
          <p:nvPr/>
        </p:nvSpPr>
        <p:spPr>
          <a:xfrm>
            <a:off x="967409" y="1484244"/>
            <a:ext cx="2989385" cy="904178"/>
          </a:xfrm>
          <a:prstGeom prst="wedgeRoundRectCallout">
            <a:avLst>
              <a:gd name="adj1" fmla="val 5407"/>
              <a:gd name="adj2" fmla="val 70771"/>
              <a:gd name="adj3" fmla="val 16667"/>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400" dirty="0">
                <a:solidFill>
                  <a:schemeClr val="tx1"/>
                </a:solidFill>
                <a:latin typeface="HG丸ｺﾞｼｯｸM-PRO" panose="020F0600000000000000" pitchFamily="50" charset="-128"/>
                <a:ea typeface="HG丸ｺﾞｼｯｸM-PRO" panose="020F0600000000000000" pitchFamily="50" charset="-128"/>
              </a:rPr>
              <a:t>ロゴやデザインが</a:t>
            </a:r>
            <a:endParaRPr lang="en-US" altLang="ja-JP" sz="2400" dirty="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sz="2400" dirty="0">
                <a:solidFill>
                  <a:schemeClr val="tx1"/>
                </a:solidFill>
                <a:latin typeface="HG丸ｺﾞｼｯｸM-PRO" panose="020F0600000000000000" pitchFamily="50" charset="-128"/>
                <a:ea typeface="HG丸ｺﾞｼｯｸM-PRO" panose="020F0600000000000000" pitchFamily="50" charset="-128"/>
              </a:rPr>
              <a:t>そっくり！</a:t>
            </a:r>
          </a:p>
        </p:txBody>
      </p:sp>
      <p:sp>
        <p:nvSpPr>
          <p:cNvPr id="9" name="四角形: 角を丸くする 8">
            <a:extLst>
              <a:ext uri="{FF2B5EF4-FFF2-40B4-BE49-F238E27FC236}">
                <a16:creationId xmlns:a16="http://schemas.microsoft.com/office/drawing/2014/main" id="{F789132D-974C-40BF-91C7-868639F080BD}"/>
              </a:ext>
            </a:extLst>
          </p:cNvPr>
          <p:cNvSpPr/>
          <p:nvPr/>
        </p:nvSpPr>
        <p:spPr>
          <a:xfrm>
            <a:off x="2133600" y="4439438"/>
            <a:ext cx="8982573" cy="1811953"/>
          </a:xfrm>
          <a:prstGeom prst="roundRect">
            <a:avLst/>
          </a:prstGeom>
          <a:solidFill>
            <a:schemeClr val="bg1"/>
          </a:solidFill>
          <a:ln w="38100">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457200" indent="-457200">
              <a:buFont typeface="Wingdings" panose="05000000000000000000" pitchFamily="2" charset="2"/>
              <a:buChar char="Ø"/>
            </a:pPr>
            <a:r>
              <a:rPr lang="ja-JP" altLang="en-US" sz="3200" dirty="0">
                <a:solidFill>
                  <a:schemeClr val="tx1"/>
                </a:solidFill>
                <a:latin typeface="HG丸ｺﾞｼｯｸM-PRO" panose="020F0600000000000000" pitchFamily="50" charset="-128"/>
                <a:ea typeface="HG丸ｺﾞｼｯｸM-PRO" panose="020F0600000000000000" pitchFamily="50" charset="-128"/>
              </a:rPr>
              <a:t>メールに添付された</a:t>
            </a:r>
            <a:r>
              <a:rPr kumimoji="1" lang="ja-JP" altLang="en-US" sz="3200" dirty="0">
                <a:solidFill>
                  <a:schemeClr val="tx1"/>
                </a:solidFill>
                <a:latin typeface="HG丸ｺﾞｼｯｸM-PRO" panose="020F0600000000000000" pitchFamily="50" charset="-128"/>
                <a:ea typeface="HG丸ｺﾞｼｯｸM-PRO" panose="020F0600000000000000" pitchFamily="50" charset="-128"/>
              </a:rPr>
              <a:t>ＵＲＬは開かない</a:t>
            </a:r>
            <a:endParaRPr lang="en-US" altLang="ja-JP" sz="3200" dirty="0">
              <a:solidFill>
                <a:schemeClr val="tx1"/>
              </a:solidFill>
              <a:latin typeface="HG丸ｺﾞｼｯｸM-PRO" panose="020F0600000000000000" pitchFamily="50" charset="-128"/>
              <a:ea typeface="HG丸ｺﾞｼｯｸM-PRO" panose="020F0600000000000000" pitchFamily="50" charset="-128"/>
            </a:endParaRPr>
          </a:p>
          <a:p>
            <a:pPr marL="457200" indent="-457200">
              <a:buFont typeface="Wingdings" panose="05000000000000000000" pitchFamily="2" charset="2"/>
              <a:buChar char="Ø"/>
            </a:pPr>
            <a:r>
              <a:rPr lang="ja-JP" altLang="en-US" sz="3200" dirty="0">
                <a:solidFill>
                  <a:schemeClr val="tx1"/>
                </a:solidFill>
                <a:latin typeface="HG丸ｺﾞｼｯｸM-PRO" panose="020F0600000000000000" pitchFamily="50" charset="-128"/>
                <a:ea typeface="HG丸ｺﾞｼｯｸM-PRO" panose="020F0600000000000000" pitchFamily="50" charset="-128"/>
              </a:rPr>
              <a:t>安易に個人情報を書き込まない</a:t>
            </a:r>
            <a:endParaRPr lang="en-US" altLang="ja-JP" sz="3200" dirty="0">
              <a:solidFill>
                <a:schemeClr val="tx1"/>
              </a:solidFill>
              <a:latin typeface="HG丸ｺﾞｼｯｸM-PRO" panose="020F0600000000000000" pitchFamily="50" charset="-128"/>
              <a:ea typeface="HG丸ｺﾞｼｯｸM-PRO" panose="020F0600000000000000" pitchFamily="50" charset="-128"/>
            </a:endParaRPr>
          </a:p>
          <a:p>
            <a:pPr marL="457200" indent="-457200">
              <a:buFont typeface="Wingdings" panose="05000000000000000000" pitchFamily="2" charset="2"/>
              <a:buChar char="Ø"/>
            </a:pPr>
            <a:r>
              <a:rPr lang="ja-JP" altLang="en-US" sz="3200" dirty="0">
                <a:solidFill>
                  <a:schemeClr val="tx1"/>
                </a:solidFill>
                <a:latin typeface="HG丸ｺﾞｼｯｸM-PRO" panose="020F0600000000000000" pitchFamily="50" charset="-128"/>
                <a:ea typeface="HG丸ｺﾞｼｯｸM-PRO" panose="020F0600000000000000" pitchFamily="50" charset="-128"/>
              </a:rPr>
              <a:t>迷ったら自分で連絡先を調べて直接確認する</a:t>
            </a:r>
            <a:endParaRPr lang="en-US" altLang="ja-JP" sz="2800" dirty="0">
              <a:solidFill>
                <a:schemeClr val="tx1"/>
              </a:solidFill>
              <a:latin typeface="HG丸ｺﾞｼｯｸM-PRO" panose="020F0600000000000000" pitchFamily="50" charset="-128"/>
              <a:ea typeface="HG丸ｺﾞｼｯｸM-PRO" panose="020F0600000000000000" pitchFamily="50" charset="-128"/>
            </a:endParaRPr>
          </a:p>
          <a:p>
            <a:pPr marL="457200" indent="-457200">
              <a:buFont typeface="Wingdings" panose="05000000000000000000" pitchFamily="2" charset="2"/>
              <a:buChar char="Ø"/>
            </a:pPr>
            <a:endParaRPr kumimoji="1" lang="ja-JP" altLang="en-US" sz="2800" dirty="0">
              <a:solidFill>
                <a:schemeClr val="tx1"/>
              </a:solidFill>
              <a:latin typeface="HG丸ｺﾞｼｯｸM-PRO" panose="020F0600000000000000" pitchFamily="50" charset="-128"/>
              <a:ea typeface="HG丸ｺﾞｼｯｸM-PRO" panose="020F0600000000000000" pitchFamily="50" charset="-128"/>
            </a:endParaRPr>
          </a:p>
        </p:txBody>
      </p:sp>
      <p:sp>
        <p:nvSpPr>
          <p:cNvPr id="6" name="スライド番号プレースホルダー 5"/>
          <p:cNvSpPr>
            <a:spLocks noGrp="1"/>
          </p:cNvSpPr>
          <p:nvPr>
            <p:ph type="sldNum" sz="quarter" idx="12"/>
          </p:nvPr>
        </p:nvSpPr>
        <p:spPr/>
        <p:txBody>
          <a:bodyPr/>
          <a:lstStyle/>
          <a:p>
            <a:fld id="{18661D3D-6956-46A9-9340-A701E0E782EA}" type="slidenum">
              <a:rPr kumimoji="1" lang="ja-JP" altLang="en-US" smtClean="0"/>
              <a:t>21</a:t>
            </a:fld>
            <a:endParaRPr kumimoji="1" lang="ja-JP" altLang="en-US"/>
          </a:p>
        </p:txBody>
      </p:sp>
    </p:spTree>
    <p:extLst>
      <p:ext uri="{BB962C8B-B14F-4D97-AF65-F5344CB8AC3E}">
        <p14:creationId xmlns:p14="http://schemas.microsoft.com/office/powerpoint/2010/main" val="29010694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3CDBBFCE-BDF1-450B-B30F-1FBE30BB26A7}"/>
              </a:ext>
            </a:extLst>
          </p:cNvPr>
          <p:cNvSpPr txBox="1"/>
          <p:nvPr/>
        </p:nvSpPr>
        <p:spPr>
          <a:xfrm>
            <a:off x="352988" y="906571"/>
            <a:ext cx="11600473" cy="5064369"/>
          </a:xfrm>
          <a:prstGeom prst="rect">
            <a:avLst/>
          </a:prstGeom>
          <a:solidFill>
            <a:schemeClr val="accent4">
              <a:lumMod val="40000"/>
              <a:lumOff val="60000"/>
            </a:schemeClr>
          </a:solidFill>
        </p:spPr>
        <p:txBody>
          <a:bodyPr wrap="square" rtlCol="0">
            <a:spAutoFit/>
          </a:bodyPr>
          <a:lstStyle/>
          <a:p>
            <a:endParaRPr kumimoji="1" lang="ja-JP" altLang="en-US" dirty="0"/>
          </a:p>
        </p:txBody>
      </p:sp>
      <p:sp>
        <p:nvSpPr>
          <p:cNvPr id="2" name="タイトル 1">
            <a:extLst>
              <a:ext uri="{FF2B5EF4-FFF2-40B4-BE49-F238E27FC236}">
                <a16:creationId xmlns:a16="http://schemas.microsoft.com/office/drawing/2014/main" id="{41151194-B3FA-4AF5-9702-27DA549821DE}"/>
              </a:ext>
            </a:extLst>
          </p:cNvPr>
          <p:cNvSpPr>
            <a:spLocks noGrp="1"/>
          </p:cNvSpPr>
          <p:nvPr>
            <p:ph type="title"/>
          </p:nvPr>
        </p:nvSpPr>
        <p:spPr>
          <a:xfrm>
            <a:off x="0" y="158349"/>
            <a:ext cx="11953461" cy="788265"/>
          </a:xfrm>
          <a:solidFill>
            <a:schemeClr val="accent2"/>
          </a:solidFill>
        </p:spPr>
        <p:txBody>
          <a:bodyPr>
            <a:normAutofit fontScale="90000"/>
          </a:bodyPr>
          <a:lstStyle/>
          <a:p>
            <a:r>
              <a:rPr kumimoji="1" lang="ja-JP" altLang="en-US" b="1" dirty="0">
                <a:solidFill>
                  <a:schemeClr val="bg1"/>
                </a:solidFill>
                <a:latin typeface="HG丸ｺﾞｼｯｸM-PRO" panose="020F0600000000000000" pitchFamily="50" charset="-128"/>
                <a:ea typeface="HG丸ｺﾞｼｯｸM-PRO" panose="020F0600000000000000" pitchFamily="50" charset="-128"/>
              </a:rPr>
              <a:t>ネットショッピング　</a:t>
            </a:r>
            <a:r>
              <a:rPr kumimoji="1" lang="en-US" altLang="ja-JP" b="1" dirty="0">
                <a:solidFill>
                  <a:schemeClr val="bg1"/>
                </a:solidFill>
                <a:latin typeface="HG丸ｺﾞｼｯｸM-PRO" panose="020F0600000000000000" pitchFamily="50" charset="-128"/>
                <a:ea typeface="HG丸ｺﾞｼｯｸM-PRO" panose="020F0600000000000000" pitchFamily="50" charset="-128"/>
              </a:rPr>
              <a:t>〈</a:t>
            </a:r>
            <a:r>
              <a:rPr kumimoji="1" lang="ja-JP" altLang="en-US" b="1" dirty="0">
                <a:solidFill>
                  <a:schemeClr val="bg1"/>
                </a:solidFill>
                <a:latin typeface="HG丸ｺﾞｼｯｸM-PRO" panose="020F0600000000000000" pitchFamily="50" charset="-128"/>
                <a:ea typeface="HG丸ｺﾞｼｯｸM-PRO" panose="020F0600000000000000" pitchFamily="50" charset="-128"/>
              </a:rPr>
              <a:t>お試しのはずが定期購入</a:t>
            </a:r>
            <a:r>
              <a:rPr kumimoji="1" lang="en-US" altLang="ja-JP" b="1" dirty="0">
                <a:solidFill>
                  <a:schemeClr val="bg1"/>
                </a:solidFill>
                <a:latin typeface="HG丸ｺﾞｼｯｸM-PRO" panose="020F0600000000000000" pitchFamily="50" charset="-128"/>
                <a:ea typeface="HG丸ｺﾞｼｯｸM-PRO" panose="020F0600000000000000" pitchFamily="50" charset="-128"/>
              </a:rPr>
              <a:t>〉</a:t>
            </a:r>
            <a:endParaRPr kumimoji="1" lang="ja-JP" altLang="en-US" b="1" dirty="0">
              <a:solidFill>
                <a:schemeClr val="bg1"/>
              </a:solidFill>
              <a:latin typeface="HG丸ｺﾞｼｯｸM-PRO" panose="020F0600000000000000" pitchFamily="50" charset="-128"/>
              <a:ea typeface="HG丸ｺﾞｼｯｸM-PRO" panose="020F0600000000000000" pitchFamily="50" charset="-128"/>
            </a:endParaRPr>
          </a:p>
        </p:txBody>
      </p:sp>
      <p:pic>
        <p:nvPicPr>
          <p:cNvPr id="4" name="コンテンツ プレースホルダー 3">
            <a:extLst>
              <a:ext uri="{FF2B5EF4-FFF2-40B4-BE49-F238E27FC236}">
                <a16:creationId xmlns:a16="http://schemas.microsoft.com/office/drawing/2014/main" id="{CAE92C49-73C7-40C6-B629-C2A3A268F0A6}"/>
              </a:ext>
            </a:extLst>
          </p:cNvPr>
          <p:cNvPicPr>
            <a:picLocks noGrp="1" noChangeAspect="1"/>
          </p:cNvPicPr>
          <p:nvPr>
            <p:ph idx="1"/>
          </p:nvPr>
        </p:nvPicPr>
        <p:blipFill>
          <a:blip r:embed="rId3"/>
          <a:stretch>
            <a:fillRect/>
          </a:stretch>
        </p:blipFill>
        <p:spPr>
          <a:xfrm>
            <a:off x="1170620" y="1273042"/>
            <a:ext cx="3449047" cy="2555430"/>
          </a:xfrm>
          <a:prstGeom prst="rect">
            <a:avLst/>
          </a:prstGeom>
        </p:spPr>
      </p:pic>
      <p:pic>
        <p:nvPicPr>
          <p:cNvPr id="3" name="図 2">
            <a:extLst>
              <a:ext uri="{FF2B5EF4-FFF2-40B4-BE49-F238E27FC236}">
                <a16:creationId xmlns:a16="http://schemas.microsoft.com/office/drawing/2014/main" id="{5B5783F8-621E-4A1B-AAE3-60B2F93116D1}"/>
              </a:ext>
            </a:extLst>
          </p:cNvPr>
          <p:cNvPicPr>
            <a:picLocks noChangeAspect="1"/>
          </p:cNvPicPr>
          <p:nvPr/>
        </p:nvPicPr>
        <p:blipFill>
          <a:blip r:embed="rId4"/>
          <a:stretch>
            <a:fillRect/>
          </a:stretch>
        </p:blipFill>
        <p:spPr>
          <a:xfrm>
            <a:off x="352988" y="5930899"/>
            <a:ext cx="4360644" cy="561975"/>
          </a:xfrm>
          <a:prstGeom prst="rect">
            <a:avLst/>
          </a:prstGeom>
        </p:spPr>
      </p:pic>
      <p:pic>
        <p:nvPicPr>
          <p:cNvPr id="5" name="図 4">
            <a:extLst>
              <a:ext uri="{FF2B5EF4-FFF2-40B4-BE49-F238E27FC236}">
                <a16:creationId xmlns:a16="http://schemas.microsoft.com/office/drawing/2014/main" id="{76C6F907-053A-4ADC-B2D7-ACC0261B5DB8}"/>
              </a:ext>
            </a:extLst>
          </p:cNvPr>
          <p:cNvPicPr>
            <a:picLocks noChangeAspect="1"/>
          </p:cNvPicPr>
          <p:nvPr/>
        </p:nvPicPr>
        <p:blipFill>
          <a:blip r:embed="rId4"/>
          <a:stretch>
            <a:fillRect/>
          </a:stretch>
        </p:blipFill>
        <p:spPr>
          <a:xfrm>
            <a:off x="4713632" y="5930898"/>
            <a:ext cx="4152900" cy="561975"/>
          </a:xfrm>
          <a:prstGeom prst="rect">
            <a:avLst/>
          </a:prstGeom>
        </p:spPr>
      </p:pic>
      <p:pic>
        <p:nvPicPr>
          <p:cNvPr id="6" name="図 5">
            <a:extLst>
              <a:ext uri="{FF2B5EF4-FFF2-40B4-BE49-F238E27FC236}">
                <a16:creationId xmlns:a16="http://schemas.microsoft.com/office/drawing/2014/main" id="{7AE51A0C-8911-44F4-B624-58E55D6D71AB}"/>
              </a:ext>
            </a:extLst>
          </p:cNvPr>
          <p:cNvPicPr>
            <a:picLocks noChangeAspect="1"/>
          </p:cNvPicPr>
          <p:nvPr/>
        </p:nvPicPr>
        <p:blipFill>
          <a:blip r:embed="rId4"/>
          <a:stretch>
            <a:fillRect/>
          </a:stretch>
        </p:blipFill>
        <p:spPr>
          <a:xfrm>
            <a:off x="7584385" y="5930898"/>
            <a:ext cx="4369076" cy="561975"/>
          </a:xfrm>
          <a:prstGeom prst="rect">
            <a:avLst/>
          </a:prstGeom>
        </p:spPr>
      </p:pic>
      <p:sp>
        <p:nvSpPr>
          <p:cNvPr id="8" name="テキスト ボックス 7">
            <a:extLst>
              <a:ext uri="{FF2B5EF4-FFF2-40B4-BE49-F238E27FC236}">
                <a16:creationId xmlns:a16="http://schemas.microsoft.com/office/drawing/2014/main" id="{CCD9B6CE-7C72-4806-86CD-4232EAA0A548}"/>
              </a:ext>
            </a:extLst>
          </p:cNvPr>
          <p:cNvSpPr txBox="1"/>
          <p:nvPr/>
        </p:nvSpPr>
        <p:spPr>
          <a:xfrm>
            <a:off x="5263420" y="1504886"/>
            <a:ext cx="6367847" cy="1815882"/>
          </a:xfrm>
          <a:prstGeom prst="rect">
            <a:avLst/>
          </a:prstGeom>
          <a:solidFill>
            <a:schemeClr val="bg1"/>
          </a:solidFill>
          <a:ln w="41275">
            <a:solidFill>
              <a:schemeClr val="accent1"/>
            </a:solidFill>
          </a:ln>
        </p:spPr>
        <p:txBody>
          <a:bodyPr wrap="square" rtlCol="0">
            <a:spAutoFit/>
          </a:bodyPr>
          <a:lstStyle/>
          <a:p>
            <a:r>
              <a:rPr kumimoji="1" lang="ja-JP" altLang="en-US" sz="2800" dirty="0">
                <a:latin typeface="HG丸ｺﾞｼｯｸM-PRO" panose="020F0600000000000000" pitchFamily="50" charset="-128"/>
                <a:ea typeface="HG丸ｺﾞｼｯｸM-PRO" panose="020F0600000000000000" pitchFamily="50" charset="-128"/>
              </a:rPr>
              <a:t>スマホで特別価格</a:t>
            </a:r>
            <a:r>
              <a:rPr kumimoji="1" lang="en-US" altLang="ja-JP" sz="2800" dirty="0">
                <a:latin typeface="HG丸ｺﾞｼｯｸM-PRO" panose="020F0600000000000000" pitchFamily="50" charset="-128"/>
                <a:ea typeface="HG丸ｺﾞｼｯｸM-PRO" panose="020F0600000000000000" pitchFamily="50" charset="-128"/>
              </a:rPr>
              <a:t>500</a:t>
            </a:r>
            <a:r>
              <a:rPr kumimoji="1" lang="ja-JP" altLang="en-US" sz="2800" dirty="0">
                <a:latin typeface="HG丸ｺﾞｼｯｸM-PRO" panose="020F0600000000000000" pitchFamily="50" charset="-128"/>
                <a:ea typeface="HG丸ｺﾞｼｯｸM-PRO" panose="020F0600000000000000" pitchFamily="50" charset="-128"/>
              </a:rPr>
              <a:t>円という広告を見てダイエットサプリを申し込んだ。</a:t>
            </a:r>
            <a:endParaRPr kumimoji="1" lang="en-US" altLang="ja-JP" sz="2800" dirty="0">
              <a:latin typeface="HG丸ｺﾞｼｯｸM-PRO" panose="020F0600000000000000" pitchFamily="50" charset="-128"/>
              <a:ea typeface="HG丸ｺﾞｼｯｸM-PRO" panose="020F0600000000000000" pitchFamily="50" charset="-128"/>
            </a:endParaRPr>
          </a:p>
          <a:p>
            <a:r>
              <a:rPr lang="en-US" altLang="ja-JP" sz="2800" dirty="0">
                <a:latin typeface="HG丸ｺﾞｼｯｸM-PRO" panose="020F0600000000000000" pitchFamily="50" charset="-128"/>
                <a:ea typeface="HG丸ｺﾞｼｯｸM-PRO" panose="020F0600000000000000" pitchFamily="50" charset="-128"/>
              </a:rPr>
              <a:t>1</a:t>
            </a:r>
            <a:r>
              <a:rPr lang="ja-JP" altLang="en-US" sz="2800" dirty="0">
                <a:latin typeface="HG丸ｺﾞｼｯｸM-PRO" panose="020F0600000000000000" pitchFamily="50" charset="-128"/>
                <a:ea typeface="HG丸ｺﾞｼｯｸM-PRO" panose="020F0600000000000000" pitchFamily="50" charset="-128"/>
              </a:rPr>
              <a:t>回限りではなく</a:t>
            </a:r>
            <a:r>
              <a:rPr lang="en-US" altLang="ja-JP" sz="2800" dirty="0">
                <a:latin typeface="HG丸ｺﾞｼｯｸM-PRO" panose="020F0600000000000000" pitchFamily="50" charset="-128"/>
                <a:ea typeface="HG丸ｺﾞｼｯｸM-PRO" panose="020F0600000000000000" pitchFamily="50" charset="-128"/>
              </a:rPr>
              <a:t>4</a:t>
            </a:r>
            <a:r>
              <a:rPr lang="ja-JP" altLang="en-US" sz="2800" dirty="0">
                <a:latin typeface="HG丸ｺﾞｼｯｸM-PRO" panose="020F0600000000000000" pitchFamily="50" charset="-128"/>
                <a:ea typeface="HG丸ｺﾞｼｯｸM-PRO" panose="020F0600000000000000" pitchFamily="50" charset="-128"/>
              </a:rPr>
              <a:t>回購入が条件の定期購入だった。</a:t>
            </a:r>
            <a:endParaRPr kumimoji="1" lang="ja-JP" altLang="en-US" sz="2800" dirty="0">
              <a:latin typeface="HG丸ｺﾞｼｯｸM-PRO" panose="020F0600000000000000" pitchFamily="50" charset="-128"/>
              <a:ea typeface="HG丸ｺﾞｼｯｸM-PRO" panose="020F0600000000000000" pitchFamily="50" charset="-128"/>
            </a:endParaRPr>
          </a:p>
        </p:txBody>
      </p:sp>
      <p:sp>
        <p:nvSpPr>
          <p:cNvPr id="11" name="四角形: 角を丸くする 10">
            <a:extLst>
              <a:ext uri="{FF2B5EF4-FFF2-40B4-BE49-F238E27FC236}">
                <a16:creationId xmlns:a16="http://schemas.microsoft.com/office/drawing/2014/main" id="{A6152282-5FB5-433C-B22C-094BB9E44380}"/>
              </a:ext>
            </a:extLst>
          </p:cNvPr>
          <p:cNvSpPr/>
          <p:nvPr/>
        </p:nvSpPr>
        <p:spPr>
          <a:xfrm>
            <a:off x="5627653" y="3828472"/>
            <a:ext cx="6043225" cy="1594721"/>
          </a:xfrm>
          <a:prstGeom prst="roundRect">
            <a:avLst/>
          </a:prstGeom>
          <a:solidFill>
            <a:schemeClr val="bg1"/>
          </a:solidFill>
          <a:ln w="38100">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Ø"/>
            </a:pPr>
            <a:r>
              <a:rPr lang="ja-JP" altLang="en-US" sz="2800" dirty="0">
                <a:solidFill>
                  <a:schemeClr val="tx1"/>
                </a:solidFill>
                <a:latin typeface="HG丸ｺﾞｼｯｸM-PRO" panose="020F0600000000000000" pitchFamily="50" charset="-128"/>
                <a:ea typeface="HG丸ｺﾞｼｯｸM-PRO" panose="020F0600000000000000" pitchFamily="50" charset="-128"/>
              </a:rPr>
              <a:t>極端な低価格</a:t>
            </a:r>
            <a:r>
              <a:rPr kumimoji="1" lang="ja-JP" altLang="en-US" sz="2800" dirty="0">
                <a:solidFill>
                  <a:schemeClr val="tx1"/>
                </a:solidFill>
                <a:latin typeface="HG丸ｺﾞｼｯｸM-PRO" panose="020F0600000000000000" pitchFamily="50" charset="-128"/>
                <a:ea typeface="HG丸ｺﾞｼｯｸM-PRO" panose="020F0600000000000000" pitchFamily="50" charset="-128"/>
              </a:rPr>
              <a:t>には</a:t>
            </a:r>
            <a:r>
              <a:rPr lang="ja-JP" altLang="en-US" sz="2800" dirty="0">
                <a:solidFill>
                  <a:schemeClr val="tx1"/>
                </a:solidFill>
                <a:latin typeface="HG丸ｺﾞｼｯｸM-PRO" panose="020F0600000000000000" pitchFamily="50" charset="-128"/>
                <a:ea typeface="HG丸ｺﾞｼｯｸM-PRO" panose="020F0600000000000000" pitchFamily="50" charset="-128"/>
              </a:rPr>
              <a:t>裏</a:t>
            </a:r>
            <a:r>
              <a:rPr kumimoji="1" lang="ja-JP" altLang="en-US" sz="2800" dirty="0">
                <a:solidFill>
                  <a:schemeClr val="tx1"/>
                </a:solidFill>
                <a:latin typeface="HG丸ｺﾞｼｯｸM-PRO" panose="020F0600000000000000" pitchFamily="50" charset="-128"/>
                <a:ea typeface="HG丸ｺﾞｼｯｸM-PRO" panose="020F0600000000000000" pitchFamily="50" charset="-128"/>
              </a:rPr>
              <a:t>がある。</a:t>
            </a:r>
            <a:endParaRPr kumimoji="1" lang="en-US" altLang="ja-JP" sz="2800" dirty="0">
              <a:solidFill>
                <a:schemeClr val="tx1"/>
              </a:solidFill>
              <a:latin typeface="HG丸ｺﾞｼｯｸM-PRO" panose="020F0600000000000000" pitchFamily="50" charset="-128"/>
              <a:ea typeface="HG丸ｺﾞｼｯｸM-PRO" panose="020F0600000000000000" pitchFamily="50" charset="-128"/>
            </a:endParaRPr>
          </a:p>
          <a:p>
            <a:pPr marL="285750" indent="-285750">
              <a:buFont typeface="Wingdings" panose="05000000000000000000" pitchFamily="2" charset="2"/>
              <a:buChar char="Ø"/>
            </a:pPr>
            <a:r>
              <a:rPr lang="ja-JP" altLang="en-US" sz="2800" b="1" dirty="0">
                <a:solidFill>
                  <a:schemeClr val="tx1"/>
                </a:solidFill>
                <a:latin typeface="HG丸ｺﾞｼｯｸM-PRO" panose="020F0600000000000000" pitchFamily="50" charset="-128"/>
                <a:ea typeface="HG丸ｺﾞｼｯｸM-PRO" panose="020F0600000000000000" pitchFamily="50" charset="-128"/>
              </a:rPr>
              <a:t>利用規約</a:t>
            </a:r>
            <a:r>
              <a:rPr lang="ja-JP" altLang="en-US" sz="2800" dirty="0">
                <a:solidFill>
                  <a:schemeClr val="tx1"/>
                </a:solidFill>
                <a:latin typeface="HG丸ｺﾞｼｯｸM-PRO" panose="020F0600000000000000" pitchFamily="50" charset="-128"/>
                <a:ea typeface="HG丸ｺﾞｼｯｸM-PRO" panose="020F0600000000000000" pitchFamily="50" charset="-128"/>
              </a:rPr>
              <a:t>や</a:t>
            </a:r>
            <a:r>
              <a:rPr lang="ja-JP" altLang="en-US" sz="2800" b="1" dirty="0">
                <a:solidFill>
                  <a:schemeClr val="tx1"/>
                </a:solidFill>
                <a:latin typeface="HG丸ｺﾞｼｯｸM-PRO" panose="020F0600000000000000" pitchFamily="50" charset="-128"/>
                <a:ea typeface="HG丸ｺﾞｼｯｸM-PRO" panose="020F0600000000000000" pitchFamily="50" charset="-128"/>
              </a:rPr>
              <a:t>確認画面で</a:t>
            </a:r>
            <a:r>
              <a:rPr lang="ja-JP" altLang="en-US" sz="2800" dirty="0">
                <a:solidFill>
                  <a:schemeClr val="tx1"/>
                </a:solidFill>
                <a:latin typeface="HG丸ｺﾞｼｯｸM-PRO" panose="020F0600000000000000" pitchFamily="50" charset="-128"/>
                <a:ea typeface="HG丸ｺﾞｼｯｸM-PRO" panose="020F0600000000000000" pitchFamily="50" charset="-128"/>
              </a:rPr>
              <a:t>契約内容を　　　しっかり確認する。</a:t>
            </a:r>
            <a:endParaRPr kumimoji="1" lang="ja-JP" altLang="en-US" sz="2800" dirty="0">
              <a:solidFill>
                <a:schemeClr val="tx1"/>
              </a:solidFill>
              <a:latin typeface="HG丸ｺﾞｼｯｸM-PRO" panose="020F0600000000000000" pitchFamily="50" charset="-128"/>
              <a:ea typeface="HG丸ｺﾞｼｯｸM-PRO" panose="020F0600000000000000" pitchFamily="50" charset="-128"/>
            </a:endParaRPr>
          </a:p>
        </p:txBody>
      </p:sp>
      <p:sp>
        <p:nvSpPr>
          <p:cNvPr id="12" name="テキスト ボックス 11">
            <a:extLst>
              <a:ext uri="{FF2B5EF4-FFF2-40B4-BE49-F238E27FC236}">
                <a16:creationId xmlns:a16="http://schemas.microsoft.com/office/drawing/2014/main" id="{C3212D8F-A61B-4ECE-9AED-3774297A03D5}"/>
              </a:ext>
            </a:extLst>
          </p:cNvPr>
          <p:cNvSpPr txBox="1"/>
          <p:nvPr/>
        </p:nvSpPr>
        <p:spPr>
          <a:xfrm>
            <a:off x="648442" y="4023969"/>
            <a:ext cx="4683757" cy="1384995"/>
          </a:xfrm>
          <a:prstGeom prst="rect">
            <a:avLst/>
          </a:prstGeom>
          <a:solidFill>
            <a:schemeClr val="bg1"/>
          </a:solidFill>
          <a:ln w="38100">
            <a:solidFill>
              <a:srgbClr val="C00000"/>
            </a:solidFill>
          </a:ln>
        </p:spPr>
        <p:txBody>
          <a:bodyPr wrap="square" rtlCol="0">
            <a:spAutoFit/>
          </a:bodyPr>
          <a:lstStyle/>
          <a:p>
            <a:pPr marL="457200" indent="-457200">
              <a:buFont typeface="Wingdings" panose="05000000000000000000" pitchFamily="2" charset="2"/>
              <a:buChar char="l"/>
            </a:pPr>
            <a:r>
              <a:rPr kumimoji="1" lang="ja-JP" altLang="en-US" sz="2800" dirty="0" smtClean="0">
                <a:latin typeface="HG丸ｺﾞｼｯｸM-PRO" panose="020F0600000000000000" pitchFamily="50" charset="-128"/>
                <a:ea typeface="HG丸ｺﾞｼｯｸM-PRO" panose="020F0600000000000000" pitchFamily="50" charset="-128"/>
              </a:rPr>
              <a:t>ネット通販は</a:t>
            </a:r>
            <a:r>
              <a:rPr kumimoji="1" lang="ja-JP" altLang="en-US" sz="2800" dirty="0">
                <a:latin typeface="HG丸ｺﾞｼｯｸM-PRO" panose="020F0600000000000000" pitchFamily="50" charset="-128"/>
                <a:ea typeface="HG丸ｺﾞｼｯｸM-PRO" panose="020F0600000000000000" pitchFamily="50" charset="-128"/>
              </a:rPr>
              <a:t>クーリング・オフ</a:t>
            </a:r>
            <a:r>
              <a:rPr kumimoji="1" lang="ja-JP" altLang="en-US" sz="2800" dirty="0" smtClean="0">
                <a:latin typeface="HG丸ｺﾞｼｯｸM-PRO" panose="020F0600000000000000" pitchFamily="50" charset="-128"/>
                <a:ea typeface="HG丸ｺﾞｼｯｸM-PRO" panose="020F0600000000000000" pitchFamily="50" charset="-128"/>
              </a:rPr>
              <a:t>ができない</a:t>
            </a:r>
            <a:endParaRPr kumimoji="1" lang="en-US" altLang="ja-JP" sz="2800" dirty="0" smtClean="0">
              <a:latin typeface="HG丸ｺﾞｼｯｸM-PRO" panose="020F0600000000000000" pitchFamily="50" charset="-128"/>
              <a:ea typeface="HG丸ｺﾞｼｯｸM-PRO" panose="020F0600000000000000" pitchFamily="50" charset="-128"/>
            </a:endParaRPr>
          </a:p>
          <a:p>
            <a:pPr marL="457200" indent="-457200">
              <a:buFont typeface="Wingdings" panose="05000000000000000000" pitchFamily="2" charset="2"/>
              <a:buChar char="l"/>
            </a:pPr>
            <a:r>
              <a:rPr lang="ja-JP" altLang="en-US" sz="2800" dirty="0" smtClean="0">
                <a:latin typeface="HG丸ｺﾞｼｯｸM-PRO" panose="020F0600000000000000" pitchFamily="50" charset="-128"/>
                <a:ea typeface="HG丸ｺﾞｼｯｸM-PRO" panose="020F0600000000000000" pitchFamily="50" charset="-128"/>
              </a:rPr>
              <a:t>返品規定をよく確認する</a:t>
            </a:r>
            <a:endParaRPr kumimoji="1" lang="ja-JP" altLang="en-US" sz="2800" dirty="0">
              <a:latin typeface="HG丸ｺﾞｼｯｸM-PRO" panose="020F0600000000000000" pitchFamily="50" charset="-128"/>
              <a:ea typeface="HG丸ｺﾞｼｯｸM-PRO" panose="020F0600000000000000" pitchFamily="50" charset="-128"/>
            </a:endParaRPr>
          </a:p>
        </p:txBody>
      </p:sp>
      <p:sp>
        <p:nvSpPr>
          <p:cNvPr id="13" name="スライド番号プレースホルダー 12"/>
          <p:cNvSpPr>
            <a:spLocks noGrp="1"/>
          </p:cNvSpPr>
          <p:nvPr>
            <p:ph type="sldNum" sz="quarter" idx="12"/>
          </p:nvPr>
        </p:nvSpPr>
        <p:spPr/>
        <p:txBody>
          <a:bodyPr/>
          <a:lstStyle/>
          <a:p>
            <a:fld id="{18661D3D-6956-46A9-9340-A701E0E782EA}" type="slidenum">
              <a:rPr kumimoji="1" lang="ja-JP" altLang="en-US" smtClean="0"/>
              <a:t>22</a:t>
            </a:fld>
            <a:endParaRPr kumimoji="1" lang="ja-JP" altLang="en-US"/>
          </a:p>
        </p:txBody>
      </p:sp>
    </p:spTree>
    <p:extLst>
      <p:ext uri="{BB962C8B-B14F-4D97-AF65-F5344CB8AC3E}">
        <p14:creationId xmlns:p14="http://schemas.microsoft.com/office/powerpoint/2010/main" val="2769217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7B8D185E-0DC9-466C-9051-22E050C0EC7F}"/>
              </a:ext>
            </a:extLst>
          </p:cNvPr>
          <p:cNvSpPr txBox="1"/>
          <p:nvPr/>
        </p:nvSpPr>
        <p:spPr>
          <a:xfrm>
            <a:off x="392477" y="178420"/>
            <a:ext cx="11614724" cy="6547058"/>
          </a:xfrm>
          <a:prstGeom prst="rect">
            <a:avLst/>
          </a:prstGeom>
          <a:solidFill>
            <a:schemeClr val="accent4">
              <a:lumMod val="40000"/>
              <a:lumOff val="60000"/>
            </a:schemeClr>
          </a:solidFill>
        </p:spPr>
        <p:txBody>
          <a:bodyPr wrap="square" rtlCol="0">
            <a:spAutoFit/>
          </a:bodyPr>
          <a:lstStyle/>
          <a:p>
            <a:endParaRPr kumimoji="1" lang="ja-JP" altLang="en-US" dirty="0"/>
          </a:p>
        </p:txBody>
      </p:sp>
      <p:sp>
        <p:nvSpPr>
          <p:cNvPr id="11" name="四角形: 角を丸くする 10">
            <a:extLst>
              <a:ext uri="{FF2B5EF4-FFF2-40B4-BE49-F238E27FC236}">
                <a16:creationId xmlns:a16="http://schemas.microsoft.com/office/drawing/2014/main" id="{23458AFA-3530-4CE9-9972-4496C67F65EC}"/>
              </a:ext>
            </a:extLst>
          </p:cNvPr>
          <p:cNvSpPr/>
          <p:nvPr/>
        </p:nvSpPr>
        <p:spPr>
          <a:xfrm>
            <a:off x="3566826" y="1495980"/>
            <a:ext cx="2354893" cy="3610286"/>
          </a:xfrm>
          <a:prstGeom prst="roundRect">
            <a:avLst/>
          </a:prstGeom>
          <a:ln w="38100">
            <a:solidFill>
              <a:schemeClr val="bg2">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
        <p:nvSpPr>
          <p:cNvPr id="2" name="タイトル 1">
            <a:extLst>
              <a:ext uri="{FF2B5EF4-FFF2-40B4-BE49-F238E27FC236}">
                <a16:creationId xmlns:a16="http://schemas.microsoft.com/office/drawing/2014/main" id="{340372B0-E53A-4EA8-8828-ADC4D0DFC4E3}"/>
              </a:ext>
            </a:extLst>
          </p:cNvPr>
          <p:cNvSpPr>
            <a:spLocks noGrp="1"/>
          </p:cNvSpPr>
          <p:nvPr>
            <p:ph type="title"/>
          </p:nvPr>
        </p:nvSpPr>
        <p:spPr>
          <a:xfrm>
            <a:off x="-1" y="315703"/>
            <a:ext cx="4860049" cy="667308"/>
          </a:xfrm>
          <a:solidFill>
            <a:schemeClr val="accent2"/>
          </a:solidFill>
        </p:spPr>
        <p:txBody>
          <a:bodyPr>
            <a:normAutofit fontScale="90000"/>
          </a:bodyPr>
          <a:lstStyle/>
          <a:p>
            <a:r>
              <a:rPr kumimoji="1" lang="ja-JP" altLang="en-US" sz="3600" b="1" dirty="0">
                <a:solidFill>
                  <a:schemeClr val="bg1"/>
                </a:solidFill>
                <a:latin typeface="HG丸ｺﾞｼｯｸM-PRO" panose="020F0600000000000000" pitchFamily="50" charset="-128"/>
                <a:ea typeface="HG丸ｺﾞｼｯｸM-PRO" panose="020F0600000000000000" pitchFamily="50" charset="-128"/>
              </a:rPr>
              <a:t>スマホで注文してみると</a:t>
            </a:r>
          </a:p>
        </p:txBody>
      </p:sp>
      <p:sp>
        <p:nvSpPr>
          <p:cNvPr id="9" name="四角形: 角を丸くする 8">
            <a:extLst>
              <a:ext uri="{FF2B5EF4-FFF2-40B4-BE49-F238E27FC236}">
                <a16:creationId xmlns:a16="http://schemas.microsoft.com/office/drawing/2014/main" id="{B0788341-CF86-4729-A9CD-E5BE702488D8}"/>
              </a:ext>
            </a:extLst>
          </p:cNvPr>
          <p:cNvSpPr/>
          <p:nvPr/>
        </p:nvSpPr>
        <p:spPr>
          <a:xfrm>
            <a:off x="495682" y="1495979"/>
            <a:ext cx="2463631" cy="3581785"/>
          </a:xfrm>
          <a:prstGeom prst="roundRect">
            <a:avLst/>
          </a:prstGeom>
          <a:ln w="38100">
            <a:solidFill>
              <a:schemeClr val="accent3">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pic>
        <p:nvPicPr>
          <p:cNvPr id="12" name="図 11">
            <a:extLst>
              <a:ext uri="{FF2B5EF4-FFF2-40B4-BE49-F238E27FC236}">
                <a16:creationId xmlns:a16="http://schemas.microsoft.com/office/drawing/2014/main" id="{99929C53-E4B8-4198-B530-885E7ACCB655}"/>
              </a:ext>
            </a:extLst>
          </p:cNvPr>
          <p:cNvPicPr>
            <a:picLocks noChangeAspect="1"/>
          </p:cNvPicPr>
          <p:nvPr/>
        </p:nvPicPr>
        <p:blipFill>
          <a:blip r:embed="rId3"/>
          <a:stretch>
            <a:fillRect/>
          </a:stretch>
        </p:blipFill>
        <p:spPr>
          <a:xfrm>
            <a:off x="657362" y="1636653"/>
            <a:ext cx="2198381" cy="3105150"/>
          </a:xfrm>
          <a:prstGeom prst="rect">
            <a:avLst/>
          </a:prstGeom>
        </p:spPr>
      </p:pic>
      <p:pic>
        <p:nvPicPr>
          <p:cNvPr id="3" name="図 2">
            <a:extLst>
              <a:ext uri="{FF2B5EF4-FFF2-40B4-BE49-F238E27FC236}">
                <a16:creationId xmlns:a16="http://schemas.microsoft.com/office/drawing/2014/main" id="{B514DBD7-98C6-4354-B1B7-FAE0D87671A3}"/>
              </a:ext>
            </a:extLst>
          </p:cNvPr>
          <p:cNvPicPr>
            <a:picLocks noChangeAspect="1"/>
          </p:cNvPicPr>
          <p:nvPr/>
        </p:nvPicPr>
        <p:blipFill>
          <a:blip r:embed="rId4"/>
          <a:stretch>
            <a:fillRect/>
          </a:stretch>
        </p:blipFill>
        <p:spPr>
          <a:xfrm>
            <a:off x="3674416" y="1871212"/>
            <a:ext cx="2226891" cy="3115571"/>
          </a:xfrm>
          <a:prstGeom prst="rect">
            <a:avLst/>
          </a:prstGeom>
        </p:spPr>
      </p:pic>
      <p:sp>
        <p:nvSpPr>
          <p:cNvPr id="5" name="矢印: 右 4">
            <a:extLst>
              <a:ext uri="{FF2B5EF4-FFF2-40B4-BE49-F238E27FC236}">
                <a16:creationId xmlns:a16="http://schemas.microsoft.com/office/drawing/2014/main" id="{8D7AC448-89CA-40B9-A4F2-94F2F74455CF}"/>
              </a:ext>
            </a:extLst>
          </p:cNvPr>
          <p:cNvSpPr/>
          <p:nvPr/>
        </p:nvSpPr>
        <p:spPr>
          <a:xfrm>
            <a:off x="3115029" y="3188651"/>
            <a:ext cx="357809" cy="3710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四角形: 角を丸くする 13">
            <a:extLst>
              <a:ext uri="{FF2B5EF4-FFF2-40B4-BE49-F238E27FC236}">
                <a16:creationId xmlns:a16="http://schemas.microsoft.com/office/drawing/2014/main" id="{C3DCBD3E-9915-417D-93BE-16025FCE7730}"/>
              </a:ext>
            </a:extLst>
          </p:cNvPr>
          <p:cNvSpPr/>
          <p:nvPr/>
        </p:nvSpPr>
        <p:spPr>
          <a:xfrm>
            <a:off x="6508092" y="1531122"/>
            <a:ext cx="2463630" cy="3629961"/>
          </a:xfrm>
          <a:prstGeom prst="roundRect">
            <a:avLst/>
          </a:prstGeom>
          <a:ln w="38100">
            <a:solidFill>
              <a:schemeClr val="bg2">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pic>
        <p:nvPicPr>
          <p:cNvPr id="15" name="図 14">
            <a:extLst>
              <a:ext uri="{FF2B5EF4-FFF2-40B4-BE49-F238E27FC236}">
                <a16:creationId xmlns:a16="http://schemas.microsoft.com/office/drawing/2014/main" id="{6122AFF4-27BC-4C07-B885-BF8E4FBE32F3}"/>
              </a:ext>
            </a:extLst>
          </p:cNvPr>
          <p:cNvPicPr>
            <a:picLocks noChangeAspect="1"/>
          </p:cNvPicPr>
          <p:nvPr/>
        </p:nvPicPr>
        <p:blipFill>
          <a:blip r:embed="rId5"/>
          <a:stretch>
            <a:fillRect/>
          </a:stretch>
        </p:blipFill>
        <p:spPr>
          <a:xfrm>
            <a:off x="6624862" y="1821608"/>
            <a:ext cx="2199860" cy="3179606"/>
          </a:xfrm>
          <a:prstGeom prst="rect">
            <a:avLst/>
          </a:prstGeom>
        </p:spPr>
      </p:pic>
      <p:pic>
        <p:nvPicPr>
          <p:cNvPr id="17" name="図 16">
            <a:extLst>
              <a:ext uri="{FF2B5EF4-FFF2-40B4-BE49-F238E27FC236}">
                <a16:creationId xmlns:a16="http://schemas.microsoft.com/office/drawing/2014/main" id="{75B456B1-7493-45A4-A4E6-7A4B4EAC88FD}"/>
              </a:ext>
            </a:extLst>
          </p:cNvPr>
          <p:cNvPicPr>
            <a:picLocks noChangeAspect="1"/>
          </p:cNvPicPr>
          <p:nvPr/>
        </p:nvPicPr>
        <p:blipFill>
          <a:blip r:embed="rId6"/>
          <a:stretch>
            <a:fillRect/>
          </a:stretch>
        </p:blipFill>
        <p:spPr>
          <a:xfrm>
            <a:off x="6015707" y="3207177"/>
            <a:ext cx="377985" cy="408467"/>
          </a:xfrm>
          <a:prstGeom prst="rect">
            <a:avLst/>
          </a:prstGeom>
        </p:spPr>
      </p:pic>
      <p:sp>
        <p:nvSpPr>
          <p:cNvPr id="18" name="吹き出し: 線 17">
            <a:extLst>
              <a:ext uri="{FF2B5EF4-FFF2-40B4-BE49-F238E27FC236}">
                <a16:creationId xmlns:a16="http://schemas.microsoft.com/office/drawing/2014/main" id="{D0C67606-67B0-46D1-B24A-2828D8A91D43}"/>
              </a:ext>
            </a:extLst>
          </p:cNvPr>
          <p:cNvSpPr/>
          <p:nvPr/>
        </p:nvSpPr>
        <p:spPr>
          <a:xfrm>
            <a:off x="3115029" y="5395445"/>
            <a:ext cx="3378153" cy="1146852"/>
          </a:xfrm>
          <a:prstGeom prst="borderCallout1">
            <a:avLst>
              <a:gd name="adj1" fmla="val -687"/>
              <a:gd name="adj2" fmla="val 52968"/>
              <a:gd name="adj3" fmla="val -84613"/>
              <a:gd name="adj4" fmla="val 34766"/>
            </a:avLst>
          </a:prstGeom>
          <a:solidFill>
            <a:schemeClr val="bg1"/>
          </a:solid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000" dirty="0">
                <a:latin typeface="HG丸ｺﾞｼｯｸM-PRO" panose="020F0600000000000000" pitchFamily="50" charset="-128"/>
                <a:ea typeface="HG丸ｺﾞｼｯｸM-PRO" panose="020F0600000000000000" pitchFamily="50" charset="-128"/>
              </a:rPr>
              <a:t>利用規約は契約の条件。チェックするとすべて同意したことになる</a:t>
            </a:r>
          </a:p>
        </p:txBody>
      </p:sp>
      <p:sp>
        <p:nvSpPr>
          <p:cNvPr id="19" name="楕円 18">
            <a:extLst>
              <a:ext uri="{FF2B5EF4-FFF2-40B4-BE49-F238E27FC236}">
                <a16:creationId xmlns:a16="http://schemas.microsoft.com/office/drawing/2014/main" id="{258900CB-BB29-45A4-A65A-23A53F9AE7C7}"/>
              </a:ext>
            </a:extLst>
          </p:cNvPr>
          <p:cNvSpPr/>
          <p:nvPr/>
        </p:nvSpPr>
        <p:spPr>
          <a:xfrm>
            <a:off x="6758608" y="3559712"/>
            <a:ext cx="1709530" cy="999034"/>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0" name="吹き出し: 線 19">
            <a:extLst>
              <a:ext uri="{FF2B5EF4-FFF2-40B4-BE49-F238E27FC236}">
                <a16:creationId xmlns:a16="http://schemas.microsoft.com/office/drawing/2014/main" id="{7970E667-C46D-4C76-BC9B-CEF77E48151C}"/>
              </a:ext>
            </a:extLst>
          </p:cNvPr>
          <p:cNvSpPr/>
          <p:nvPr/>
        </p:nvSpPr>
        <p:spPr>
          <a:xfrm>
            <a:off x="6624862" y="5423725"/>
            <a:ext cx="2668285" cy="1101676"/>
          </a:xfrm>
          <a:prstGeom prst="borderCallout1">
            <a:avLst>
              <a:gd name="adj1" fmla="val -93868"/>
              <a:gd name="adj2" fmla="val 36217"/>
              <a:gd name="adj3" fmla="val 1858"/>
              <a:gd name="adj4" fmla="val 29263"/>
            </a:avLst>
          </a:prstGeom>
          <a:solidFill>
            <a:schemeClr val="bg1"/>
          </a:solid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000" dirty="0">
                <a:latin typeface="HG丸ｺﾞｼｯｸM-PRO" panose="020F0600000000000000" pitchFamily="50" charset="-128"/>
                <a:ea typeface="HG丸ｺﾞｼｯｸM-PRO" panose="020F0600000000000000" pitchFamily="50" charset="-128"/>
              </a:rPr>
              <a:t>ここが重要！</a:t>
            </a:r>
            <a:endParaRPr kumimoji="1" lang="en-US" altLang="ja-JP" sz="2000" dirty="0">
              <a:latin typeface="HG丸ｺﾞｼｯｸM-PRO" panose="020F0600000000000000" pitchFamily="50" charset="-128"/>
              <a:ea typeface="HG丸ｺﾞｼｯｸM-PRO" panose="020F0600000000000000" pitchFamily="50" charset="-128"/>
            </a:endParaRPr>
          </a:p>
          <a:p>
            <a:pPr algn="ctr"/>
            <a:r>
              <a:rPr kumimoji="1" lang="en-US" altLang="ja-JP" sz="2000" dirty="0">
                <a:latin typeface="HG丸ｺﾞｼｯｸM-PRO" panose="020F0600000000000000" pitchFamily="50" charset="-128"/>
                <a:ea typeface="HG丸ｺﾞｼｯｸM-PRO" panose="020F0600000000000000" pitchFamily="50" charset="-128"/>
              </a:rPr>
              <a:t>4</a:t>
            </a:r>
            <a:r>
              <a:rPr kumimoji="1" lang="ja-JP" altLang="en-US" sz="2000" dirty="0">
                <a:latin typeface="HG丸ｺﾞｼｯｸM-PRO" panose="020F0600000000000000" pitchFamily="50" charset="-128"/>
                <a:ea typeface="HG丸ｺﾞｼｯｸM-PRO" panose="020F0600000000000000" pitchFamily="50" charset="-128"/>
              </a:rPr>
              <a:t>回購入が条件と書いてある</a:t>
            </a:r>
          </a:p>
        </p:txBody>
      </p:sp>
      <p:sp>
        <p:nvSpPr>
          <p:cNvPr id="21" name="四角形: 角を丸くする 20">
            <a:extLst>
              <a:ext uri="{FF2B5EF4-FFF2-40B4-BE49-F238E27FC236}">
                <a16:creationId xmlns:a16="http://schemas.microsoft.com/office/drawing/2014/main" id="{5F3D5B72-BB53-49B0-A58B-C64B56DE5738}"/>
              </a:ext>
            </a:extLst>
          </p:cNvPr>
          <p:cNvSpPr/>
          <p:nvPr/>
        </p:nvSpPr>
        <p:spPr>
          <a:xfrm>
            <a:off x="9279240" y="463827"/>
            <a:ext cx="2354893" cy="3326296"/>
          </a:xfrm>
          <a:prstGeom prst="roundRect">
            <a:avLst/>
          </a:prstGeom>
          <a:ln w="38100">
            <a:solidFill>
              <a:schemeClr val="bg2">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latin typeface="HG丸ｺﾞｼｯｸM-PRO" panose="020F0600000000000000" pitchFamily="50" charset="-128"/>
              <a:ea typeface="HG丸ｺﾞｼｯｸM-PRO" panose="020F0600000000000000" pitchFamily="50" charset="-128"/>
            </a:endParaRPr>
          </a:p>
        </p:txBody>
      </p:sp>
      <p:pic>
        <p:nvPicPr>
          <p:cNvPr id="22" name="図 21">
            <a:extLst>
              <a:ext uri="{FF2B5EF4-FFF2-40B4-BE49-F238E27FC236}">
                <a16:creationId xmlns:a16="http://schemas.microsoft.com/office/drawing/2014/main" id="{51E49BF6-CB80-47E8-BD8F-A0A0A9BDC57B}"/>
              </a:ext>
            </a:extLst>
          </p:cNvPr>
          <p:cNvPicPr>
            <a:picLocks noChangeAspect="1"/>
          </p:cNvPicPr>
          <p:nvPr/>
        </p:nvPicPr>
        <p:blipFill>
          <a:blip r:embed="rId7"/>
          <a:stretch>
            <a:fillRect/>
          </a:stretch>
        </p:blipFill>
        <p:spPr>
          <a:xfrm>
            <a:off x="9391430" y="596349"/>
            <a:ext cx="2163681" cy="3019295"/>
          </a:xfrm>
          <a:prstGeom prst="rect">
            <a:avLst/>
          </a:prstGeom>
        </p:spPr>
      </p:pic>
      <p:sp>
        <p:nvSpPr>
          <p:cNvPr id="23" name="吹き出し: 線 22">
            <a:extLst>
              <a:ext uri="{FF2B5EF4-FFF2-40B4-BE49-F238E27FC236}">
                <a16:creationId xmlns:a16="http://schemas.microsoft.com/office/drawing/2014/main" id="{106774F5-CE91-484E-8E7F-AF0B21840670}"/>
              </a:ext>
            </a:extLst>
          </p:cNvPr>
          <p:cNvSpPr/>
          <p:nvPr/>
        </p:nvSpPr>
        <p:spPr>
          <a:xfrm>
            <a:off x="9444630" y="4384021"/>
            <a:ext cx="2354893" cy="1794357"/>
          </a:xfrm>
          <a:prstGeom prst="borderCallout1">
            <a:avLst>
              <a:gd name="adj1" fmla="val -54645"/>
              <a:gd name="adj2" fmla="val 30691"/>
              <a:gd name="adj3" fmla="val 2408"/>
              <a:gd name="adj4" fmla="val 22642"/>
            </a:avLst>
          </a:prstGeom>
          <a:solidFill>
            <a:schemeClr val="bg1"/>
          </a:solid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400" dirty="0" smtClean="0">
                <a:latin typeface="HG丸ｺﾞｼｯｸM-PRO" panose="020F0600000000000000" pitchFamily="50" charset="-128"/>
                <a:ea typeface="HG丸ｺﾞｼｯｸM-PRO" panose="020F0600000000000000" pitchFamily="50" charset="-128"/>
              </a:rPr>
              <a:t>注文前に</a:t>
            </a:r>
            <a:endParaRPr kumimoji="1" lang="en-US" altLang="ja-JP" sz="2400" dirty="0" smtClean="0">
              <a:latin typeface="HG丸ｺﾞｼｯｸM-PRO" panose="020F0600000000000000" pitchFamily="50" charset="-128"/>
              <a:ea typeface="HG丸ｺﾞｼｯｸM-PRO" panose="020F0600000000000000" pitchFamily="50" charset="-128"/>
            </a:endParaRPr>
          </a:p>
          <a:p>
            <a:pPr algn="ctr"/>
            <a:r>
              <a:rPr kumimoji="1" lang="ja-JP" altLang="en-US" sz="2400" dirty="0" smtClean="0">
                <a:latin typeface="HG丸ｺﾞｼｯｸM-PRO" panose="020F0600000000000000" pitchFamily="50" charset="-128"/>
                <a:ea typeface="HG丸ｺﾞｼｯｸM-PRO" panose="020F0600000000000000" pitchFamily="50" charset="-128"/>
              </a:rPr>
              <a:t>特定</a:t>
            </a:r>
            <a:r>
              <a:rPr kumimoji="1" lang="ja-JP" altLang="en-US" sz="2400" dirty="0">
                <a:latin typeface="HG丸ｺﾞｼｯｸM-PRO" panose="020F0600000000000000" pitchFamily="50" charset="-128"/>
                <a:ea typeface="HG丸ｺﾞｼｯｸM-PRO" panose="020F0600000000000000" pitchFamily="50" charset="-128"/>
              </a:rPr>
              <a:t>商取引法に基づく表記を必ず確認する</a:t>
            </a:r>
          </a:p>
        </p:txBody>
      </p:sp>
      <p:sp>
        <p:nvSpPr>
          <p:cNvPr id="6" name="吹き出し: 線 5">
            <a:extLst>
              <a:ext uri="{FF2B5EF4-FFF2-40B4-BE49-F238E27FC236}">
                <a16:creationId xmlns:a16="http://schemas.microsoft.com/office/drawing/2014/main" id="{84BF6BED-94D3-453F-96CA-43059953AD83}"/>
              </a:ext>
            </a:extLst>
          </p:cNvPr>
          <p:cNvSpPr/>
          <p:nvPr/>
        </p:nvSpPr>
        <p:spPr>
          <a:xfrm>
            <a:off x="5454037" y="293847"/>
            <a:ext cx="3250903" cy="1068160"/>
          </a:xfrm>
          <a:prstGeom prst="borderCallout1">
            <a:avLst>
              <a:gd name="adj1" fmla="val 133539"/>
              <a:gd name="adj2" fmla="val 121118"/>
              <a:gd name="adj3" fmla="val 100827"/>
              <a:gd name="adj4" fmla="val 93675"/>
            </a:avLst>
          </a:prstGeom>
          <a:solidFill>
            <a:schemeClr val="bg1"/>
          </a:solid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400" dirty="0">
                <a:latin typeface="HG丸ｺﾞｼｯｸM-PRO" panose="020F0600000000000000" pitchFamily="50" charset="-128"/>
                <a:ea typeface="HG丸ｺﾞｼｯｸM-PRO" panose="020F0600000000000000" pitchFamily="50" charset="-128"/>
              </a:rPr>
              <a:t>業者の連絡先や</a:t>
            </a:r>
            <a:r>
              <a:rPr lang="ja-JP" altLang="en-US" sz="2400" dirty="0">
                <a:latin typeface="HG丸ｺﾞｼｯｸM-PRO" panose="020F0600000000000000" pitchFamily="50" charset="-128"/>
                <a:ea typeface="HG丸ｺﾞｼｯｸM-PRO" panose="020F0600000000000000" pitchFamily="50" charset="-128"/>
              </a:rPr>
              <a:t>返品の条件が記載されている</a:t>
            </a:r>
            <a:endParaRPr kumimoji="1" lang="ja-JP" altLang="en-US" sz="2400" dirty="0">
              <a:latin typeface="HG丸ｺﾞｼｯｸM-PRO" panose="020F0600000000000000" pitchFamily="50" charset="-128"/>
              <a:ea typeface="HG丸ｺﾞｼｯｸM-PRO" panose="020F0600000000000000" pitchFamily="50" charset="-128"/>
            </a:endParaRPr>
          </a:p>
        </p:txBody>
      </p:sp>
      <p:sp>
        <p:nvSpPr>
          <p:cNvPr id="7" name="吹き出し: 線 6">
            <a:extLst>
              <a:ext uri="{FF2B5EF4-FFF2-40B4-BE49-F238E27FC236}">
                <a16:creationId xmlns:a16="http://schemas.microsoft.com/office/drawing/2014/main" id="{2E6DE9A6-FCF4-4138-97DD-AC176C996CE0}"/>
              </a:ext>
            </a:extLst>
          </p:cNvPr>
          <p:cNvSpPr/>
          <p:nvPr/>
        </p:nvSpPr>
        <p:spPr>
          <a:xfrm>
            <a:off x="636889" y="5440622"/>
            <a:ext cx="2322424" cy="1101676"/>
          </a:xfrm>
          <a:prstGeom prst="borderCallout1">
            <a:avLst>
              <a:gd name="adj1" fmla="val -2690"/>
              <a:gd name="adj2" fmla="val 28802"/>
              <a:gd name="adj3" fmla="val -29954"/>
              <a:gd name="adj4" fmla="val 45781"/>
            </a:avLst>
          </a:prstGeom>
          <a:solidFill>
            <a:schemeClr val="bg1"/>
          </a:solid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000" dirty="0">
                <a:latin typeface="HG丸ｺﾞｼｯｸM-PRO" panose="020F0600000000000000" pitchFamily="50" charset="-128"/>
                <a:ea typeface="HG丸ｺﾞｼｯｸM-PRO" panose="020F0600000000000000" pitchFamily="50" charset="-128"/>
              </a:rPr>
              <a:t>購入ボタンの下に小さい文字で条件が書いてある</a:t>
            </a:r>
          </a:p>
        </p:txBody>
      </p:sp>
      <p:sp>
        <p:nvSpPr>
          <p:cNvPr id="8" name="テキスト ボックス 7">
            <a:extLst>
              <a:ext uri="{FF2B5EF4-FFF2-40B4-BE49-F238E27FC236}">
                <a16:creationId xmlns:a16="http://schemas.microsoft.com/office/drawing/2014/main" id="{A5C4A270-FECF-487E-9C9F-F6CC5A175367}"/>
              </a:ext>
            </a:extLst>
          </p:cNvPr>
          <p:cNvSpPr txBox="1"/>
          <p:nvPr/>
        </p:nvSpPr>
        <p:spPr>
          <a:xfrm>
            <a:off x="879435" y="4654924"/>
            <a:ext cx="1667863" cy="276999"/>
          </a:xfrm>
          <a:prstGeom prst="rect">
            <a:avLst/>
          </a:prstGeom>
          <a:noFill/>
        </p:spPr>
        <p:txBody>
          <a:bodyPr wrap="square" rtlCol="0">
            <a:spAutoFit/>
          </a:bodyPr>
          <a:lstStyle/>
          <a:p>
            <a:r>
              <a:rPr kumimoji="1" lang="en-US" altLang="ja-JP" sz="1050" dirty="0">
                <a:latin typeface="HG丸ｺﾞｼｯｸM-PRO" panose="020F0600000000000000" pitchFamily="50" charset="-128"/>
                <a:ea typeface="HG丸ｺﾞｼｯｸM-PRO" panose="020F0600000000000000" pitchFamily="50" charset="-128"/>
              </a:rPr>
              <a:t>4</a:t>
            </a:r>
            <a:r>
              <a:rPr kumimoji="1" lang="ja-JP" altLang="en-US" sz="1050" dirty="0">
                <a:latin typeface="HG丸ｺﾞｼｯｸM-PRO" panose="020F0600000000000000" pitchFamily="50" charset="-128"/>
                <a:ea typeface="HG丸ｺﾞｼｯｸM-PRO" panose="020F0600000000000000" pitchFamily="50" charset="-128"/>
              </a:rPr>
              <a:t>回購入</a:t>
            </a:r>
            <a:r>
              <a:rPr kumimoji="1" lang="ja-JP" altLang="en-US" sz="1200" dirty="0"/>
              <a:t>ｰｰｰｰｰｰｰｰｰｰｰｰ</a:t>
            </a:r>
          </a:p>
        </p:txBody>
      </p:sp>
      <p:sp>
        <p:nvSpPr>
          <p:cNvPr id="10" name="スライド番号プレースホルダー 9"/>
          <p:cNvSpPr>
            <a:spLocks noGrp="1"/>
          </p:cNvSpPr>
          <p:nvPr>
            <p:ph type="sldNum" sz="quarter" idx="12"/>
          </p:nvPr>
        </p:nvSpPr>
        <p:spPr/>
        <p:txBody>
          <a:bodyPr/>
          <a:lstStyle/>
          <a:p>
            <a:fld id="{18661D3D-6956-46A9-9340-A701E0E782EA}" type="slidenum">
              <a:rPr kumimoji="1" lang="ja-JP" altLang="en-US" smtClean="0"/>
              <a:t>23</a:t>
            </a:fld>
            <a:endParaRPr kumimoji="1" lang="ja-JP" altLang="en-US"/>
          </a:p>
        </p:txBody>
      </p:sp>
    </p:spTree>
    <p:extLst>
      <p:ext uri="{BB962C8B-B14F-4D97-AF65-F5344CB8AC3E}">
        <p14:creationId xmlns:p14="http://schemas.microsoft.com/office/powerpoint/2010/main" val="3956847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1D9BE140-B931-41EB-B35C-B07CEB397F99}"/>
              </a:ext>
            </a:extLst>
          </p:cNvPr>
          <p:cNvSpPr txBox="1"/>
          <p:nvPr/>
        </p:nvSpPr>
        <p:spPr>
          <a:xfrm>
            <a:off x="274609" y="565265"/>
            <a:ext cx="11579729" cy="5604745"/>
          </a:xfrm>
          <a:prstGeom prst="rect">
            <a:avLst/>
          </a:prstGeom>
          <a:solidFill>
            <a:schemeClr val="accent4">
              <a:lumMod val="40000"/>
              <a:lumOff val="60000"/>
            </a:schemeClr>
          </a:solidFill>
        </p:spPr>
        <p:txBody>
          <a:bodyPr wrap="square" rtlCol="0">
            <a:spAutoFit/>
          </a:bodyPr>
          <a:lstStyle/>
          <a:p>
            <a:endParaRPr kumimoji="1" lang="ja-JP" altLang="en-US" dirty="0"/>
          </a:p>
        </p:txBody>
      </p:sp>
      <p:pic>
        <p:nvPicPr>
          <p:cNvPr id="9" name="図 8">
            <a:extLst>
              <a:ext uri="{FF2B5EF4-FFF2-40B4-BE49-F238E27FC236}">
                <a16:creationId xmlns:a16="http://schemas.microsoft.com/office/drawing/2014/main" id="{BE649A11-F13B-4706-9DFF-8011C5E4AEEE}"/>
              </a:ext>
            </a:extLst>
          </p:cNvPr>
          <p:cNvPicPr>
            <a:picLocks noChangeAspect="1"/>
          </p:cNvPicPr>
          <p:nvPr/>
        </p:nvPicPr>
        <p:blipFill>
          <a:blip r:embed="rId3"/>
          <a:stretch>
            <a:fillRect/>
          </a:stretch>
        </p:blipFill>
        <p:spPr>
          <a:xfrm>
            <a:off x="10165520" y="4762328"/>
            <a:ext cx="1079086" cy="896190"/>
          </a:xfrm>
          <a:prstGeom prst="rect">
            <a:avLst/>
          </a:prstGeom>
        </p:spPr>
      </p:pic>
      <p:sp>
        <p:nvSpPr>
          <p:cNvPr id="2" name="タイトル 1">
            <a:extLst>
              <a:ext uri="{FF2B5EF4-FFF2-40B4-BE49-F238E27FC236}">
                <a16:creationId xmlns:a16="http://schemas.microsoft.com/office/drawing/2014/main" id="{3D3E3037-2DF3-4460-9FA7-ACAFEEBD7818}"/>
              </a:ext>
            </a:extLst>
          </p:cNvPr>
          <p:cNvSpPr>
            <a:spLocks noGrp="1"/>
          </p:cNvSpPr>
          <p:nvPr>
            <p:ph type="title"/>
          </p:nvPr>
        </p:nvSpPr>
        <p:spPr>
          <a:xfrm>
            <a:off x="0" y="365127"/>
            <a:ext cx="10515600" cy="900966"/>
          </a:xfrm>
          <a:solidFill>
            <a:schemeClr val="accent2"/>
          </a:solidFill>
        </p:spPr>
        <p:txBody>
          <a:bodyPr/>
          <a:lstStyle/>
          <a:p>
            <a:r>
              <a:rPr kumimoji="1" lang="ja-JP" altLang="en-US" b="1" dirty="0">
                <a:solidFill>
                  <a:schemeClr val="bg1"/>
                </a:solidFill>
                <a:latin typeface="HG丸ｺﾞｼｯｸM-PRO" panose="020F0600000000000000" pitchFamily="50" charset="-128"/>
                <a:ea typeface="HG丸ｺﾞｼｯｸM-PRO" panose="020F0600000000000000" pitchFamily="50" charset="-128"/>
              </a:rPr>
              <a:t>ネットショッピング</a:t>
            </a:r>
            <a:r>
              <a:rPr kumimoji="1" lang="en-US" altLang="ja-JP" b="1" dirty="0">
                <a:solidFill>
                  <a:schemeClr val="bg1"/>
                </a:solidFill>
                <a:latin typeface="HG丸ｺﾞｼｯｸM-PRO" panose="020F0600000000000000" pitchFamily="50" charset="-128"/>
                <a:ea typeface="HG丸ｺﾞｼｯｸM-PRO" panose="020F0600000000000000" pitchFamily="50" charset="-128"/>
              </a:rPr>
              <a:t>〈</a:t>
            </a:r>
            <a:r>
              <a:rPr kumimoji="1" lang="ja-JP" altLang="en-US" b="1" dirty="0">
                <a:solidFill>
                  <a:schemeClr val="bg1"/>
                </a:solidFill>
                <a:latin typeface="HG丸ｺﾞｼｯｸM-PRO" panose="020F0600000000000000" pitchFamily="50" charset="-128"/>
                <a:ea typeface="HG丸ｺﾞｼｯｸM-PRO" panose="020F0600000000000000" pitchFamily="50" charset="-128"/>
              </a:rPr>
              <a:t>商品が届かない</a:t>
            </a:r>
            <a:r>
              <a:rPr kumimoji="1" lang="en-US" altLang="ja-JP" b="1" dirty="0">
                <a:solidFill>
                  <a:schemeClr val="bg1"/>
                </a:solidFill>
                <a:latin typeface="HG丸ｺﾞｼｯｸM-PRO" panose="020F0600000000000000" pitchFamily="50" charset="-128"/>
                <a:ea typeface="HG丸ｺﾞｼｯｸM-PRO" panose="020F0600000000000000" pitchFamily="50" charset="-128"/>
              </a:rPr>
              <a:t>〉</a:t>
            </a:r>
            <a:endParaRPr kumimoji="1" lang="ja-JP" altLang="en-US" b="1" dirty="0">
              <a:solidFill>
                <a:schemeClr val="bg1"/>
              </a:solidFill>
              <a:latin typeface="HG丸ｺﾞｼｯｸM-PRO" panose="020F0600000000000000" pitchFamily="50" charset="-128"/>
              <a:ea typeface="HG丸ｺﾞｼｯｸM-PRO" panose="020F0600000000000000" pitchFamily="50" charset="-128"/>
            </a:endParaRPr>
          </a:p>
        </p:txBody>
      </p:sp>
      <p:pic>
        <p:nvPicPr>
          <p:cNvPr id="5" name="コンテンツ プレースホルダー 4">
            <a:extLst>
              <a:ext uri="{FF2B5EF4-FFF2-40B4-BE49-F238E27FC236}">
                <a16:creationId xmlns:a16="http://schemas.microsoft.com/office/drawing/2014/main" id="{B1726160-EE25-40F8-ADF7-D71EE9EAFBBD}"/>
              </a:ext>
            </a:extLst>
          </p:cNvPr>
          <p:cNvPicPr>
            <a:picLocks noGrp="1" noChangeAspect="1"/>
          </p:cNvPicPr>
          <p:nvPr>
            <p:ph idx="1"/>
          </p:nvPr>
        </p:nvPicPr>
        <p:blipFill>
          <a:blip r:embed="rId4"/>
          <a:stretch>
            <a:fillRect/>
          </a:stretch>
        </p:blipFill>
        <p:spPr>
          <a:xfrm>
            <a:off x="757110" y="1627108"/>
            <a:ext cx="4140080" cy="2718593"/>
          </a:xfrm>
          <a:prstGeom prst="rect">
            <a:avLst/>
          </a:prstGeom>
        </p:spPr>
      </p:pic>
      <p:sp>
        <p:nvSpPr>
          <p:cNvPr id="7" name="テキスト ボックス 6">
            <a:extLst>
              <a:ext uri="{FF2B5EF4-FFF2-40B4-BE49-F238E27FC236}">
                <a16:creationId xmlns:a16="http://schemas.microsoft.com/office/drawing/2014/main" id="{8469AB1B-65E2-45B1-9BE7-F1C178918DAF}"/>
              </a:ext>
            </a:extLst>
          </p:cNvPr>
          <p:cNvSpPr txBox="1"/>
          <p:nvPr/>
        </p:nvSpPr>
        <p:spPr>
          <a:xfrm>
            <a:off x="5293096" y="1647577"/>
            <a:ext cx="6141794" cy="2677656"/>
          </a:xfrm>
          <a:prstGeom prst="rect">
            <a:avLst/>
          </a:prstGeom>
          <a:solidFill>
            <a:schemeClr val="bg1"/>
          </a:solidFill>
          <a:ln w="47625">
            <a:solidFill>
              <a:srgbClr val="333399"/>
            </a:solidFill>
          </a:ln>
        </p:spPr>
        <p:txBody>
          <a:bodyPr wrap="square" rtlCol="0">
            <a:spAutoFit/>
          </a:bodyPr>
          <a:lstStyle/>
          <a:p>
            <a:r>
              <a:rPr lang="en-US" altLang="ja-JP" sz="2800" dirty="0">
                <a:latin typeface="HG丸ｺﾞｼｯｸM-PRO" panose="020F0600000000000000" pitchFamily="50" charset="-128"/>
                <a:ea typeface="HG丸ｺﾞｼｯｸM-PRO" panose="020F0600000000000000" pitchFamily="50" charset="-128"/>
              </a:rPr>
              <a:t>【</a:t>
            </a:r>
            <a:r>
              <a:rPr kumimoji="1" lang="ja-JP" altLang="en-US" sz="2800" dirty="0">
                <a:latin typeface="HG丸ｺﾞｼｯｸM-PRO" panose="020F0600000000000000" pitchFamily="50" charset="-128"/>
                <a:ea typeface="HG丸ｺﾞｼｯｸM-PRO" panose="020F0600000000000000" pitchFamily="50" charset="-128"/>
              </a:rPr>
              <a:t>詐欺的なサイトの特徴</a:t>
            </a:r>
            <a:r>
              <a:rPr kumimoji="1" lang="en-US" altLang="ja-JP" sz="2800" dirty="0">
                <a:latin typeface="HG丸ｺﾞｼｯｸM-PRO" panose="020F0600000000000000" pitchFamily="50" charset="-128"/>
                <a:ea typeface="HG丸ｺﾞｼｯｸM-PRO" panose="020F0600000000000000" pitchFamily="50" charset="-128"/>
              </a:rPr>
              <a:t>】</a:t>
            </a:r>
          </a:p>
          <a:p>
            <a:pPr marL="457200" indent="-457200">
              <a:buFont typeface="Wingdings" panose="05000000000000000000" pitchFamily="2" charset="2"/>
              <a:buChar char="Ø"/>
            </a:pPr>
            <a:r>
              <a:rPr lang="ja-JP" altLang="en-US" sz="2800" dirty="0">
                <a:latin typeface="HG丸ｺﾞｼｯｸM-PRO" panose="020F0600000000000000" pitchFamily="50" charset="-128"/>
                <a:ea typeface="HG丸ｺﾞｼｯｸM-PRO" panose="020F0600000000000000" pitchFamily="50" charset="-128"/>
              </a:rPr>
              <a:t>安い</a:t>
            </a:r>
            <a:endParaRPr lang="en-US" altLang="ja-JP" sz="2800" dirty="0">
              <a:latin typeface="HG丸ｺﾞｼｯｸM-PRO" panose="020F0600000000000000" pitchFamily="50" charset="-128"/>
              <a:ea typeface="HG丸ｺﾞｼｯｸM-PRO" panose="020F0600000000000000" pitchFamily="50" charset="-128"/>
            </a:endParaRPr>
          </a:p>
          <a:p>
            <a:pPr marL="457200" indent="-457200">
              <a:buFont typeface="Wingdings" panose="05000000000000000000" pitchFamily="2" charset="2"/>
              <a:buChar char="Ø"/>
            </a:pPr>
            <a:r>
              <a:rPr lang="ja-JP" altLang="en-US" sz="2800" dirty="0">
                <a:latin typeface="HG丸ｺﾞｼｯｸM-PRO" panose="020F0600000000000000" pitchFamily="50" charset="-128"/>
                <a:ea typeface="HG丸ｺﾞｼｯｸM-PRO" panose="020F0600000000000000" pitchFamily="50" charset="-128"/>
              </a:rPr>
              <a:t>入手困難な</a:t>
            </a:r>
            <a:r>
              <a:rPr kumimoji="1" lang="ja-JP" altLang="en-US" sz="2800" dirty="0">
                <a:latin typeface="HG丸ｺﾞｼｯｸM-PRO" panose="020F0600000000000000" pitchFamily="50" charset="-128"/>
                <a:ea typeface="HG丸ｺﾞｼｯｸM-PRO" panose="020F0600000000000000" pitchFamily="50" charset="-128"/>
              </a:rPr>
              <a:t>ものがある</a:t>
            </a:r>
            <a:endParaRPr kumimoji="1" lang="en-US" altLang="ja-JP" sz="2800" dirty="0">
              <a:latin typeface="HG丸ｺﾞｼｯｸM-PRO" panose="020F0600000000000000" pitchFamily="50" charset="-128"/>
              <a:ea typeface="HG丸ｺﾞｼｯｸM-PRO" panose="020F0600000000000000" pitchFamily="50" charset="-128"/>
            </a:endParaRPr>
          </a:p>
          <a:p>
            <a:pPr marL="457200" indent="-457200">
              <a:buFont typeface="Wingdings" panose="05000000000000000000" pitchFamily="2" charset="2"/>
              <a:buChar char="Ø"/>
            </a:pPr>
            <a:r>
              <a:rPr kumimoji="1" lang="ja-JP" altLang="en-US" sz="2800" dirty="0">
                <a:latin typeface="HG丸ｺﾞｼｯｸM-PRO" panose="020F0600000000000000" pitchFamily="50" charset="-128"/>
                <a:ea typeface="HG丸ｺﾞｼｯｸM-PRO" panose="020F0600000000000000" pitchFamily="50" charset="-128"/>
              </a:rPr>
              <a:t>不自然な日本語</a:t>
            </a:r>
            <a:endParaRPr kumimoji="1" lang="en-US" altLang="ja-JP" sz="2800" dirty="0">
              <a:latin typeface="HG丸ｺﾞｼｯｸM-PRO" panose="020F0600000000000000" pitchFamily="50" charset="-128"/>
              <a:ea typeface="HG丸ｺﾞｼｯｸM-PRO" panose="020F0600000000000000" pitchFamily="50" charset="-128"/>
            </a:endParaRPr>
          </a:p>
          <a:p>
            <a:pPr marL="457200" indent="-457200">
              <a:buFont typeface="Wingdings" panose="05000000000000000000" pitchFamily="2" charset="2"/>
              <a:buChar char="Ø"/>
            </a:pPr>
            <a:r>
              <a:rPr lang="ja-JP" altLang="en-US" sz="2800" dirty="0">
                <a:latin typeface="HG丸ｺﾞｼｯｸM-PRO" panose="020F0600000000000000" pitchFamily="50" charset="-128"/>
                <a:ea typeface="HG丸ｺﾞｼｯｸM-PRO" panose="020F0600000000000000" pitchFamily="50" charset="-128"/>
              </a:rPr>
              <a:t>連絡先が書いてない</a:t>
            </a:r>
            <a:endParaRPr lang="en-US" altLang="ja-JP" sz="2800" dirty="0">
              <a:latin typeface="HG丸ｺﾞｼｯｸM-PRO" panose="020F0600000000000000" pitchFamily="50" charset="-128"/>
              <a:ea typeface="HG丸ｺﾞｼｯｸM-PRO" panose="020F0600000000000000" pitchFamily="50" charset="-128"/>
            </a:endParaRPr>
          </a:p>
          <a:p>
            <a:pPr marL="457200" indent="-457200">
              <a:buFont typeface="Wingdings" panose="05000000000000000000" pitchFamily="2" charset="2"/>
              <a:buChar char="Ø"/>
            </a:pPr>
            <a:r>
              <a:rPr lang="ja-JP" altLang="en-US" sz="2800" dirty="0">
                <a:latin typeface="HG丸ｺﾞｼｯｸM-PRO" panose="020F0600000000000000" pitchFamily="50" charset="-128"/>
                <a:ea typeface="HG丸ｺﾞｼｯｸM-PRO" panose="020F0600000000000000" pitchFamily="50" charset="-128"/>
              </a:rPr>
              <a:t>前払いの現金振り込み　など</a:t>
            </a:r>
            <a:endParaRPr lang="en-US" altLang="ja-JP" sz="2800" dirty="0">
              <a:latin typeface="HG丸ｺﾞｼｯｸM-PRO" panose="020F0600000000000000" pitchFamily="50" charset="-128"/>
              <a:ea typeface="HG丸ｺﾞｼｯｸM-PRO" panose="020F0600000000000000" pitchFamily="50" charset="-128"/>
            </a:endParaRPr>
          </a:p>
        </p:txBody>
      </p:sp>
      <p:sp>
        <p:nvSpPr>
          <p:cNvPr id="14" name="四角形: 角を丸くする 13">
            <a:extLst>
              <a:ext uri="{FF2B5EF4-FFF2-40B4-BE49-F238E27FC236}">
                <a16:creationId xmlns:a16="http://schemas.microsoft.com/office/drawing/2014/main" id="{967693AE-99E1-44FC-B377-540ACDDB3242}"/>
              </a:ext>
            </a:extLst>
          </p:cNvPr>
          <p:cNvSpPr/>
          <p:nvPr/>
        </p:nvSpPr>
        <p:spPr>
          <a:xfrm>
            <a:off x="812297" y="4499244"/>
            <a:ext cx="4151736" cy="1422357"/>
          </a:xfrm>
          <a:prstGeom prst="roundRect">
            <a:avLst/>
          </a:prstGeom>
          <a:solidFill>
            <a:schemeClr val="bg1"/>
          </a:solidFill>
          <a:ln w="38100">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b="1" dirty="0">
                <a:solidFill>
                  <a:schemeClr val="tx1"/>
                </a:solidFill>
                <a:latin typeface="HG丸ｺﾞｼｯｸM-PRO" panose="020F0600000000000000" pitchFamily="50" charset="-128"/>
                <a:ea typeface="HG丸ｺﾞｼｯｸM-PRO" panose="020F0600000000000000" pitchFamily="50" charset="-128"/>
              </a:rPr>
              <a:t>申し込む前に</a:t>
            </a:r>
            <a:r>
              <a:rPr kumimoji="1" lang="ja-JP" altLang="en-US" sz="2800" b="1" dirty="0" smtClean="0">
                <a:solidFill>
                  <a:schemeClr val="tx1"/>
                </a:solidFill>
                <a:latin typeface="HG丸ｺﾞｼｯｸM-PRO" panose="020F0600000000000000" pitchFamily="50" charset="-128"/>
                <a:ea typeface="HG丸ｺﾞｼｯｸM-PRO" panose="020F0600000000000000" pitchFamily="50" charset="-128"/>
              </a:rPr>
              <a:t>事業者名、</a:t>
            </a:r>
            <a:r>
              <a:rPr kumimoji="1" lang="ja-JP" altLang="en-US" sz="2800" b="1" dirty="0">
                <a:solidFill>
                  <a:schemeClr val="tx1"/>
                </a:solidFill>
                <a:latin typeface="HG丸ｺﾞｼｯｸM-PRO" panose="020F0600000000000000" pitchFamily="50" charset="-128"/>
                <a:ea typeface="HG丸ｺﾞｼｯｸM-PRO" panose="020F0600000000000000" pitchFamily="50" charset="-128"/>
              </a:rPr>
              <a:t>住所、電話番号を必ず確認</a:t>
            </a:r>
            <a:r>
              <a:rPr lang="ja-JP" altLang="en-US" sz="2800" b="1" dirty="0">
                <a:solidFill>
                  <a:schemeClr val="tx1"/>
                </a:solidFill>
                <a:latin typeface="HG丸ｺﾞｼｯｸM-PRO" panose="020F0600000000000000" pitchFamily="50" charset="-128"/>
                <a:ea typeface="HG丸ｺﾞｼｯｸM-PRO" panose="020F0600000000000000" pitchFamily="50" charset="-128"/>
              </a:rPr>
              <a:t>する。</a:t>
            </a:r>
            <a:endParaRPr kumimoji="1" lang="en-US" altLang="ja-JP" sz="2800" b="1" dirty="0">
              <a:solidFill>
                <a:schemeClr val="tx1"/>
              </a:solidFill>
              <a:latin typeface="HG丸ｺﾞｼｯｸM-PRO" panose="020F0600000000000000" pitchFamily="50" charset="-128"/>
              <a:ea typeface="HG丸ｺﾞｼｯｸM-PRO" panose="020F0600000000000000" pitchFamily="50" charset="-128"/>
            </a:endParaRPr>
          </a:p>
        </p:txBody>
      </p:sp>
      <p:pic>
        <p:nvPicPr>
          <p:cNvPr id="16" name="図 15">
            <a:extLst>
              <a:ext uri="{FF2B5EF4-FFF2-40B4-BE49-F238E27FC236}">
                <a16:creationId xmlns:a16="http://schemas.microsoft.com/office/drawing/2014/main" id="{19ABF5F8-BE22-406C-9462-A86EF5A49F37}"/>
              </a:ext>
            </a:extLst>
          </p:cNvPr>
          <p:cNvPicPr>
            <a:picLocks noChangeAspect="1"/>
          </p:cNvPicPr>
          <p:nvPr/>
        </p:nvPicPr>
        <p:blipFill>
          <a:blip r:embed="rId5"/>
          <a:stretch>
            <a:fillRect/>
          </a:stretch>
        </p:blipFill>
        <p:spPr>
          <a:xfrm>
            <a:off x="274609" y="6170011"/>
            <a:ext cx="4151736" cy="560881"/>
          </a:xfrm>
          <a:prstGeom prst="rect">
            <a:avLst/>
          </a:prstGeom>
        </p:spPr>
      </p:pic>
      <p:pic>
        <p:nvPicPr>
          <p:cNvPr id="18" name="図 17">
            <a:extLst>
              <a:ext uri="{FF2B5EF4-FFF2-40B4-BE49-F238E27FC236}">
                <a16:creationId xmlns:a16="http://schemas.microsoft.com/office/drawing/2014/main" id="{01B3BF8B-A15E-487F-B68B-1CFAC29EC9E7}"/>
              </a:ext>
            </a:extLst>
          </p:cNvPr>
          <p:cNvPicPr>
            <a:picLocks noChangeAspect="1"/>
          </p:cNvPicPr>
          <p:nvPr/>
        </p:nvPicPr>
        <p:blipFill>
          <a:blip r:embed="rId5"/>
          <a:stretch>
            <a:fillRect/>
          </a:stretch>
        </p:blipFill>
        <p:spPr>
          <a:xfrm>
            <a:off x="4426345" y="6170010"/>
            <a:ext cx="4151736" cy="560881"/>
          </a:xfrm>
          <a:prstGeom prst="rect">
            <a:avLst/>
          </a:prstGeom>
        </p:spPr>
      </p:pic>
      <p:pic>
        <p:nvPicPr>
          <p:cNvPr id="20" name="図 19">
            <a:extLst>
              <a:ext uri="{FF2B5EF4-FFF2-40B4-BE49-F238E27FC236}">
                <a16:creationId xmlns:a16="http://schemas.microsoft.com/office/drawing/2014/main" id="{3175608D-71AF-4859-AFD6-553E8A2115CC}"/>
              </a:ext>
            </a:extLst>
          </p:cNvPr>
          <p:cNvPicPr>
            <a:picLocks noChangeAspect="1"/>
          </p:cNvPicPr>
          <p:nvPr/>
        </p:nvPicPr>
        <p:blipFill>
          <a:blip r:embed="rId5"/>
          <a:stretch>
            <a:fillRect/>
          </a:stretch>
        </p:blipFill>
        <p:spPr>
          <a:xfrm>
            <a:off x="7554640" y="6159762"/>
            <a:ext cx="4151736" cy="560881"/>
          </a:xfrm>
          <a:prstGeom prst="rect">
            <a:avLst/>
          </a:prstGeom>
        </p:spPr>
      </p:pic>
      <p:sp>
        <p:nvSpPr>
          <p:cNvPr id="3" name="吹き出し: 角を丸めた四角形 2">
            <a:extLst>
              <a:ext uri="{FF2B5EF4-FFF2-40B4-BE49-F238E27FC236}">
                <a16:creationId xmlns:a16="http://schemas.microsoft.com/office/drawing/2014/main" id="{A083EB51-CA9F-4527-922C-0386F3873A9B}"/>
              </a:ext>
            </a:extLst>
          </p:cNvPr>
          <p:cNvSpPr/>
          <p:nvPr/>
        </p:nvSpPr>
        <p:spPr>
          <a:xfrm>
            <a:off x="5733604" y="4762328"/>
            <a:ext cx="4567013" cy="896190"/>
          </a:xfrm>
          <a:prstGeom prst="wedgeRoundRectCallout">
            <a:avLst>
              <a:gd name="adj1" fmla="val -59543"/>
              <a:gd name="adj2" fmla="val -25068"/>
              <a:gd name="adj3" fmla="val 16667"/>
            </a:avLst>
          </a:prstGeom>
          <a:solidFill>
            <a:schemeClr val="bg1"/>
          </a:solidFill>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800" b="1" dirty="0">
                <a:latin typeface="HG丸ｺﾞｼｯｸM-PRO" panose="020F0600000000000000" pitchFamily="50" charset="-128"/>
                <a:ea typeface="HG丸ｺﾞｼｯｸM-PRO" panose="020F0600000000000000" pitchFamily="50" charset="-128"/>
              </a:rPr>
              <a:t>特定商取引法に基づく表記をチェック！</a:t>
            </a:r>
          </a:p>
        </p:txBody>
      </p:sp>
      <p:sp>
        <p:nvSpPr>
          <p:cNvPr id="8" name="スライド番号プレースホルダー 7"/>
          <p:cNvSpPr>
            <a:spLocks noGrp="1"/>
          </p:cNvSpPr>
          <p:nvPr>
            <p:ph type="sldNum" sz="quarter" idx="12"/>
          </p:nvPr>
        </p:nvSpPr>
        <p:spPr/>
        <p:txBody>
          <a:bodyPr/>
          <a:lstStyle/>
          <a:p>
            <a:fld id="{18661D3D-6956-46A9-9340-A701E0E782EA}" type="slidenum">
              <a:rPr kumimoji="1" lang="ja-JP" altLang="en-US" smtClean="0"/>
              <a:t>24</a:t>
            </a:fld>
            <a:endParaRPr kumimoji="1" lang="ja-JP" altLang="en-US"/>
          </a:p>
        </p:txBody>
      </p:sp>
    </p:spTree>
    <p:extLst>
      <p:ext uri="{BB962C8B-B14F-4D97-AF65-F5344CB8AC3E}">
        <p14:creationId xmlns:p14="http://schemas.microsoft.com/office/powerpoint/2010/main" val="40740747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7F6D3724-D0AC-4317-862E-BB9219CC93FE}"/>
              </a:ext>
            </a:extLst>
          </p:cNvPr>
          <p:cNvSpPr txBox="1"/>
          <p:nvPr/>
        </p:nvSpPr>
        <p:spPr>
          <a:xfrm>
            <a:off x="342066" y="1019233"/>
            <a:ext cx="11507868" cy="4995416"/>
          </a:xfrm>
          <a:prstGeom prst="rect">
            <a:avLst/>
          </a:prstGeom>
          <a:solidFill>
            <a:schemeClr val="accent4">
              <a:lumMod val="40000"/>
              <a:lumOff val="60000"/>
            </a:schemeClr>
          </a:solidFill>
        </p:spPr>
        <p:txBody>
          <a:bodyPr wrap="square" rtlCol="0">
            <a:spAutoFit/>
          </a:bodyPr>
          <a:lstStyle/>
          <a:p>
            <a:endParaRPr kumimoji="1" lang="ja-JP" altLang="en-US" dirty="0"/>
          </a:p>
        </p:txBody>
      </p:sp>
      <p:sp>
        <p:nvSpPr>
          <p:cNvPr id="2" name="タイトル 1">
            <a:extLst>
              <a:ext uri="{FF2B5EF4-FFF2-40B4-BE49-F238E27FC236}">
                <a16:creationId xmlns:a16="http://schemas.microsoft.com/office/drawing/2014/main" id="{14491B68-281E-4692-A23F-BE4CA128E4AF}"/>
              </a:ext>
            </a:extLst>
          </p:cNvPr>
          <p:cNvSpPr>
            <a:spLocks noGrp="1"/>
          </p:cNvSpPr>
          <p:nvPr>
            <p:ph type="title"/>
          </p:nvPr>
        </p:nvSpPr>
        <p:spPr>
          <a:xfrm>
            <a:off x="0" y="302138"/>
            <a:ext cx="10234246" cy="883381"/>
          </a:xfrm>
          <a:solidFill>
            <a:schemeClr val="accent2"/>
          </a:solidFill>
        </p:spPr>
        <p:txBody>
          <a:bodyPr/>
          <a:lstStyle/>
          <a:p>
            <a:r>
              <a:rPr kumimoji="1" lang="ja-JP" altLang="en-US" dirty="0">
                <a:solidFill>
                  <a:schemeClr val="bg1"/>
                </a:solidFill>
                <a:latin typeface="HG丸ｺﾞｼｯｸM-PRO" panose="020F0600000000000000" pitchFamily="50" charset="-128"/>
                <a:ea typeface="HG丸ｺﾞｼｯｸM-PRO" panose="020F0600000000000000" pitchFamily="50" charset="-128"/>
              </a:rPr>
              <a:t>もうけ話　きっかけは</a:t>
            </a:r>
            <a:r>
              <a:rPr kumimoji="1" lang="en-US" altLang="ja-JP" dirty="0">
                <a:solidFill>
                  <a:schemeClr val="bg1"/>
                </a:solidFill>
                <a:latin typeface="HG丸ｺﾞｼｯｸM-PRO" panose="020F0600000000000000" pitchFamily="50" charset="-128"/>
                <a:ea typeface="HG丸ｺﾞｼｯｸM-PRO" panose="020F0600000000000000" pitchFamily="50" charset="-128"/>
              </a:rPr>
              <a:t>SNS</a:t>
            </a:r>
            <a:r>
              <a:rPr kumimoji="1" lang="ja-JP" altLang="en-US" dirty="0">
                <a:solidFill>
                  <a:schemeClr val="bg1"/>
                </a:solidFill>
                <a:latin typeface="HG丸ｺﾞｼｯｸM-PRO" panose="020F0600000000000000" pitchFamily="50" charset="-128"/>
                <a:ea typeface="HG丸ｺﾞｼｯｸM-PRO" panose="020F0600000000000000" pitchFamily="50" charset="-128"/>
              </a:rPr>
              <a:t>やメルマガ</a:t>
            </a:r>
          </a:p>
        </p:txBody>
      </p:sp>
      <p:sp>
        <p:nvSpPr>
          <p:cNvPr id="5" name="テキスト ボックス 4">
            <a:extLst>
              <a:ext uri="{FF2B5EF4-FFF2-40B4-BE49-F238E27FC236}">
                <a16:creationId xmlns:a16="http://schemas.microsoft.com/office/drawing/2014/main" id="{FE25D40F-088D-4292-902D-D1DFFB931F1B}"/>
              </a:ext>
            </a:extLst>
          </p:cNvPr>
          <p:cNvSpPr txBox="1"/>
          <p:nvPr/>
        </p:nvSpPr>
        <p:spPr>
          <a:xfrm>
            <a:off x="5117123" y="1613118"/>
            <a:ext cx="6566877" cy="1815882"/>
          </a:xfrm>
          <a:prstGeom prst="rect">
            <a:avLst/>
          </a:prstGeom>
          <a:solidFill>
            <a:schemeClr val="bg1"/>
          </a:solidFill>
          <a:ln w="38100">
            <a:solidFill>
              <a:srgbClr val="333399"/>
            </a:solidFill>
          </a:ln>
        </p:spPr>
        <p:txBody>
          <a:bodyPr wrap="square" rtlCol="0">
            <a:spAutoFit/>
          </a:bodyPr>
          <a:lstStyle/>
          <a:p>
            <a:r>
              <a:rPr lang="ja-JP" altLang="en-US" sz="2800" dirty="0">
                <a:latin typeface="HG丸ｺﾞｼｯｸM-PRO" panose="020F0600000000000000" pitchFamily="50" charset="-128"/>
                <a:ea typeface="HG丸ｺﾞｼｯｸM-PRO" panose="020F0600000000000000" pitchFamily="50" charset="-128"/>
              </a:rPr>
              <a:t>「簡単にもうかる」「誰でも高収入」</a:t>
            </a:r>
            <a:endParaRPr lang="en-US" altLang="ja-JP" sz="2800" dirty="0">
              <a:latin typeface="HG丸ｺﾞｼｯｸM-PRO" panose="020F0600000000000000" pitchFamily="50" charset="-128"/>
              <a:ea typeface="HG丸ｺﾞｼｯｸM-PRO" panose="020F0600000000000000" pitchFamily="50" charset="-128"/>
            </a:endParaRPr>
          </a:p>
          <a:p>
            <a:r>
              <a:rPr lang="ja-JP" altLang="en-US" sz="2800" dirty="0">
                <a:latin typeface="HG丸ｺﾞｼｯｸM-PRO" panose="020F0600000000000000" pitchFamily="50" charset="-128"/>
                <a:ea typeface="HG丸ｺﾞｼｯｸM-PRO" panose="020F0600000000000000" pitchFamily="50" charset="-128"/>
              </a:rPr>
              <a:t>などと</a:t>
            </a:r>
            <a:r>
              <a:rPr lang="en-US" altLang="ja-JP" sz="2800" dirty="0">
                <a:latin typeface="HG丸ｺﾞｼｯｸM-PRO" panose="020F0600000000000000" pitchFamily="50" charset="-128"/>
                <a:ea typeface="HG丸ｺﾞｼｯｸM-PRO" panose="020F0600000000000000" pitchFamily="50" charset="-128"/>
              </a:rPr>
              <a:t>SNS</a:t>
            </a:r>
            <a:r>
              <a:rPr lang="ja-JP" altLang="en-US" sz="2800" dirty="0">
                <a:latin typeface="HG丸ｺﾞｼｯｸM-PRO" panose="020F0600000000000000" pitchFamily="50" charset="-128"/>
                <a:ea typeface="HG丸ｺﾞｼｯｸM-PRO" panose="020F0600000000000000" pitchFamily="50" charset="-128"/>
              </a:rPr>
              <a:t>の広告やメッセージがきっかけで投資ツールや情報商材を高額で契約するが、話と違ってもうからない。</a:t>
            </a:r>
            <a:endParaRPr lang="en-US" altLang="ja-JP" sz="2800" dirty="0">
              <a:latin typeface="HG丸ｺﾞｼｯｸM-PRO" panose="020F0600000000000000" pitchFamily="50" charset="-128"/>
              <a:ea typeface="HG丸ｺﾞｼｯｸM-PRO" panose="020F0600000000000000" pitchFamily="50" charset="-128"/>
            </a:endParaRPr>
          </a:p>
        </p:txBody>
      </p:sp>
      <p:pic>
        <p:nvPicPr>
          <p:cNvPr id="6" name="図 5">
            <a:extLst>
              <a:ext uri="{FF2B5EF4-FFF2-40B4-BE49-F238E27FC236}">
                <a16:creationId xmlns:a16="http://schemas.microsoft.com/office/drawing/2014/main" id="{BF9B53D9-0A09-4344-BD20-DD88BE572DE5}"/>
              </a:ext>
            </a:extLst>
          </p:cNvPr>
          <p:cNvPicPr>
            <a:picLocks noChangeAspect="1"/>
          </p:cNvPicPr>
          <p:nvPr/>
        </p:nvPicPr>
        <p:blipFill>
          <a:blip r:embed="rId3"/>
          <a:stretch>
            <a:fillRect/>
          </a:stretch>
        </p:blipFill>
        <p:spPr>
          <a:xfrm>
            <a:off x="171033" y="6048290"/>
            <a:ext cx="11849934" cy="591600"/>
          </a:xfrm>
          <a:prstGeom prst="rect">
            <a:avLst/>
          </a:prstGeom>
        </p:spPr>
      </p:pic>
      <p:sp>
        <p:nvSpPr>
          <p:cNvPr id="8" name="テキスト ボックス 7">
            <a:extLst>
              <a:ext uri="{FF2B5EF4-FFF2-40B4-BE49-F238E27FC236}">
                <a16:creationId xmlns:a16="http://schemas.microsoft.com/office/drawing/2014/main" id="{0E1CEAA6-FC83-4000-8A39-6BB9E478D6F6}"/>
              </a:ext>
            </a:extLst>
          </p:cNvPr>
          <p:cNvSpPr txBox="1"/>
          <p:nvPr/>
        </p:nvSpPr>
        <p:spPr>
          <a:xfrm>
            <a:off x="5117123" y="3697997"/>
            <a:ext cx="6330461" cy="954107"/>
          </a:xfrm>
          <a:prstGeom prst="rect">
            <a:avLst/>
          </a:prstGeom>
          <a:solidFill>
            <a:schemeClr val="bg1"/>
          </a:solidFill>
          <a:ln w="28575">
            <a:solidFill>
              <a:srgbClr val="333399"/>
            </a:solidFill>
          </a:ln>
        </p:spPr>
        <p:txBody>
          <a:bodyPr wrap="square" rtlCol="0">
            <a:spAutoFit/>
          </a:bodyPr>
          <a:lstStyle/>
          <a:p>
            <a:r>
              <a:rPr kumimoji="1" lang="ja-JP" altLang="en-US" sz="2800" dirty="0">
                <a:latin typeface="HG丸ｺﾞｼｯｸM-PRO" panose="020F0600000000000000" pitchFamily="50" charset="-128"/>
                <a:ea typeface="HG丸ｺﾞｼｯｸM-PRO" panose="020F0600000000000000" pitchFamily="50" charset="-128"/>
              </a:rPr>
              <a:t>情報商材とは、ネットで広告し売買されることが多い投資やビジネスの情報</a:t>
            </a:r>
            <a:r>
              <a:rPr lang="ja-JP" altLang="en-US" sz="2800" dirty="0">
                <a:latin typeface="HG丸ｺﾞｼｯｸM-PRO" panose="020F0600000000000000" pitchFamily="50" charset="-128"/>
                <a:ea typeface="HG丸ｺﾞｼｯｸM-PRO" panose="020F0600000000000000" pitchFamily="50" charset="-128"/>
              </a:rPr>
              <a:t>　　　</a:t>
            </a:r>
            <a:endParaRPr kumimoji="1" lang="en-US" altLang="ja-JP" sz="2800" dirty="0">
              <a:latin typeface="HG丸ｺﾞｼｯｸM-PRO" panose="020F0600000000000000" pitchFamily="50" charset="-128"/>
              <a:ea typeface="HG丸ｺﾞｼｯｸM-PRO" panose="020F0600000000000000" pitchFamily="50" charset="-128"/>
            </a:endParaRPr>
          </a:p>
        </p:txBody>
      </p:sp>
      <p:sp>
        <p:nvSpPr>
          <p:cNvPr id="10" name="四角形: 角を丸くする 9">
            <a:extLst>
              <a:ext uri="{FF2B5EF4-FFF2-40B4-BE49-F238E27FC236}">
                <a16:creationId xmlns:a16="http://schemas.microsoft.com/office/drawing/2014/main" id="{45AC3900-507C-49FD-BACF-16A210FA65EB}"/>
              </a:ext>
            </a:extLst>
          </p:cNvPr>
          <p:cNvSpPr/>
          <p:nvPr/>
        </p:nvSpPr>
        <p:spPr>
          <a:xfrm>
            <a:off x="2674259" y="4955386"/>
            <a:ext cx="6848137" cy="883381"/>
          </a:xfrm>
          <a:prstGeom prst="roundRect">
            <a:avLst/>
          </a:prstGeom>
          <a:solidFill>
            <a:schemeClr val="bg1"/>
          </a:solidFill>
          <a:ln w="38100">
            <a:solidFill>
              <a:srgbClr val="333399"/>
            </a:solidFill>
          </a:ln>
        </p:spPr>
        <p:style>
          <a:lnRef idx="2">
            <a:schemeClr val="accent6"/>
          </a:lnRef>
          <a:fillRef idx="1">
            <a:schemeClr val="lt1"/>
          </a:fillRef>
          <a:effectRef idx="0">
            <a:schemeClr val="accent6"/>
          </a:effectRef>
          <a:fontRef idx="minor">
            <a:schemeClr val="dk1"/>
          </a:fontRef>
        </p:style>
        <p:txBody>
          <a:bodyPr rtlCol="0" anchor="ctr"/>
          <a:lstStyle/>
          <a:p>
            <a:pPr marL="457200" indent="-457200">
              <a:buFont typeface="Wingdings" panose="05000000000000000000" pitchFamily="2" charset="2"/>
              <a:buChar char="Ø"/>
            </a:pPr>
            <a:r>
              <a:rPr lang="ja-JP" altLang="en-US" sz="2800" dirty="0">
                <a:latin typeface="HG丸ｺﾞｼｯｸM-PRO" panose="020F0600000000000000" pitchFamily="50" charset="-128"/>
                <a:ea typeface="HG丸ｺﾞｼｯｸM-PRO" panose="020F0600000000000000" pitchFamily="50" charset="-128"/>
              </a:rPr>
              <a:t>簡単にもうかるおいしい話は</a:t>
            </a:r>
            <a:r>
              <a:rPr lang="ja-JP" altLang="en-US" sz="2800" dirty="0" smtClean="0">
                <a:latin typeface="HG丸ｺﾞｼｯｸM-PRO" panose="020F0600000000000000" pitchFamily="50" charset="-128"/>
                <a:ea typeface="HG丸ｺﾞｼｯｸM-PRO" panose="020F0600000000000000" pitchFamily="50" charset="-128"/>
              </a:rPr>
              <a:t>ない。</a:t>
            </a:r>
            <a:endParaRPr lang="en-US" altLang="ja-JP" sz="2800" dirty="0">
              <a:latin typeface="HG丸ｺﾞｼｯｸM-PRO" panose="020F0600000000000000" pitchFamily="50" charset="-128"/>
              <a:ea typeface="HG丸ｺﾞｼｯｸM-PRO" panose="020F0600000000000000" pitchFamily="50" charset="-128"/>
            </a:endParaRPr>
          </a:p>
          <a:p>
            <a:pPr marL="457200" indent="-457200">
              <a:buFont typeface="Wingdings" panose="05000000000000000000" pitchFamily="2" charset="2"/>
              <a:buChar char="Ø"/>
            </a:pPr>
            <a:r>
              <a:rPr lang="ja-JP" altLang="en-US" sz="2800" dirty="0">
                <a:latin typeface="HG丸ｺﾞｼｯｸM-PRO" panose="020F0600000000000000" pitchFamily="50" charset="-128"/>
                <a:ea typeface="HG丸ｺﾞｼｯｸM-PRO" panose="020F0600000000000000" pitchFamily="50" charset="-128"/>
              </a:rPr>
              <a:t>理解できない投資には手を</a:t>
            </a:r>
            <a:r>
              <a:rPr lang="ja-JP" altLang="en-US" sz="2800" dirty="0" smtClean="0">
                <a:latin typeface="HG丸ｺﾞｼｯｸM-PRO" panose="020F0600000000000000" pitchFamily="50" charset="-128"/>
                <a:ea typeface="HG丸ｺﾞｼｯｸM-PRO" panose="020F0600000000000000" pitchFamily="50" charset="-128"/>
              </a:rPr>
              <a:t>出さない。</a:t>
            </a:r>
            <a:endParaRPr lang="en-US" altLang="ja-JP" sz="2800" dirty="0">
              <a:latin typeface="HG丸ｺﾞｼｯｸM-PRO" panose="020F0600000000000000" pitchFamily="50" charset="-128"/>
              <a:ea typeface="HG丸ｺﾞｼｯｸM-PRO" panose="020F0600000000000000" pitchFamily="50" charset="-128"/>
            </a:endParaRPr>
          </a:p>
        </p:txBody>
      </p:sp>
      <p:pic>
        <p:nvPicPr>
          <p:cNvPr id="9" name="図 8">
            <a:extLst>
              <a:ext uri="{FF2B5EF4-FFF2-40B4-BE49-F238E27FC236}">
                <a16:creationId xmlns:a16="http://schemas.microsoft.com/office/drawing/2014/main" id="{9E88EEEA-A227-4034-AEB0-6B8716A013EA}"/>
              </a:ext>
            </a:extLst>
          </p:cNvPr>
          <p:cNvPicPr>
            <a:picLocks noChangeAspect="1"/>
          </p:cNvPicPr>
          <p:nvPr/>
        </p:nvPicPr>
        <p:blipFill>
          <a:blip r:embed="rId4"/>
          <a:stretch>
            <a:fillRect/>
          </a:stretch>
        </p:blipFill>
        <p:spPr>
          <a:xfrm>
            <a:off x="866094" y="1521049"/>
            <a:ext cx="2345192" cy="1712008"/>
          </a:xfrm>
          <a:prstGeom prst="rect">
            <a:avLst/>
          </a:prstGeom>
        </p:spPr>
      </p:pic>
      <p:pic>
        <p:nvPicPr>
          <p:cNvPr id="14" name="図 13">
            <a:extLst>
              <a:ext uri="{FF2B5EF4-FFF2-40B4-BE49-F238E27FC236}">
                <a16:creationId xmlns:a16="http://schemas.microsoft.com/office/drawing/2014/main" id="{B196A7C1-343B-42D2-B518-17530B408238}"/>
              </a:ext>
            </a:extLst>
          </p:cNvPr>
          <p:cNvPicPr>
            <a:picLocks noChangeAspect="1"/>
          </p:cNvPicPr>
          <p:nvPr/>
        </p:nvPicPr>
        <p:blipFill>
          <a:blip r:embed="rId5"/>
          <a:stretch>
            <a:fillRect/>
          </a:stretch>
        </p:blipFill>
        <p:spPr>
          <a:xfrm>
            <a:off x="2781310" y="2934016"/>
            <a:ext cx="2225784" cy="1877256"/>
          </a:xfrm>
          <a:prstGeom prst="rect">
            <a:avLst/>
          </a:prstGeom>
        </p:spPr>
      </p:pic>
      <p:sp>
        <p:nvSpPr>
          <p:cNvPr id="4" name="スライド番号プレースホルダー 3"/>
          <p:cNvSpPr>
            <a:spLocks noGrp="1"/>
          </p:cNvSpPr>
          <p:nvPr>
            <p:ph type="sldNum" sz="quarter" idx="12"/>
          </p:nvPr>
        </p:nvSpPr>
        <p:spPr/>
        <p:txBody>
          <a:bodyPr/>
          <a:lstStyle/>
          <a:p>
            <a:fld id="{18661D3D-6956-46A9-9340-A701E0E782EA}" type="slidenum">
              <a:rPr kumimoji="1" lang="ja-JP" altLang="en-US" smtClean="0"/>
              <a:t>25</a:t>
            </a:fld>
            <a:endParaRPr kumimoji="1" lang="ja-JP" altLang="en-US"/>
          </a:p>
        </p:txBody>
      </p:sp>
    </p:spTree>
    <p:extLst>
      <p:ext uri="{BB962C8B-B14F-4D97-AF65-F5344CB8AC3E}">
        <p14:creationId xmlns:p14="http://schemas.microsoft.com/office/powerpoint/2010/main" val="36349025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438B14D7-0C26-4DDF-856E-BADE57DF0BE3}"/>
              </a:ext>
            </a:extLst>
          </p:cNvPr>
          <p:cNvSpPr txBox="1"/>
          <p:nvPr/>
        </p:nvSpPr>
        <p:spPr>
          <a:xfrm>
            <a:off x="452656" y="633046"/>
            <a:ext cx="11481435" cy="6068691"/>
          </a:xfrm>
          <a:prstGeom prst="rect">
            <a:avLst/>
          </a:prstGeom>
          <a:solidFill>
            <a:schemeClr val="accent4">
              <a:lumMod val="40000"/>
              <a:lumOff val="60000"/>
            </a:schemeClr>
          </a:solidFill>
        </p:spPr>
        <p:txBody>
          <a:bodyPr wrap="square" rtlCol="0">
            <a:spAutoFit/>
          </a:bodyPr>
          <a:lstStyle/>
          <a:p>
            <a:endParaRPr kumimoji="1" lang="ja-JP" altLang="en-US" dirty="0"/>
          </a:p>
        </p:txBody>
      </p:sp>
      <p:sp>
        <p:nvSpPr>
          <p:cNvPr id="2" name="タイトル 1">
            <a:extLst>
              <a:ext uri="{FF2B5EF4-FFF2-40B4-BE49-F238E27FC236}">
                <a16:creationId xmlns:a16="http://schemas.microsoft.com/office/drawing/2014/main" id="{2E2457F3-6DA6-4689-8B22-EF9A18E92374}"/>
              </a:ext>
            </a:extLst>
          </p:cNvPr>
          <p:cNvSpPr>
            <a:spLocks noGrp="1"/>
          </p:cNvSpPr>
          <p:nvPr>
            <p:ph type="title"/>
          </p:nvPr>
        </p:nvSpPr>
        <p:spPr>
          <a:xfrm>
            <a:off x="0" y="405355"/>
            <a:ext cx="10787743" cy="777874"/>
          </a:xfrm>
          <a:solidFill>
            <a:schemeClr val="accent2"/>
          </a:solidFill>
        </p:spPr>
        <p:txBody>
          <a:bodyPr>
            <a:normAutofit fontScale="90000"/>
          </a:bodyPr>
          <a:lstStyle/>
          <a:p>
            <a:r>
              <a:rPr kumimoji="1" lang="ja-JP" altLang="en-US" b="1" dirty="0">
                <a:solidFill>
                  <a:schemeClr val="bg1"/>
                </a:solidFill>
                <a:latin typeface="HG丸ｺﾞｼｯｸM-PRO" panose="020F0600000000000000" pitchFamily="50" charset="-128"/>
                <a:ea typeface="HG丸ｺﾞｼｯｸM-PRO" panose="020F0600000000000000" pitchFamily="50" charset="-128"/>
              </a:rPr>
              <a:t>高齢者にも多い！出会い系サイトのトラブル</a:t>
            </a:r>
          </a:p>
        </p:txBody>
      </p:sp>
      <p:pic>
        <p:nvPicPr>
          <p:cNvPr id="4" name="コンテンツ プレースホルダー 3">
            <a:extLst>
              <a:ext uri="{FF2B5EF4-FFF2-40B4-BE49-F238E27FC236}">
                <a16:creationId xmlns:a16="http://schemas.microsoft.com/office/drawing/2014/main" id="{103A6B34-1224-4EAE-9E66-05B420697840}"/>
              </a:ext>
            </a:extLst>
          </p:cNvPr>
          <p:cNvPicPr>
            <a:picLocks noGrp="1" noChangeAspect="1"/>
          </p:cNvPicPr>
          <p:nvPr>
            <p:ph idx="1"/>
          </p:nvPr>
        </p:nvPicPr>
        <p:blipFill>
          <a:blip r:embed="rId3"/>
          <a:stretch>
            <a:fillRect/>
          </a:stretch>
        </p:blipFill>
        <p:spPr>
          <a:xfrm>
            <a:off x="744655" y="1972183"/>
            <a:ext cx="3352760" cy="2162060"/>
          </a:xfrm>
          <a:prstGeom prst="rect">
            <a:avLst/>
          </a:prstGeom>
        </p:spPr>
      </p:pic>
      <p:sp>
        <p:nvSpPr>
          <p:cNvPr id="5" name="テキスト ボックス 4">
            <a:extLst>
              <a:ext uri="{FF2B5EF4-FFF2-40B4-BE49-F238E27FC236}">
                <a16:creationId xmlns:a16="http://schemas.microsoft.com/office/drawing/2014/main" id="{434EEAEA-119E-4160-9018-4FDBDFE5AE6A}"/>
              </a:ext>
            </a:extLst>
          </p:cNvPr>
          <p:cNvSpPr txBox="1"/>
          <p:nvPr/>
        </p:nvSpPr>
        <p:spPr>
          <a:xfrm>
            <a:off x="4853403" y="1972183"/>
            <a:ext cx="6777157" cy="3108543"/>
          </a:xfrm>
          <a:prstGeom prst="rect">
            <a:avLst/>
          </a:prstGeom>
          <a:solidFill>
            <a:schemeClr val="bg1"/>
          </a:solidFill>
          <a:ln w="38100">
            <a:solidFill>
              <a:srgbClr val="333399"/>
            </a:solidFill>
          </a:ln>
        </p:spPr>
        <p:txBody>
          <a:bodyPr wrap="square" rtlCol="0">
            <a:spAutoFit/>
          </a:bodyPr>
          <a:lstStyle/>
          <a:p>
            <a:pPr marL="457200" indent="-457200">
              <a:buFont typeface="Arial" panose="020B0604020202020204" pitchFamily="34" charset="0"/>
              <a:buChar char="•"/>
            </a:pPr>
            <a:r>
              <a:rPr lang="ja-JP" altLang="en-US" sz="2800" dirty="0">
                <a:latin typeface="HG丸ｺﾞｼｯｸM-PRO" panose="020F0600000000000000" pitchFamily="50" charset="-128"/>
                <a:ea typeface="HG丸ｺﾞｼｯｸM-PRO" panose="020F0600000000000000" pitchFamily="50" charset="-128"/>
              </a:rPr>
              <a:t>きっかけは</a:t>
            </a:r>
            <a:r>
              <a:rPr lang="en-US" altLang="ja-JP" sz="2800" dirty="0">
                <a:latin typeface="HG丸ｺﾞｼｯｸM-PRO" panose="020F0600000000000000" pitchFamily="50" charset="-128"/>
                <a:ea typeface="HG丸ｺﾞｼｯｸM-PRO" panose="020F0600000000000000" pitchFamily="50" charset="-128"/>
              </a:rPr>
              <a:t>SNS</a:t>
            </a:r>
            <a:r>
              <a:rPr lang="ja-JP" altLang="en-US" sz="2800" dirty="0">
                <a:latin typeface="HG丸ｺﾞｼｯｸM-PRO" panose="020F0600000000000000" pitchFamily="50" charset="-128"/>
                <a:ea typeface="HG丸ｺﾞｼｯｸM-PRO" panose="020F0600000000000000" pitchFamily="50" charset="-128"/>
              </a:rPr>
              <a:t>やメール</a:t>
            </a:r>
            <a:r>
              <a:rPr lang="ja-JP" altLang="en-US" sz="2800" dirty="0" smtClean="0">
                <a:latin typeface="HG丸ｺﾞｼｯｸM-PRO" panose="020F0600000000000000" pitchFamily="50" charset="-128"/>
                <a:ea typeface="HG丸ｺﾞｼｯｸM-PRO" panose="020F0600000000000000" pitchFamily="50" charset="-128"/>
              </a:rPr>
              <a:t>、「相談</a:t>
            </a:r>
            <a:r>
              <a:rPr lang="ja-JP" altLang="en-US" sz="2800" dirty="0">
                <a:latin typeface="HG丸ｺﾞｼｯｸM-PRO" panose="020F0600000000000000" pitchFamily="50" charset="-128"/>
                <a:ea typeface="HG丸ｺﾞｼｯｸM-PRO" panose="020F0600000000000000" pitchFamily="50" charset="-128"/>
              </a:rPr>
              <a:t>相手になってくれたら報酬</a:t>
            </a:r>
            <a:r>
              <a:rPr lang="ja-JP" altLang="en-US" sz="2800" dirty="0" smtClean="0">
                <a:latin typeface="HG丸ｺﾞｼｯｸM-PRO" panose="020F0600000000000000" pitchFamily="50" charset="-128"/>
                <a:ea typeface="HG丸ｺﾞｼｯｸM-PRO" panose="020F0600000000000000" pitchFamily="50" charset="-128"/>
              </a:rPr>
              <a:t>をあげる</a:t>
            </a:r>
            <a:r>
              <a:rPr lang="ja-JP" altLang="en-US" sz="2800" dirty="0">
                <a:latin typeface="HG丸ｺﾞｼｯｸM-PRO" panose="020F0600000000000000" pitchFamily="50" charset="-128"/>
                <a:ea typeface="HG丸ｺﾞｼｯｸM-PRO" panose="020F0600000000000000" pitchFamily="50" charset="-128"/>
              </a:rPr>
              <a:t>」「運気があがる」など</a:t>
            </a:r>
            <a:r>
              <a:rPr lang="ja-JP" altLang="en-US" sz="2800" dirty="0" smtClean="0">
                <a:latin typeface="HG丸ｺﾞｼｯｸM-PRO" panose="020F0600000000000000" pitchFamily="50" charset="-128"/>
                <a:ea typeface="HG丸ｺﾞｼｯｸM-PRO" panose="020F0600000000000000" pitchFamily="50" charset="-128"/>
              </a:rPr>
              <a:t>と消費者</a:t>
            </a:r>
            <a:r>
              <a:rPr lang="ja-JP" altLang="en-US" sz="2800" dirty="0">
                <a:latin typeface="HG丸ｺﾞｼｯｸM-PRO" panose="020F0600000000000000" pitchFamily="50" charset="-128"/>
                <a:ea typeface="HG丸ｺﾞｼｯｸM-PRO" panose="020F0600000000000000" pitchFamily="50" charset="-128"/>
              </a:rPr>
              <a:t>の心理につけこみ</a:t>
            </a:r>
            <a:r>
              <a:rPr lang="ja-JP" altLang="en-US" sz="2800" dirty="0" smtClean="0">
                <a:latin typeface="HG丸ｺﾞｼｯｸM-PRO" panose="020F0600000000000000" pitchFamily="50" charset="-128"/>
                <a:ea typeface="HG丸ｺﾞｼｯｸM-PRO" panose="020F0600000000000000" pitchFamily="50" charset="-128"/>
              </a:rPr>
              <a:t>、巧妙</a:t>
            </a:r>
            <a:r>
              <a:rPr lang="ja-JP" altLang="en-US" sz="2800" dirty="0">
                <a:latin typeface="HG丸ｺﾞｼｯｸM-PRO" panose="020F0600000000000000" pitchFamily="50" charset="-128"/>
                <a:ea typeface="HG丸ｺﾞｼｯｸM-PRO" panose="020F0600000000000000" pitchFamily="50" charset="-128"/>
              </a:rPr>
              <a:t>に</a:t>
            </a:r>
            <a:r>
              <a:rPr lang="ja-JP" altLang="en-US" sz="2800" dirty="0" smtClean="0">
                <a:latin typeface="HG丸ｺﾞｼｯｸM-PRO" panose="020F0600000000000000" pitchFamily="50" charset="-128"/>
                <a:ea typeface="HG丸ｺﾞｼｯｸM-PRO" panose="020F0600000000000000" pitchFamily="50" charset="-128"/>
              </a:rPr>
              <a:t>有料</a:t>
            </a:r>
            <a:r>
              <a:rPr lang="ja-JP" altLang="en-US" sz="2800" dirty="0">
                <a:latin typeface="HG丸ｺﾞｼｯｸM-PRO" panose="020F0600000000000000" pitchFamily="50" charset="-128"/>
                <a:ea typeface="HG丸ｺﾞｼｯｸM-PRO" panose="020F0600000000000000" pitchFamily="50" charset="-128"/>
              </a:rPr>
              <a:t>サイトに誘導する。</a:t>
            </a:r>
            <a:endParaRPr lang="en-US" altLang="ja-JP" sz="2800" dirty="0">
              <a:latin typeface="HG丸ｺﾞｼｯｸM-PRO" panose="020F0600000000000000" pitchFamily="50" charset="-128"/>
              <a:ea typeface="HG丸ｺﾞｼｯｸM-PRO" panose="020F0600000000000000" pitchFamily="50" charset="-128"/>
            </a:endParaRPr>
          </a:p>
          <a:p>
            <a:pPr marL="457200" indent="-457200">
              <a:buFont typeface="Arial" panose="020B0604020202020204" pitchFamily="34" charset="0"/>
              <a:buChar char="•"/>
            </a:pPr>
            <a:r>
              <a:rPr lang="ja-JP" altLang="en-US" sz="2800" dirty="0">
                <a:latin typeface="HG丸ｺﾞｼｯｸM-PRO" panose="020F0600000000000000" pitchFamily="50" charset="-128"/>
                <a:ea typeface="HG丸ｺﾞｼｯｸM-PRO" panose="020F0600000000000000" pitchFamily="50" charset="-128"/>
              </a:rPr>
              <a:t>会って返すなどと言われて高額なポイント代を払うが、相手と会えない。</a:t>
            </a:r>
            <a:endParaRPr lang="en-US" altLang="ja-JP" sz="2800" dirty="0">
              <a:latin typeface="HG丸ｺﾞｼｯｸM-PRO" panose="020F0600000000000000" pitchFamily="50" charset="-128"/>
              <a:ea typeface="HG丸ｺﾞｼｯｸM-PRO" panose="020F0600000000000000" pitchFamily="50" charset="-128"/>
            </a:endParaRPr>
          </a:p>
          <a:p>
            <a:pPr marL="457200" indent="-457200">
              <a:buFont typeface="Arial" panose="020B0604020202020204" pitchFamily="34" charset="0"/>
              <a:buChar char="•"/>
            </a:pPr>
            <a:r>
              <a:rPr lang="ja-JP" altLang="en-US" sz="2800" dirty="0">
                <a:latin typeface="HG丸ｺﾞｼｯｸM-PRO" panose="020F0600000000000000" pitchFamily="50" charset="-128"/>
                <a:ea typeface="HG丸ｺﾞｼｯｸM-PRO" panose="020F0600000000000000" pitchFamily="50" charset="-128"/>
              </a:rPr>
              <a:t>副業サイトから誘導されること</a:t>
            </a:r>
            <a:r>
              <a:rPr lang="ja-JP" altLang="en-US" sz="2800" dirty="0" smtClean="0">
                <a:latin typeface="HG丸ｺﾞｼｯｸM-PRO" panose="020F0600000000000000" pitchFamily="50" charset="-128"/>
                <a:ea typeface="HG丸ｺﾞｼｯｸM-PRO" panose="020F0600000000000000" pitchFamily="50" charset="-128"/>
              </a:rPr>
              <a:t>も</a:t>
            </a:r>
            <a:r>
              <a:rPr lang="ja-JP" altLang="en-US" sz="2800" dirty="0" smtClean="0">
                <a:latin typeface="HG丸ｺﾞｼｯｸM-PRO" panose="020F0600000000000000" pitchFamily="50" charset="-128"/>
                <a:ea typeface="HG丸ｺﾞｼｯｸM-PRO" panose="020F0600000000000000" pitchFamily="50" charset="-128"/>
              </a:rPr>
              <a:t>多い。</a:t>
            </a:r>
            <a:endParaRPr lang="en-US" altLang="ja-JP" sz="2800" dirty="0">
              <a:latin typeface="HG丸ｺﾞｼｯｸM-PRO" panose="020F0600000000000000" pitchFamily="50" charset="-128"/>
              <a:ea typeface="HG丸ｺﾞｼｯｸM-PRO" panose="020F0600000000000000" pitchFamily="50" charset="-128"/>
            </a:endParaRPr>
          </a:p>
        </p:txBody>
      </p:sp>
      <p:sp>
        <p:nvSpPr>
          <p:cNvPr id="7" name="吹き出し: 円形 6">
            <a:extLst>
              <a:ext uri="{FF2B5EF4-FFF2-40B4-BE49-F238E27FC236}">
                <a16:creationId xmlns:a16="http://schemas.microsoft.com/office/drawing/2014/main" id="{6802D72E-BEB9-4AE2-B398-CE43D89AF39F}"/>
              </a:ext>
            </a:extLst>
          </p:cNvPr>
          <p:cNvSpPr/>
          <p:nvPr/>
        </p:nvSpPr>
        <p:spPr>
          <a:xfrm>
            <a:off x="452656" y="4693086"/>
            <a:ext cx="4097217" cy="1449807"/>
          </a:xfrm>
          <a:prstGeom prst="wedgeEllipseCallout">
            <a:avLst>
              <a:gd name="adj1" fmla="val 9667"/>
              <a:gd name="adj2" fmla="val -83208"/>
            </a:avLst>
          </a:prstGeom>
          <a:ln w="38100">
            <a:solidFill>
              <a:schemeClr val="bg2">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800" dirty="0">
                <a:latin typeface="HG丸ｺﾞｼｯｸM-PRO" panose="020F0600000000000000" pitchFamily="50" charset="-128"/>
                <a:ea typeface="HG丸ｺﾞｼｯｸM-PRO" panose="020F0600000000000000" pitchFamily="50" charset="-128"/>
              </a:rPr>
              <a:t>あなたと話すと</a:t>
            </a:r>
            <a:r>
              <a:rPr kumimoji="1" lang="ja-JP" altLang="en-US" sz="2800" dirty="0" smtClean="0">
                <a:latin typeface="HG丸ｺﾞｼｯｸM-PRO" panose="020F0600000000000000" pitchFamily="50" charset="-128"/>
                <a:ea typeface="HG丸ｺﾞｼｯｸM-PRO" panose="020F0600000000000000" pitchFamily="50" charset="-128"/>
              </a:rPr>
              <a:t>元気</a:t>
            </a:r>
            <a:r>
              <a:rPr lang="ja-JP" altLang="en-US" sz="2800" dirty="0" smtClean="0">
                <a:latin typeface="HG丸ｺﾞｼｯｸM-PRO" panose="020F0600000000000000" pitchFamily="50" charset="-128"/>
                <a:ea typeface="HG丸ｺﾞｼｯｸM-PRO" panose="020F0600000000000000" pitchFamily="50" charset="-128"/>
              </a:rPr>
              <a:t>がでる</a:t>
            </a:r>
            <a:r>
              <a:rPr lang="ja-JP" altLang="en-US" sz="2800" dirty="0">
                <a:latin typeface="HG丸ｺﾞｼｯｸM-PRO" panose="020F0600000000000000" pitchFamily="50" charset="-128"/>
                <a:ea typeface="HG丸ｺﾞｼｯｸM-PRO" panose="020F0600000000000000" pitchFamily="50" charset="-128"/>
              </a:rPr>
              <a:t>！</a:t>
            </a:r>
            <a:endParaRPr kumimoji="1" lang="ja-JP" altLang="en-US" sz="2800" dirty="0">
              <a:latin typeface="HG丸ｺﾞｼｯｸM-PRO" panose="020F0600000000000000" pitchFamily="50" charset="-128"/>
              <a:ea typeface="HG丸ｺﾞｼｯｸM-PRO" panose="020F0600000000000000" pitchFamily="50" charset="-128"/>
            </a:endParaRPr>
          </a:p>
        </p:txBody>
      </p:sp>
      <p:sp>
        <p:nvSpPr>
          <p:cNvPr id="8" name="スライド番号プレースホルダー 7"/>
          <p:cNvSpPr>
            <a:spLocks noGrp="1"/>
          </p:cNvSpPr>
          <p:nvPr>
            <p:ph type="sldNum" sz="quarter" idx="12"/>
          </p:nvPr>
        </p:nvSpPr>
        <p:spPr/>
        <p:txBody>
          <a:bodyPr/>
          <a:lstStyle/>
          <a:p>
            <a:fld id="{18661D3D-6956-46A9-9340-A701E0E782EA}" type="slidenum">
              <a:rPr kumimoji="1" lang="ja-JP" altLang="en-US" smtClean="0"/>
              <a:t>26</a:t>
            </a:fld>
            <a:endParaRPr kumimoji="1" lang="ja-JP" altLang="en-US"/>
          </a:p>
        </p:txBody>
      </p:sp>
    </p:spTree>
    <p:extLst>
      <p:ext uri="{BB962C8B-B14F-4D97-AF65-F5344CB8AC3E}">
        <p14:creationId xmlns:p14="http://schemas.microsoft.com/office/powerpoint/2010/main" val="3605216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7523C175-6CD3-4425-BA9A-813CB29EFB3D}"/>
              </a:ext>
            </a:extLst>
          </p:cNvPr>
          <p:cNvPicPr>
            <a:picLocks noChangeAspect="1"/>
          </p:cNvPicPr>
          <p:nvPr/>
        </p:nvPicPr>
        <p:blipFill>
          <a:blip r:embed="rId3"/>
          <a:stretch>
            <a:fillRect/>
          </a:stretch>
        </p:blipFill>
        <p:spPr>
          <a:xfrm>
            <a:off x="8042458" y="5986341"/>
            <a:ext cx="3737172" cy="560881"/>
          </a:xfrm>
          <a:prstGeom prst="rect">
            <a:avLst/>
          </a:prstGeom>
        </p:spPr>
      </p:pic>
      <p:sp>
        <p:nvSpPr>
          <p:cNvPr id="4" name="テキスト ボックス 3">
            <a:extLst>
              <a:ext uri="{FF2B5EF4-FFF2-40B4-BE49-F238E27FC236}">
                <a16:creationId xmlns:a16="http://schemas.microsoft.com/office/drawing/2014/main" id="{A5B6058D-2191-4AF5-8AD5-DA822203A8BA}"/>
              </a:ext>
            </a:extLst>
          </p:cNvPr>
          <p:cNvSpPr txBox="1"/>
          <p:nvPr/>
        </p:nvSpPr>
        <p:spPr>
          <a:xfrm>
            <a:off x="1038149" y="1831357"/>
            <a:ext cx="4201116" cy="4154984"/>
          </a:xfrm>
          <a:prstGeom prst="rect">
            <a:avLst/>
          </a:prstGeom>
          <a:noFill/>
        </p:spPr>
        <p:txBody>
          <a:bodyPr wrap="square" rtlCol="0">
            <a:spAutoFit/>
          </a:bodyPr>
          <a:lstStyle/>
          <a:p>
            <a:pPr marL="571500" indent="-571500">
              <a:buFont typeface="Arial" panose="020B0604020202020204" pitchFamily="34" charset="0"/>
              <a:buChar char="•"/>
            </a:pPr>
            <a:r>
              <a:rPr lang="ja-JP" altLang="en-US" sz="2400" b="1" dirty="0" smtClean="0">
                <a:solidFill>
                  <a:srgbClr val="002060"/>
                </a:solidFill>
                <a:latin typeface="HG丸ｺﾞｼｯｸM-PRO" panose="020F0600000000000000" pitchFamily="50" charset="-128"/>
                <a:ea typeface="HG丸ｺﾞｼｯｸM-PRO" panose="020F0600000000000000" pitchFamily="50" charset="-128"/>
              </a:rPr>
              <a:t>点検</a:t>
            </a:r>
            <a:r>
              <a:rPr lang="ja-JP" altLang="en-US" sz="2400" b="1" dirty="0">
                <a:solidFill>
                  <a:srgbClr val="002060"/>
                </a:solidFill>
                <a:latin typeface="HG丸ｺﾞｼｯｸM-PRO" panose="020F0600000000000000" pitchFamily="50" charset="-128"/>
                <a:ea typeface="HG丸ｺﾞｼｯｸM-PRO" panose="020F0600000000000000" pitchFamily="50" charset="-128"/>
              </a:rPr>
              <a:t>商法</a:t>
            </a:r>
            <a:endParaRPr lang="en-US" altLang="ja-JP" sz="2400" b="1" dirty="0">
              <a:solidFill>
                <a:srgbClr val="002060"/>
              </a:solidFill>
              <a:latin typeface="HG丸ｺﾞｼｯｸM-PRO" panose="020F0600000000000000" pitchFamily="50" charset="-128"/>
              <a:ea typeface="HG丸ｺﾞｼｯｸM-PRO" panose="020F0600000000000000" pitchFamily="50" charset="-128"/>
            </a:endParaRPr>
          </a:p>
          <a:p>
            <a:pPr marL="571500" indent="-571500">
              <a:buFont typeface="Arial" panose="020B0604020202020204" pitchFamily="34" charset="0"/>
              <a:buChar char="•"/>
            </a:pPr>
            <a:r>
              <a:rPr lang="ja-JP" altLang="en-US" sz="2400" b="1" dirty="0">
                <a:solidFill>
                  <a:srgbClr val="002060"/>
                </a:solidFill>
                <a:latin typeface="HG丸ｺﾞｼｯｸM-PRO" panose="020F0600000000000000" pitchFamily="50" charset="-128"/>
                <a:ea typeface="HG丸ｺﾞｼｯｸM-PRO" panose="020F0600000000000000" pitchFamily="50" charset="-128"/>
              </a:rPr>
              <a:t>保険金サポート</a:t>
            </a:r>
            <a:endParaRPr lang="en-US" altLang="ja-JP" sz="2400" b="1" dirty="0">
              <a:solidFill>
                <a:srgbClr val="002060"/>
              </a:solidFill>
              <a:latin typeface="HG丸ｺﾞｼｯｸM-PRO" panose="020F0600000000000000" pitchFamily="50" charset="-128"/>
              <a:ea typeface="HG丸ｺﾞｼｯｸM-PRO" panose="020F0600000000000000" pitchFamily="50" charset="-128"/>
            </a:endParaRPr>
          </a:p>
          <a:p>
            <a:pPr marL="571500" indent="-571500">
              <a:buFont typeface="Arial" panose="020B0604020202020204" pitchFamily="34" charset="0"/>
              <a:buChar char="•"/>
            </a:pPr>
            <a:r>
              <a:rPr lang="ja-JP" altLang="en-US" sz="2400" b="1" dirty="0">
                <a:solidFill>
                  <a:srgbClr val="002060"/>
                </a:solidFill>
                <a:latin typeface="HG丸ｺﾞｼｯｸM-PRO" panose="020F0600000000000000" pitchFamily="50" charset="-128"/>
                <a:ea typeface="HG丸ｺﾞｼｯｸM-PRO" panose="020F0600000000000000" pitchFamily="50" charset="-128"/>
              </a:rPr>
              <a:t>利殖商法</a:t>
            </a:r>
            <a:endParaRPr lang="en-US" altLang="ja-JP" sz="2400" b="1" dirty="0">
              <a:solidFill>
                <a:srgbClr val="002060"/>
              </a:solidFill>
              <a:latin typeface="HG丸ｺﾞｼｯｸM-PRO" panose="020F0600000000000000" pitchFamily="50" charset="-128"/>
              <a:ea typeface="HG丸ｺﾞｼｯｸM-PRO" panose="020F0600000000000000" pitchFamily="50" charset="-128"/>
            </a:endParaRPr>
          </a:p>
          <a:p>
            <a:pPr marL="571500" indent="-571500">
              <a:buFont typeface="Arial" panose="020B0604020202020204" pitchFamily="34" charset="0"/>
              <a:buChar char="•"/>
            </a:pPr>
            <a:r>
              <a:rPr lang="ja-JP" altLang="en-US" sz="2400" b="1" dirty="0">
                <a:solidFill>
                  <a:srgbClr val="002060"/>
                </a:solidFill>
                <a:latin typeface="HG丸ｺﾞｼｯｸM-PRO" panose="020F0600000000000000" pitchFamily="50" charset="-128"/>
                <a:ea typeface="HG丸ｺﾞｼｯｸM-PRO" panose="020F0600000000000000" pitchFamily="50" charset="-128"/>
              </a:rPr>
              <a:t>送り付け商法</a:t>
            </a:r>
            <a:endParaRPr lang="en-US" altLang="ja-JP" sz="2400" b="1" dirty="0">
              <a:solidFill>
                <a:srgbClr val="002060"/>
              </a:solidFill>
              <a:latin typeface="HG丸ｺﾞｼｯｸM-PRO" panose="020F0600000000000000" pitchFamily="50" charset="-128"/>
              <a:ea typeface="HG丸ｺﾞｼｯｸM-PRO" panose="020F0600000000000000" pitchFamily="50" charset="-128"/>
            </a:endParaRPr>
          </a:p>
          <a:p>
            <a:pPr marL="571500" indent="-571500">
              <a:buFont typeface="Arial" panose="020B0604020202020204" pitchFamily="34" charset="0"/>
              <a:buChar char="•"/>
            </a:pPr>
            <a:r>
              <a:rPr lang="ja-JP" altLang="en-US" sz="2400" b="1" dirty="0">
                <a:solidFill>
                  <a:srgbClr val="002060"/>
                </a:solidFill>
                <a:latin typeface="HG丸ｺﾞｼｯｸM-PRO" panose="020F0600000000000000" pitchFamily="50" charset="-128"/>
                <a:ea typeface="HG丸ｺﾞｼｯｸM-PRO" panose="020F0600000000000000" pitchFamily="50" charset="-128"/>
              </a:rPr>
              <a:t>光回線</a:t>
            </a:r>
            <a:endParaRPr lang="en-US" altLang="ja-JP" sz="2400" b="1" dirty="0">
              <a:solidFill>
                <a:srgbClr val="002060"/>
              </a:solidFill>
              <a:latin typeface="HG丸ｺﾞｼｯｸM-PRO" panose="020F0600000000000000" pitchFamily="50" charset="-128"/>
              <a:ea typeface="HG丸ｺﾞｼｯｸM-PRO" panose="020F0600000000000000" pitchFamily="50" charset="-128"/>
            </a:endParaRPr>
          </a:p>
          <a:p>
            <a:pPr marL="571500" indent="-571500">
              <a:buFont typeface="Arial" panose="020B0604020202020204" pitchFamily="34" charset="0"/>
              <a:buChar char="•"/>
            </a:pPr>
            <a:r>
              <a:rPr lang="ja-JP" altLang="en-US" sz="2400" b="1" dirty="0">
                <a:solidFill>
                  <a:srgbClr val="002060"/>
                </a:solidFill>
                <a:latin typeface="HG丸ｺﾞｼｯｸM-PRO" panose="020F0600000000000000" pitchFamily="50" charset="-128"/>
                <a:ea typeface="HG丸ｺﾞｼｯｸM-PRO" panose="020F0600000000000000" pitchFamily="50" charset="-128"/>
              </a:rPr>
              <a:t>スマホのトラブル</a:t>
            </a:r>
            <a:endParaRPr lang="en-US" altLang="ja-JP" sz="2400" b="1" dirty="0">
              <a:solidFill>
                <a:srgbClr val="002060"/>
              </a:solidFill>
              <a:latin typeface="HG丸ｺﾞｼｯｸM-PRO" panose="020F0600000000000000" pitchFamily="50" charset="-128"/>
              <a:ea typeface="HG丸ｺﾞｼｯｸM-PRO" panose="020F0600000000000000" pitchFamily="50" charset="-128"/>
            </a:endParaRPr>
          </a:p>
          <a:p>
            <a:pPr marL="571500" indent="-571500">
              <a:buFont typeface="Arial" panose="020B0604020202020204" pitchFamily="34" charset="0"/>
              <a:buChar char="•"/>
            </a:pPr>
            <a:r>
              <a:rPr lang="en-US" altLang="ja-JP" sz="2400" b="1" dirty="0">
                <a:solidFill>
                  <a:srgbClr val="002060"/>
                </a:solidFill>
                <a:latin typeface="HG丸ｺﾞｼｯｸM-PRO" panose="020F0600000000000000" pitchFamily="50" charset="-128"/>
                <a:ea typeface="HG丸ｺﾞｼｯｸM-PRO" panose="020F0600000000000000" pitchFamily="50" charset="-128"/>
              </a:rPr>
              <a:t>SF</a:t>
            </a:r>
            <a:r>
              <a:rPr lang="ja-JP" altLang="en-US" sz="2400" b="1" dirty="0">
                <a:solidFill>
                  <a:srgbClr val="002060"/>
                </a:solidFill>
                <a:latin typeface="HG丸ｺﾞｼｯｸM-PRO" panose="020F0600000000000000" pitchFamily="50" charset="-128"/>
                <a:ea typeface="HG丸ｺﾞｼｯｸM-PRO" panose="020F0600000000000000" pitchFamily="50" charset="-128"/>
              </a:rPr>
              <a:t>商法</a:t>
            </a:r>
            <a:endParaRPr lang="en-US" altLang="ja-JP" sz="2400" b="1" dirty="0">
              <a:solidFill>
                <a:srgbClr val="002060"/>
              </a:solidFill>
              <a:latin typeface="HG丸ｺﾞｼｯｸM-PRO" panose="020F0600000000000000" pitchFamily="50" charset="-128"/>
              <a:ea typeface="HG丸ｺﾞｼｯｸM-PRO" panose="020F0600000000000000" pitchFamily="50" charset="-128"/>
            </a:endParaRPr>
          </a:p>
          <a:p>
            <a:pPr marL="571500" indent="-571500">
              <a:buFont typeface="Arial" panose="020B0604020202020204" pitchFamily="34" charset="0"/>
              <a:buChar char="•"/>
            </a:pPr>
            <a:r>
              <a:rPr lang="ja-JP" altLang="en-US" sz="2400" b="1" dirty="0">
                <a:solidFill>
                  <a:srgbClr val="002060"/>
                </a:solidFill>
                <a:latin typeface="HG丸ｺﾞｼｯｸM-PRO" panose="020F0600000000000000" pitchFamily="50" charset="-128"/>
                <a:ea typeface="HG丸ｺﾞｼｯｸM-PRO" panose="020F0600000000000000" pitchFamily="50" charset="-128"/>
              </a:rPr>
              <a:t>終活トラブル</a:t>
            </a:r>
            <a:endParaRPr lang="en-US" altLang="ja-JP" sz="2400" b="1" dirty="0">
              <a:solidFill>
                <a:srgbClr val="002060"/>
              </a:solidFill>
              <a:latin typeface="HG丸ｺﾞｼｯｸM-PRO" panose="020F0600000000000000" pitchFamily="50" charset="-128"/>
              <a:ea typeface="HG丸ｺﾞｼｯｸM-PRO" panose="020F0600000000000000" pitchFamily="50" charset="-128"/>
            </a:endParaRPr>
          </a:p>
          <a:p>
            <a:r>
              <a:rPr lang="ja-JP" altLang="en-US" sz="2400" b="1" dirty="0">
                <a:solidFill>
                  <a:srgbClr val="002060"/>
                </a:solidFill>
                <a:latin typeface="HG丸ｺﾞｼｯｸM-PRO" panose="020F0600000000000000" pitchFamily="50" charset="-128"/>
                <a:ea typeface="HG丸ｺﾞｼｯｸM-PRO" panose="020F0600000000000000" pitchFamily="50" charset="-128"/>
              </a:rPr>
              <a:t>　　　貴金属の買い取り</a:t>
            </a:r>
            <a:endParaRPr lang="en-US" altLang="ja-JP" sz="2400" b="1" dirty="0">
              <a:solidFill>
                <a:srgbClr val="002060"/>
              </a:solidFill>
              <a:latin typeface="HG丸ｺﾞｼｯｸM-PRO" panose="020F0600000000000000" pitchFamily="50" charset="-128"/>
              <a:ea typeface="HG丸ｺﾞｼｯｸM-PRO" panose="020F0600000000000000" pitchFamily="50" charset="-128"/>
            </a:endParaRPr>
          </a:p>
          <a:p>
            <a:r>
              <a:rPr lang="ja-JP" altLang="en-US" sz="2400" b="1" dirty="0">
                <a:solidFill>
                  <a:srgbClr val="002060"/>
                </a:solidFill>
                <a:latin typeface="HG丸ｺﾞｼｯｸM-PRO" panose="020F0600000000000000" pitchFamily="50" charset="-128"/>
                <a:ea typeface="HG丸ｺﾞｼｯｸM-PRO" panose="020F0600000000000000" pitchFamily="50" charset="-128"/>
              </a:rPr>
              <a:t>　　　廃品回収</a:t>
            </a:r>
            <a:endParaRPr lang="en-US" altLang="ja-JP" sz="2400" b="1" dirty="0">
              <a:solidFill>
                <a:srgbClr val="002060"/>
              </a:solidFill>
              <a:latin typeface="HG丸ｺﾞｼｯｸM-PRO" panose="020F0600000000000000" pitchFamily="50" charset="-128"/>
              <a:ea typeface="HG丸ｺﾞｼｯｸM-PRO" panose="020F0600000000000000" pitchFamily="50" charset="-128"/>
            </a:endParaRPr>
          </a:p>
          <a:p>
            <a:r>
              <a:rPr lang="ja-JP" altLang="en-US" sz="2400" b="1" dirty="0">
                <a:solidFill>
                  <a:srgbClr val="002060"/>
                </a:solidFill>
                <a:latin typeface="HG丸ｺﾞｼｯｸM-PRO" panose="020F0600000000000000" pitchFamily="50" charset="-128"/>
                <a:ea typeface="HG丸ｺﾞｼｯｸM-PRO" panose="020F0600000000000000" pitchFamily="50" charset="-128"/>
              </a:rPr>
              <a:t>　　　原野商法二次被害</a:t>
            </a:r>
            <a:endParaRPr lang="en-US" altLang="ja-JP" sz="2400" b="1" dirty="0">
              <a:solidFill>
                <a:srgbClr val="002060"/>
              </a:solidFill>
              <a:latin typeface="HG丸ｺﾞｼｯｸM-PRO" panose="020F0600000000000000" pitchFamily="50" charset="-128"/>
              <a:ea typeface="HG丸ｺﾞｼｯｸM-PRO" panose="020F0600000000000000" pitchFamily="50" charset="-128"/>
            </a:endParaRPr>
          </a:p>
        </p:txBody>
      </p:sp>
      <p:pic>
        <p:nvPicPr>
          <p:cNvPr id="6" name="図 5">
            <a:extLst>
              <a:ext uri="{FF2B5EF4-FFF2-40B4-BE49-F238E27FC236}">
                <a16:creationId xmlns:a16="http://schemas.microsoft.com/office/drawing/2014/main" id="{5153FC3D-BB72-4257-AFE7-3ADA7B7C19DB}"/>
              </a:ext>
            </a:extLst>
          </p:cNvPr>
          <p:cNvPicPr>
            <a:picLocks noChangeAspect="1"/>
          </p:cNvPicPr>
          <p:nvPr/>
        </p:nvPicPr>
        <p:blipFill>
          <a:blip r:embed="rId3"/>
          <a:stretch>
            <a:fillRect/>
          </a:stretch>
        </p:blipFill>
        <p:spPr>
          <a:xfrm>
            <a:off x="506987" y="5986343"/>
            <a:ext cx="3737172" cy="560881"/>
          </a:xfrm>
          <a:prstGeom prst="rect">
            <a:avLst/>
          </a:prstGeom>
        </p:spPr>
      </p:pic>
      <p:sp>
        <p:nvSpPr>
          <p:cNvPr id="10" name="テキスト ボックス 9"/>
          <p:cNvSpPr txBox="1"/>
          <p:nvPr/>
        </p:nvSpPr>
        <p:spPr>
          <a:xfrm>
            <a:off x="0" y="261696"/>
            <a:ext cx="10478530" cy="1446550"/>
          </a:xfrm>
          <a:prstGeom prst="rect">
            <a:avLst/>
          </a:prstGeom>
          <a:solidFill>
            <a:schemeClr val="accent5">
              <a:lumMod val="75000"/>
            </a:schemeClr>
          </a:solidFill>
        </p:spPr>
        <p:txBody>
          <a:bodyPr wrap="square" rtlCol="0">
            <a:spAutoFit/>
          </a:bodyPr>
          <a:lstStyle/>
          <a:p>
            <a:r>
              <a:rPr lang="en-US" altLang="ja-JP" sz="4400" b="1" dirty="0" smtClean="0">
                <a:solidFill>
                  <a:schemeClr val="bg1"/>
                </a:solidFill>
                <a:latin typeface="HG丸ｺﾞｼｯｸM-PRO" panose="020F0600000000000000" pitchFamily="50" charset="-128"/>
                <a:ea typeface="HG丸ｺﾞｼｯｸM-PRO" panose="020F0600000000000000" pitchFamily="50" charset="-128"/>
              </a:rPr>
              <a:t>4</a:t>
            </a:r>
            <a:r>
              <a:rPr lang="ja-JP" altLang="en-US" sz="4400" b="1" dirty="0" smtClean="0">
                <a:solidFill>
                  <a:schemeClr val="bg1"/>
                </a:solidFill>
                <a:latin typeface="HG丸ｺﾞｼｯｸM-PRO" panose="020F0600000000000000" pitchFamily="50" charset="-128"/>
                <a:ea typeface="HG丸ｺﾞｼｯｸM-PRO" panose="020F0600000000000000" pitchFamily="50" charset="-128"/>
              </a:rPr>
              <a:t> </a:t>
            </a:r>
            <a:r>
              <a:rPr kumimoji="1" lang="ja-JP" altLang="en-US" sz="4400" b="1" dirty="0" smtClean="0">
                <a:solidFill>
                  <a:schemeClr val="bg1"/>
                </a:solidFill>
                <a:latin typeface="HG丸ｺﾞｼｯｸM-PRO" panose="020F0600000000000000" pitchFamily="50" charset="-128"/>
                <a:ea typeface="HG丸ｺﾞｼｯｸM-PRO" panose="020F0600000000000000" pitchFamily="50" charset="-128"/>
              </a:rPr>
              <a:t>こんな手口に気を付けよう！</a:t>
            </a:r>
            <a:endParaRPr kumimoji="1" lang="en-US" altLang="ja-JP" sz="4400" b="1" dirty="0" smtClean="0">
              <a:solidFill>
                <a:schemeClr val="bg1"/>
              </a:solidFill>
              <a:latin typeface="HG丸ｺﾞｼｯｸM-PRO" panose="020F0600000000000000" pitchFamily="50" charset="-128"/>
              <a:ea typeface="HG丸ｺﾞｼｯｸM-PRO" panose="020F0600000000000000" pitchFamily="50" charset="-128"/>
            </a:endParaRPr>
          </a:p>
          <a:p>
            <a:r>
              <a:rPr lang="en-US" altLang="ja-JP" sz="4400" b="1" dirty="0">
                <a:solidFill>
                  <a:schemeClr val="bg1"/>
                </a:solidFill>
                <a:latin typeface="HG丸ｺﾞｼｯｸM-PRO" panose="020F0600000000000000" pitchFamily="50" charset="-128"/>
                <a:ea typeface="HG丸ｺﾞｼｯｸM-PRO" panose="020F0600000000000000" pitchFamily="50" charset="-128"/>
              </a:rPr>
              <a:t> </a:t>
            </a:r>
            <a:r>
              <a:rPr lang="en-US" altLang="ja-JP" sz="4400" b="1" dirty="0" smtClean="0">
                <a:solidFill>
                  <a:schemeClr val="bg1"/>
                </a:solidFill>
                <a:latin typeface="HG丸ｺﾞｼｯｸM-PRO" panose="020F0600000000000000" pitchFamily="50" charset="-128"/>
                <a:ea typeface="HG丸ｺﾞｼｯｸM-PRO" panose="020F0600000000000000" pitchFamily="50" charset="-128"/>
              </a:rPr>
              <a:t>      </a:t>
            </a:r>
            <a:r>
              <a:rPr lang="ja-JP" altLang="en-US" sz="4400" b="1" dirty="0" smtClean="0">
                <a:solidFill>
                  <a:schemeClr val="bg1"/>
                </a:solidFill>
                <a:latin typeface="HG丸ｺﾞｼｯｸM-PRO" panose="020F0600000000000000" pitchFamily="50" charset="-128"/>
                <a:ea typeface="HG丸ｺﾞｼｯｸM-PRO" panose="020F0600000000000000" pitchFamily="50" charset="-128"/>
              </a:rPr>
              <a:t>　　　　</a:t>
            </a:r>
            <a:r>
              <a:rPr lang="en-US" altLang="ja-JP" sz="4400" b="1" dirty="0" smtClean="0">
                <a:solidFill>
                  <a:schemeClr val="bg1"/>
                </a:solidFill>
                <a:latin typeface="HG丸ｺﾞｼｯｸM-PRO" panose="020F0600000000000000" pitchFamily="50" charset="-128"/>
                <a:ea typeface="HG丸ｺﾞｼｯｸM-PRO" panose="020F0600000000000000" pitchFamily="50" charset="-128"/>
              </a:rPr>
              <a:t>    </a:t>
            </a:r>
            <a:r>
              <a:rPr lang="ja-JP" altLang="en-US" sz="4400" b="1" dirty="0" smtClean="0">
                <a:solidFill>
                  <a:schemeClr val="bg1"/>
                </a:solidFill>
                <a:latin typeface="HG丸ｺﾞｼｯｸM-PRO" panose="020F0600000000000000" pitchFamily="50" charset="-128"/>
                <a:ea typeface="HG丸ｺﾞｼｯｸM-PRO" panose="020F0600000000000000" pitchFamily="50" charset="-128"/>
              </a:rPr>
              <a:t>高齢者に多いトラブル</a:t>
            </a:r>
            <a:endParaRPr kumimoji="1" lang="ja-JP" altLang="en-US" sz="4400" b="1" dirty="0">
              <a:solidFill>
                <a:schemeClr val="bg1"/>
              </a:solidFill>
              <a:latin typeface="HG丸ｺﾞｼｯｸM-PRO" panose="020F0600000000000000" pitchFamily="50" charset="-128"/>
              <a:ea typeface="HG丸ｺﾞｼｯｸM-PRO" panose="020F0600000000000000" pitchFamily="50" charset="-128"/>
            </a:endParaRPr>
          </a:p>
        </p:txBody>
      </p:sp>
      <p:pic>
        <p:nvPicPr>
          <p:cNvPr id="11" name="図 10"/>
          <p:cNvPicPr>
            <a:picLocks noChangeAspect="1"/>
          </p:cNvPicPr>
          <p:nvPr/>
        </p:nvPicPr>
        <p:blipFill>
          <a:blip r:embed="rId4"/>
          <a:stretch>
            <a:fillRect/>
          </a:stretch>
        </p:blipFill>
        <p:spPr>
          <a:xfrm>
            <a:off x="4305286" y="5986342"/>
            <a:ext cx="3737172" cy="560881"/>
          </a:xfrm>
          <a:prstGeom prst="rect">
            <a:avLst/>
          </a:prstGeom>
        </p:spPr>
      </p:pic>
      <p:sp>
        <p:nvSpPr>
          <p:cNvPr id="12" name="テキスト ボックス 11"/>
          <p:cNvSpPr txBox="1"/>
          <p:nvPr/>
        </p:nvSpPr>
        <p:spPr>
          <a:xfrm>
            <a:off x="8701007" y="1831357"/>
            <a:ext cx="3078623" cy="461665"/>
          </a:xfrm>
          <a:prstGeom prst="rect">
            <a:avLst/>
          </a:prstGeom>
          <a:noFill/>
        </p:spPr>
        <p:txBody>
          <a:bodyPr wrap="square" rtlCol="0">
            <a:spAutoFit/>
          </a:bodyPr>
          <a:lstStyle/>
          <a:p>
            <a:r>
              <a:rPr kumimoji="1" lang="ja-JP" altLang="en-US" sz="2400" b="1" dirty="0" smtClean="0">
                <a:solidFill>
                  <a:schemeClr val="accent1">
                    <a:lumMod val="50000"/>
                  </a:schemeClr>
                </a:solidFill>
                <a:latin typeface="HG丸ｺﾞｼｯｸM-PRO" panose="020F0600000000000000" pitchFamily="50" charset="-128"/>
                <a:ea typeface="HG丸ｺﾞｼｯｸM-PRO" panose="020F0600000000000000" pitchFamily="50" charset="-128"/>
              </a:rPr>
              <a:t>テキスト</a:t>
            </a:r>
            <a:r>
              <a:rPr kumimoji="1" lang="en-US" altLang="ja-JP" sz="2400" b="1" dirty="0" smtClean="0">
                <a:solidFill>
                  <a:schemeClr val="accent1">
                    <a:lumMod val="50000"/>
                  </a:schemeClr>
                </a:solidFill>
                <a:latin typeface="HG丸ｺﾞｼｯｸM-PRO" panose="020F0600000000000000" pitchFamily="50" charset="-128"/>
                <a:ea typeface="HG丸ｺﾞｼｯｸM-PRO" panose="020F0600000000000000" pitchFamily="50" charset="-128"/>
              </a:rPr>
              <a:t>P9</a:t>
            </a:r>
            <a:r>
              <a:rPr kumimoji="1" lang="ja-JP" altLang="en-US" sz="2400" b="1" dirty="0" smtClean="0">
                <a:solidFill>
                  <a:schemeClr val="accent1">
                    <a:lumMod val="50000"/>
                  </a:schemeClr>
                </a:solidFill>
                <a:latin typeface="HG丸ｺﾞｼｯｸM-PRO" panose="020F0600000000000000" pitchFamily="50" charset="-128"/>
                <a:ea typeface="HG丸ｺﾞｼｯｸM-PRO" panose="020F0600000000000000" pitchFamily="50" charset="-128"/>
              </a:rPr>
              <a:t>～</a:t>
            </a:r>
            <a:r>
              <a:rPr kumimoji="1" lang="en-US" altLang="ja-JP" sz="2400" b="1" dirty="0" smtClean="0">
                <a:solidFill>
                  <a:schemeClr val="accent1">
                    <a:lumMod val="50000"/>
                  </a:schemeClr>
                </a:solidFill>
                <a:latin typeface="HG丸ｺﾞｼｯｸM-PRO" panose="020F0600000000000000" pitchFamily="50" charset="-128"/>
                <a:ea typeface="HG丸ｺﾞｼｯｸM-PRO" panose="020F0600000000000000" pitchFamily="50" charset="-128"/>
              </a:rPr>
              <a:t>P10</a:t>
            </a:r>
            <a:endParaRPr kumimoji="1" lang="ja-JP" altLang="en-US" sz="2400" b="1" dirty="0">
              <a:solidFill>
                <a:schemeClr val="accent1">
                  <a:lumMod val="50000"/>
                </a:schemeClr>
              </a:solidFill>
              <a:latin typeface="HG丸ｺﾞｼｯｸM-PRO" panose="020F0600000000000000" pitchFamily="50" charset="-128"/>
              <a:ea typeface="HG丸ｺﾞｼｯｸM-PRO" panose="020F0600000000000000" pitchFamily="50" charset="-128"/>
            </a:endParaRPr>
          </a:p>
        </p:txBody>
      </p:sp>
      <p:sp>
        <p:nvSpPr>
          <p:cNvPr id="13" name="スライド番号プレースホルダー 12"/>
          <p:cNvSpPr>
            <a:spLocks noGrp="1"/>
          </p:cNvSpPr>
          <p:nvPr>
            <p:ph type="sldNum" sz="quarter" idx="12"/>
          </p:nvPr>
        </p:nvSpPr>
        <p:spPr/>
        <p:txBody>
          <a:bodyPr/>
          <a:lstStyle/>
          <a:p>
            <a:fld id="{18661D3D-6956-46A9-9340-A701E0E782EA}" type="slidenum">
              <a:rPr kumimoji="1" lang="ja-JP" altLang="en-US" smtClean="0"/>
              <a:t>27</a:t>
            </a:fld>
            <a:endParaRPr kumimoji="1" lang="ja-JP" altLang="en-US"/>
          </a:p>
        </p:txBody>
      </p:sp>
    </p:spTree>
    <p:extLst>
      <p:ext uri="{BB962C8B-B14F-4D97-AF65-F5344CB8AC3E}">
        <p14:creationId xmlns:p14="http://schemas.microsoft.com/office/powerpoint/2010/main" val="12287727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a:extLst>
              <a:ext uri="{FF2B5EF4-FFF2-40B4-BE49-F238E27FC236}">
                <a16:creationId xmlns:a16="http://schemas.microsoft.com/office/drawing/2014/main" id="{D4BB23FC-354B-4A14-8620-39C59B5238F0}"/>
              </a:ext>
            </a:extLst>
          </p:cNvPr>
          <p:cNvSpPr txBox="1"/>
          <p:nvPr/>
        </p:nvSpPr>
        <p:spPr>
          <a:xfrm>
            <a:off x="357810" y="583096"/>
            <a:ext cx="11476382" cy="5910946"/>
          </a:xfrm>
          <a:prstGeom prst="rect">
            <a:avLst/>
          </a:prstGeom>
          <a:solidFill>
            <a:schemeClr val="bg2"/>
          </a:solidFill>
        </p:spPr>
        <p:txBody>
          <a:bodyPr wrap="square" rtlCol="0">
            <a:spAutoFit/>
          </a:bodyPr>
          <a:lstStyle/>
          <a:p>
            <a:endParaRPr kumimoji="1" lang="ja-JP" altLang="en-US" dirty="0"/>
          </a:p>
        </p:txBody>
      </p:sp>
      <p:pic>
        <p:nvPicPr>
          <p:cNvPr id="5" name="図 4">
            <a:extLst>
              <a:ext uri="{FF2B5EF4-FFF2-40B4-BE49-F238E27FC236}">
                <a16:creationId xmlns:a16="http://schemas.microsoft.com/office/drawing/2014/main" id="{5D4DF06B-D87A-4704-A20A-84BB722FE174}"/>
              </a:ext>
            </a:extLst>
          </p:cNvPr>
          <p:cNvPicPr>
            <a:picLocks noChangeAspect="1"/>
          </p:cNvPicPr>
          <p:nvPr/>
        </p:nvPicPr>
        <p:blipFill>
          <a:blip r:embed="rId3"/>
          <a:stretch>
            <a:fillRect/>
          </a:stretch>
        </p:blipFill>
        <p:spPr>
          <a:xfrm>
            <a:off x="3061251" y="1527796"/>
            <a:ext cx="3763617" cy="3927875"/>
          </a:xfrm>
          <a:prstGeom prst="rect">
            <a:avLst/>
          </a:prstGeom>
        </p:spPr>
      </p:pic>
      <p:pic>
        <p:nvPicPr>
          <p:cNvPr id="6" name="図 5">
            <a:extLst>
              <a:ext uri="{FF2B5EF4-FFF2-40B4-BE49-F238E27FC236}">
                <a16:creationId xmlns:a16="http://schemas.microsoft.com/office/drawing/2014/main" id="{432693DC-043D-4092-A717-31AD53553BC5}"/>
              </a:ext>
            </a:extLst>
          </p:cNvPr>
          <p:cNvPicPr>
            <a:picLocks noChangeAspect="1"/>
          </p:cNvPicPr>
          <p:nvPr/>
        </p:nvPicPr>
        <p:blipFill>
          <a:blip r:embed="rId4"/>
          <a:stretch>
            <a:fillRect/>
          </a:stretch>
        </p:blipFill>
        <p:spPr>
          <a:xfrm>
            <a:off x="2027583" y="2969774"/>
            <a:ext cx="927652" cy="2406384"/>
          </a:xfrm>
          <a:prstGeom prst="rect">
            <a:avLst/>
          </a:prstGeom>
        </p:spPr>
      </p:pic>
      <p:sp>
        <p:nvSpPr>
          <p:cNvPr id="7" name="吹き出し: 円形 6">
            <a:extLst>
              <a:ext uri="{FF2B5EF4-FFF2-40B4-BE49-F238E27FC236}">
                <a16:creationId xmlns:a16="http://schemas.microsoft.com/office/drawing/2014/main" id="{0190CF20-8AC1-44FD-867A-1174C7ED5590}"/>
              </a:ext>
            </a:extLst>
          </p:cNvPr>
          <p:cNvSpPr/>
          <p:nvPr/>
        </p:nvSpPr>
        <p:spPr>
          <a:xfrm>
            <a:off x="213040" y="1785122"/>
            <a:ext cx="2345635" cy="1524000"/>
          </a:xfrm>
          <a:prstGeom prst="wedgeEllipseCallout">
            <a:avLst>
              <a:gd name="adj1" fmla="val 27280"/>
              <a:gd name="adj2" fmla="val 54091"/>
            </a:avLst>
          </a:prstGeom>
          <a:ln w="28575">
            <a:solidFill>
              <a:srgbClr val="3333CC"/>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400" b="1" dirty="0">
                <a:solidFill>
                  <a:srgbClr val="FF0000"/>
                </a:solidFill>
                <a:latin typeface="HG丸ｺﾞｼｯｸM-PRO" panose="020F0600000000000000" pitchFamily="50" charset="-128"/>
                <a:ea typeface="HG丸ｺﾞｼｯｸM-PRO" panose="020F0600000000000000" pitchFamily="50" charset="-128"/>
              </a:rPr>
              <a:t>無料</a:t>
            </a:r>
            <a:r>
              <a:rPr lang="ja-JP" altLang="en-US" sz="2400" b="1" dirty="0">
                <a:solidFill>
                  <a:srgbClr val="FF0000"/>
                </a:solidFill>
                <a:latin typeface="HG丸ｺﾞｼｯｸM-PRO" panose="020F0600000000000000" pitchFamily="50" charset="-128"/>
                <a:ea typeface="HG丸ｺﾞｼｯｸM-PRO" panose="020F0600000000000000" pitchFamily="50" charset="-128"/>
              </a:rPr>
              <a:t>点検</a:t>
            </a:r>
            <a:r>
              <a:rPr lang="ja-JP" altLang="en-US" sz="2400" b="1" dirty="0">
                <a:latin typeface="HG丸ｺﾞｼｯｸM-PRO" panose="020F0600000000000000" pitchFamily="50" charset="-128"/>
                <a:ea typeface="HG丸ｺﾞｼｯｸM-PRO" panose="020F0600000000000000" pitchFamily="50" charset="-128"/>
              </a:rPr>
              <a:t>します。</a:t>
            </a:r>
            <a:endParaRPr kumimoji="1" lang="ja-JP" altLang="en-US" sz="2400" b="1" dirty="0">
              <a:latin typeface="HG丸ｺﾞｼｯｸM-PRO" panose="020F0600000000000000" pitchFamily="50" charset="-128"/>
              <a:ea typeface="HG丸ｺﾞｼｯｸM-PRO" panose="020F0600000000000000" pitchFamily="50" charset="-128"/>
            </a:endParaRPr>
          </a:p>
        </p:txBody>
      </p:sp>
      <p:sp>
        <p:nvSpPr>
          <p:cNvPr id="8" name="吹き出し: 円形 7">
            <a:extLst>
              <a:ext uri="{FF2B5EF4-FFF2-40B4-BE49-F238E27FC236}">
                <a16:creationId xmlns:a16="http://schemas.microsoft.com/office/drawing/2014/main" id="{2FBE8D70-AF88-4AE6-A65A-45803C802B56}"/>
              </a:ext>
            </a:extLst>
          </p:cNvPr>
          <p:cNvSpPr/>
          <p:nvPr/>
        </p:nvSpPr>
        <p:spPr>
          <a:xfrm>
            <a:off x="6945616" y="1032557"/>
            <a:ext cx="4201887" cy="1950812"/>
          </a:xfrm>
          <a:prstGeom prst="wedgeEllipseCallout">
            <a:avLst>
              <a:gd name="adj1" fmla="val -51239"/>
              <a:gd name="adj2" fmla="val 20564"/>
            </a:avLst>
          </a:prstGeom>
          <a:ln w="28575">
            <a:solidFill>
              <a:srgbClr val="3333CC"/>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2400" b="1" dirty="0">
                <a:latin typeface="HG丸ｺﾞｼｯｸM-PRO" panose="020F0600000000000000" pitchFamily="50" charset="-128"/>
                <a:ea typeface="HG丸ｺﾞｼｯｸM-PRO" panose="020F0600000000000000" pitchFamily="50" charset="-128"/>
              </a:rPr>
              <a:t>このままでは</a:t>
            </a:r>
            <a:endParaRPr kumimoji="1" lang="en-US" altLang="ja-JP" sz="2400" b="1" dirty="0">
              <a:latin typeface="HG丸ｺﾞｼｯｸM-PRO" panose="020F0600000000000000" pitchFamily="50" charset="-128"/>
              <a:ea typeface="HG丸ｺﾞｼｯｸM-PRO" panose="020F0600000000000000" pitchFamily="50" charset="-128"/>
            </a:endParaRPr>
          </a:p>
          <a:p>
            <a:r>
              <a:rPr lang="ja-JP" altLang="en-US" sz="2400" b="1" dirty="0">
                <a:latin typeface="HG丸ｺﾞｼｯｸM-PRO" panose="020F0600000000000000" pitchFamily="50" charset="-128"/>
                <a:ea typeface="HG丸ｺﾞｼｯｸM-PRO" panose="020F0600000000000000" pitchFamily="50" charset="-128"/>
              </a:rPr>
              <a:t>台風が来たら大変だ。</a:t>
            </a:r>
            <a:endParaRPr kumimoji="1" lang="en-US" altLang="ja-JP" sz="2400" b="1" dirty="0">
              <a:latin typeface="HG丸ｺﾞｼｯｸM-PRO" panose="020F0600000000000000" pitchFamily="50" charset="-128"/>
              <a:ea typeface="HG丸ｺﾞｼｯｸM-PRO" panose="020F0600000000000000" pitchFamily="50" charset="-128"/>
            </a:endParaRPr>
          </a:p>
          <a:p>
            <a:r>
              <a:rPr lang="ja-JP" altLang="en-US" sz="2400" b="1" dirty="0">
                <a:solidFill>
                  <a:srgbClr val="FF0000"/>
                </a:solidFill>
                <a:latin typeface="HG丸ｺﾞｼｯｸM-PRO" panose="020F0600000000000000" pitchFamily="50" charset="-128"/>
                <a:ea typeface="HG丸ｺﾞｼｯｸM-PRO" panose="020F0600000000000000" pitchFamily="50" charset="-128"/>
              </a:rPr>
              <a:t>今すぐ</a:t>
            </a:r>
            <a:r>
              <a:rPr kumimoji="1" lang="ja-JP" altLang="en-US" sz="2400" b="1" dirty="0">
                <a:solidFill>
                  <a:srgbClr val="FF0000"/>
                </a:solidFill>
                <a:latin typeface="HG丸ｺﾞｼｯｸM-PRO" panose="020F0600000000000000" pitchFamily="50" charset="-128"/>
                <a:ea typeface="HG丸ｺﾞｼｯｸM-PRO" panose="020F0600000000000000" pitchFamily="50" charset="-128"/>
              </a:rPr>
              <a:t>修理が必要</a:t>
            </a:r>
            <a:r>
              <a:rPr kumimoji="1" lang="ja-JP" altLang="en-US" sz="2400" b="1" dirty="0">
                <a:latin typeface="HG丸ｺﾞｼｯｸM-PRO" panose="020F0600000000000000" pitchFamily="50" charset="-128"/>
                <a:ea typeface="HG丸ｺﾞｼｯｸM-PRO" panose="020F0600000000000000" pitchFamily="50" charset="-128"/>
              </a:rPr>
              <a:t>！</a:t>
            </a:r>
            <a:endParaRPr kumimoji="1" lang="en-US" altLang="ja-JP" sz="2400" b="1" dirty="0">
              <a:latin typeface="HG丸ｺﾞｼｯｸM-PRO" panose="020F0600000000000000" pitchFamily="50" charset="-128"/>
              <a:ea typeface="HG丸ｺﾞｼｯｸM-PRO" panose="020F0600000000000000" pitchFamily="50" charset="-128"/>
            </a:endParaRPr>
          </a:p>
        </p:txBody>
      </p:sp>
      <p:sp>
        <p:nvSpPr>
          <p:cNvPr id="9" name="テキスト ボックス 8">
            <a:extLst>
              <a:ext uri="{FF2B5EF4-FFF2-40B4-BE49-F238E27FC236}">
                <a16:creationId xmlns:a16="http://schemas.microsoft.com/office/drawing/2014/main" id="{0406DFDE-DB20-4E0A-B9CB-A205074CFA15}"/>
              </a:ext>
            </a:extLst>
          </p:cNvPr>
          <p:cNvSpPr txBox="1"/>
          <p:nvPr/>
        </p:nvSpPr>
        <p:spPr>
          <a:xfrm rot="1038163">
            <a:off x="944008" y="1325282"/>
            <a:ext cx="2167150" cy="461665"/>
          </a:xfrm>
          <a:prstGeom prst="rect">
            <a:avLst/>
          </a:prstGeom>
          <a:noFill/>
        </p:spPr>
        <p:txBody>
          <a:bodyPr wrap="square" rtlCol="0">
            <a:spAutoFit/>
          </a:bodyPr>
          <a:lstStyle/>
          <a:p>
            <a:r>
              <a:rPr kumimoji="1" lang="ja-JP" altLang="en-US" sz="2400" b="1" dirty="0">
                <a:latin typeface="HG丸ｺﾞｼｯｸM-PRO" panose="020F0600000000000000" pitchFamily="50" charset="-128"/>
                <a:ea typeface="HG丸ｺﾞｼｯｸM-PRO" panose="020F0600000000000000" pitchFamily="50" charset="-128"/>
              </a:rPr>
              <a:t>ピンポーン♪</a:t>
            </a:r>
          </a:p>
        </p:txBody>
      </p:sp>
      <p:pic>
        <p:nvPicPr>
          <p:cNvPr id="2" name="図 1">
            <a:extLst>
              <a:ext uri="{FF2B5EF4-FFF2-40B4-BE49-F238E27FC236}">
                <a16:creationId xmlns:a16="http://schemas.microsoft.com/office/drawing/2014/main" id="{FDA8DCF1-A4D3-45C0-8DD4-B97B4F1601DB}"/>
              </a:ext>
            </a:extLst>
          </p:cNvPr>
          <p:cNvPicPr>
            <a:picLocks noChangeAspect="1"/>
          </p:cNvPicPr>
          <p:nvPr/>
        </p:nvPicPr>
        <p:blipFill>
          <a:blip r:embed="rId5"/>
          <a:stretch>
            <a:fillRect/>
          </a:stretch>
        </p:blipFill>
        <p:spPr>
          <a:xfrm>
            <a:off x="505078" y="6088218"/>
            <a:ext cx="3737172" cy="560881"/>
          </a:xfrm>
          <a:prstGeom prst="rect">
            <a:avLst/>
          </a:prstGeom>
        </p:spPr>
      </p:pic>
      <p:pic>
        <p:nvPicPr>
          <p:cNvPr id="3" name="図 2">
            <a:extLst>
              <a:ext uri="{FF2B5EF4-FFF2-40B4-BE49-F238E27FC236}">
                <a16:creationId xmlns:a16="http://schemas.microsoft.com/office/drawing/2014/main" id="{0788322C-35BB-45C1-8D1C-1481C9C6CF1E}"/>
              </a:ext>
            </a:extLst>
          </p:cNvPr>
          <p:cNvPicPr>
            <a:picLocks noChangeAspect="1"/>
          </p:cNvPicPr>
          <p:nvPr/>
        </p:nvPicPr>
        <p:blipFill>
          <a:blip r:embed="rId5"/>
          <a:stretch>
            <a:fillRect/>
          </a:stretch>
        </p:blipFill>
        <p:spPr>
          <a:xfrm>
            <a:off x="4242250" y="6057474"/>
            <a:ext cx="3737172" cy="560881"/>
          </a:xfrm>
          <a:prstGeom prst="rect">
            <a:avLst/>
          </a:prstGeom>
        </p:spPr>
      </p:pic>
      <p:pic>
        <p:nvPicPr>
          <p:cNvPr id="10" name="図 9">
            <a:extLst>
              <a:ext uri="{FF2B5EF4-FFF2-40B4-BE49-F238E27FC236}">
                <a16:creationId xmlns:a16="http://schemas.microsoft.com/office/drawing/2014/main" id="{4BE11181-FFE7-4E2F-8A40-A44FCD8D0BB7}"/>
              </a:ext>
            </a:extLst>
          </p:cNvPr>
          <p:cNvPicPr>
            <a:picLocks noChangeAspect="1"/>
          </p:cNvPicPr>
          <p:nvPr/>
        </p:nvPicPr>
        <p:blipFill>
          <a:blip r:embed="rId5"/>
          <a:stretch>
            <a:fillRect/>
          </a:stretch>
        </p:blipFill>
        <p:spPr>
          <a:xfrm>
            <a:off x="7979422" y="6057473"/>
            <a:ext cx="3737172" cy="560881"/>
          </a:xfrm>
          <a:prstGeom prst="rect">
            <a:avLst/>
          </a:prstGeom>
        </p:spPr>
      </p:pic>
      <p:sp>
        <p:nvSpPr>
          <p:cNvPr id="11" name="テキスト ボックス 10">
            <a:extLst>
              <a:ext uri="{FF2B5EF4-FFF2-40B4-BE49-F238E27FC236}">
                <a16:creationId xmlns:a16="http://schemas.microsoft.com/office/drawing/2014/main" id="{7FFC7EEA-8FE7-4608-8BEF-FE54195F1626}"/>
              </a:ext>
            </a:extLst>
          </p:cNvPr>
          <p:cNvSpPr txBox="1"/>
          <p:nvPr/>
        </p:nvSpPr>
        <p:spPr>
          <a:xfrm>
            <a:off x="-73007" y="273671"/>
            <a:ext cx="10575234" cy="707886"/>
          </a:xfrm>
          <a:prstGeom prst="rect">
            <a:avLst/>
          </a:prstGeom>
          <a:solidFill>
            <a:schemeClr val="accent1"/>
          </a:solidFill>
        </p:spPr>
        <p:txBody>
          <a:bodyPr wrap="square" rtlCol="0">
            <a:spAutoFit/>
          </a:bodyPr>
          <a:lstStyle/>
          <a:p>
            <a:r>
              <a:rPr kumimoji="1" lang="ja-JP" altLang="en-US" sz="4000" b="1" dirty="0">
                <a:solidFill>
                  <a:schemeClr val="bg1"/>
                </a:solidFill>
                <a:latin typeface="HG丸ｺﾞｼｯｸM-PRO" panose="020F0600000000000000" pitchFamily="50" charset="-128"/>
                <a:ea typeface="HG丸ｺﾞｼｯｸM-PRO" panose="020F0600000000000000" pitchFamily="50" charset="-128"/>
              </a:rPr>
              <a:t>こんな手口に気をつけよう！</a:t>
            </a:r>
            <a:r>
              <a:rPr kumimoji="1" lang="en-US" altLang="ja-JP" sz="4000" b="1" dirty="0">
                <a:solidFill>
                  <a:schemeClr val="bg1"/>
                </a:solidFill>
                <a:latin typeface="HG丸ｺﾞｼｯｸM-PRO" panose="020F0600000000000000" pitchFamily="50" charset="-128"/>
                <a:ea typeface="HG丸ｺﾞｼｯｸM-PRO" panose="020F0600000000000000" pitchFamily="50" charset="-128"/>
              </a:rPr>
              <a:t>〈</a:t>
            </a:r>
            <a:r>
              <a:rPr kumimoji="1" lang="ja-JP" altLang="en-US" sz="4000" b="1" dirty="0">
                <a:solidFill>
                  <a:schemeClr val="bg1"/>
                </a:solidFill>
                <a:latin typeface="HG丸ｺﾞｼｯｸM-PRO" panose="020F0600000000000000" pitchFamily="50" charset="-128"/>
                <a:ea typeface="HG丸ｺﾞｼｯｸM-PRO" panose="020F0600000000000000" pitchFamily="50" charset="-128"/>
              </a:rPr>
              <a:t>点検商法</a:t>
            </a:r>
            <a:r>
              <a:rPr kumimoji="1" lang="en-US" altLang="ja-JP" sz="4000" b="1" dirty="0">
                <a:solidFill>
                  <a:schemeClr val="bg1"/>
                </a:solidFill>
                <a:latin typeface="HG丸ｺﾞｼｯｸM-PRO" panose="020F0600000000000000" pitchFamily="50" charset="-128"/>
                <a:ea typeface="HG丸ｺﾞｼｯｸM-PRO" panose="020F0600000000000000" pitchFamily="50" charset="-128"/>
              </a:rPr>
              <a:t>〉</a:t>
            </a:r>
            <a:endParaRPr kumimoji="1" lang="ja-JP" altLang="en-US" sz="4000" b="1" dirty="0">
              <a:solidFill>
                <a:schemeClr val="bg1"/>
              </a:solidFill>
              <a:latin typeface="HG丸ｺﾞｼｯｸM-PRO" panose="020F0600000000000000" pitchFamily="50" charset="-128"/>
              <a:ea typeface="HG丸ｺﾞｼｯｸM-PRO" panose="020F0600000000000000" pitchFamily="50" charset="-128"/>
            </a:endParaRPr>
          </a:p>
        </p:txBody>
      </p:sp>
      <p:pic>
        <p:nvPicPr>
          <p:cNvPr id="13" name="図 12">
            <a:extLst>
              <a:ext uri="{FF2B5EF4-FFF2-40B4-BE49-F238E27FC236}">
                <a16:creationId xmlns:a16="http://schemas.microsoft.com/office/drawing/2014/main" id="{4A6CD159-444F-4269-85FA-BD1300BA083E}"/>
              </a:ext>
            </a:extLst>
          </p:cNvPr>
          <p:cNvPicPr>
            <a:picLocks noChangeAspect="1"/>
          </p:cNvPicPr>
          <p:nvPr/>
        </p:nvPicPr>
        <p:blipFill>
          <a:blip r:embed="rId6"/>
          <a:stretch>
            <a:fillRect/>
          </a:stretch>
        </p:blipFill>
        <p:spPr>
          <a:xfrm>
            <a:off x="7653433" y="3946997"/>
            <a:ext cx="1393127" cy="1792894"/>
          </a:xfrm>
          <a:prstGeom prst="rect">
            <a:avLst/>
          </a:prstGeom>
        </p:spPr>
      </p:pic>
      <p:sp>
        <p:nvSpPr>
          <p:cNvPr id="14" name="テキスト ボックス 13">
            <a:extLst>
              <a:ext uri="{FF2B5EF4-FFF2-40B4-BE49-F238E27FC236}">
                <a16:creationId xmlns:a16="http://schemas.microsoft.com/office/drawing/2014/main" id="{F43E4762-F92A-4676-ADD7-D1834262D975}"/>
              </a:ext>
            </a:extLst>
          </p:cNvPr>
          <p:cNvSpPr txBox="1"/>
          <p:nvPr/>
        </p:nvSpPr>
        <p:spPr>
          <a:xfrm>
            <a:off x="9191330" y="4139500"/>
            <a:ext cx="2176885" cy="1200329"/>
          </a:xfrm>
          <a:prstGeom prst="rect">
            <a:avLst/>
          </a:prstGeom>
          <a:noFill/>
        </p:spPr>
        <p:txBody>
          <a:bodyPr wrap="square" rtlCol="0">
            <a:spAutoFit/>
          </a:bodyPr>
          <a:lstStyle/>
          <a:p>
            <a:r>
              <a:rPr lang="ja-JP" altLang="en-US" sz="2400" b="1" dirty="0" smtClean="0">
                <a:latin typeface="HG丸ｺﾞｼｯｸM-PRO" panose="020F0600000000000000" pitchFamily="50" charset="-128"/>
                <a:ea typeface="HG丸ｺﾞｼｯｸM-PRO" panose="020F0600000000000000" pitchFamily="50" charset="-128"/>
              </a:rPr>
              <a:t>高額な</a:t>
            </a:r>
            <a:r>
              <a:rPr lang="ja-JP" altLang="en-US" sz="2400" b="1" dirty="0">
                <a:latin typeface="HG丸ｺﾞｼｯｸM-PRO" panose="020F0600000000000000" pitchFamily="50" charset="-128"/>
                <a:ea typeface="HG丸ｺﾞｼｯｸM-PRO" panose="020F0600000000000000" pitchFamily="50" charset="-128"/>
              </a:rPr>
              <a:t>工事</a:t>
            </a:r>
            <a:r>
              <a:rPr lang="ja-JP" altLang="en-US" sz="2400" b="1" dirty="0" smtClean="0">
                <a:latin typeface="HG丸ｺﾞｼｯｸM-PRO" panose="020F0600000000000000" pitchFamily="50" charset="-128"/>
                <a:ea typeface="HG丸ｺﾞｼｯｸM-PRO" panose="020F0600000000000000" pitchFamily="50" charset="-128"/>
              </a:rPr>
              <a:t>が本当に必要なの？</a:t>
            </a:r>
            <a:endParaRPr kumimoji="1" lang="ja-JP" altLang="en-US" sz="2400" b="1" dirty="0">
              <a:latin typeface="HG丸ｺﾞｼｯｸM-PRO" panose="020F0600000000000000" pitchFamily="50" charset="-128"/>
              <a:ea typeface="HG丸ｺﾞｼｯｸM-PRO" panose="020F0600000000000000" pitchFamily="50" charset="-128"/>
            </a:endParaRPr>
          </a:p>
        </p:txBody>
      </p:sp>
      <p:sp>
        <p:nvSpPr>
          <p:cNvPr id="12" name="下矢印 11"/>
          <p:cNvSpPr/>
          <p:nvPr/>
        </p:nvSpPr>
        <p:spPr>
          <a:xfrm>
            <a:off x="7327444" y="3117372"/>
            <a:ext cx="651978" cy="779247"/>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8377881" y="3117372"/>
            <a:ext cx="2793644" cy="461665"/>
          </a:xfrm>
          <a:prstGeom prst="rect">
            <a:avLst/>
          </a:prstGeom>
          <a:noFill/>
        </p:spPr>
        <p:txBody>
          <a:bodyPr wrap="square" rtlCol="0">
            <a:spAutoFit/>
          </a:bodyPr>
          <a:lstStyle/>
          <a:p>
            <a:r>
              <a:rPr kumimoji="1" lang="ja-JP" altLang="en-US" sz="2400" b="1" dirty="0" smtClean="0">
                <a:latin typeface="HG丸ｺﾞｼｯｸM-PRO" panose="020F0600000000000000" pitchFamily="50" charset="-128"/>
                <a:ea typeface="HG丸ｺﾞｼｯｸM-PRO" panose="020F0600000000000000" pitchFamily="50" charset="-128"/>
              </a:rPr>
              <a:t>契約したが・・</a:t>
            </a:r>
            <a:endParaRPr kumimoji="1" lang="ja-JP" altLang="en-US" sz="2400" b="1" dirty="0">
              <a:latin typeface="HG丸ｺﾞｼｯｸM-PRO" panose="020F0600000000000000" pitchFamily="50" charset="-128"/>
              <a:ea typeface="HG丸ｺﾞｼｯｸM-PRO" panose="020F0600000000000000" pitchFamily="50" charset="-128"/>
            </a:endParaRPr>
          </a:p>
        </p:txBody>
      </p:sp>
      <p:sp>
        <p:nvSpPr>
          <p:cNvPr id="17" name="スライド番号プレースホルダー 16"/>
          <p:cNvSpPr>
            <a:spLocks noGrp="1"/>
          </p:cNvSpPr>
          <p:nvPr>
            <p:ph type="sldNum" sz="quarter" idx="12"/>
          </p:nvPr>
        </p:nvSpPr>
        <p:spPr/>
        <p:txBody>
          <a:bodyPr/>
          <a:lstStyle/>
          <a:p>
            <a:fld id="{18661D3D-6956-46A9-9340-A701E0E782EA}" type="slidenum">
              <a:rPr kumimoji="1" lang="ja-JP" altLang="en-US" smtClean="0"/>
              <a:t>28</a:t>
            </a:fld>
            <a:endParaRPr kumimoji="1" lang="ja-JP" altLang="en-US"/>
          </a:p>
        </p:txBody>
      </p:sp>
    </p:spTree>
    <p:extLst>
      <p:ext uri="{BB962C8B-B14F-4D97-AF65-F5344CB8AC3E}">
        <p14:creationId xmlns:p14="http://schemas.microsoft.com/office/powerpoint/2010/main" val="4609789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D4BB23FC-354B-4A14-8620-39C59B5238F0}"/>
              </a:ext>
            </a:extLst>
          </p:cNvPr>
          <p:cNvSpPr txBox="1"/>
          <p:nvPr/>
        </p:nvSpPr>
        <p:spPr>
          <a:xfrm>
            <a:off x="357810" y="583096"/>
            <a:ext cx="11476382" cy="5910946"/>
          </a:xfrm>
          <a:prstGeom prst="rect">
            <a:avLst/>
          </a:prstGeom>
          <a:solidFill>
            <a:schemeClr val="bg2"/>
          </a:solidFill>
        </p:spPr>
        <p:txBody>
          <a:bodyPr wrap="square" rtlCol="0">
            <a:spAutoFit/>
          </a:bodyPr>
          <a:lstStyle/>
          <a:p>
            <a:endParaRPr kumimoji="1" lang="ja-JP" altLang="en-US" dirty="0"/>
          </a:p>
        </p:txBody>
      </p:sp>
      <p:sp>
        <p:nvSpPr>
          <p:cNvPr id="2" name="タイトル 1">
            <a:extLst>
              <a:ext uri="{FF2B5EF4-FFF2-40B4-BE49-F238E27FC236}">
                <a16:creationId xmlns:a16="http://schemas.microsoft.com/office/drawing/2014/main" id="{8F4A5BC6-D02A-44E6-B306-F38E60FFE584}"/>
              </a:ext>
            </a:extLst>
          </p:cNvPr>
          <p:cNvSpPr>
            <a:spLocks noGrp="1"/>
          </p:cNvSpPr>
          <p:nvPr>
            <p:ph type="title"/>
          </p:nvPr>
        </p:nvSpPr>
        <p:spPr>
          <a:xfrm>
            <a:off x="0" y="363958"/>
            <a:ext cx="4534422" cy="761546"/>
          </a:xfrm>
          <a:solidFill>
            <a:schemeClr val="accent1"/>
          </a:solidFill>
        </p:spPr>
        <p:txBody>
          <a:bodyPr>
            <a:noAutofit/>
          </a:bodyPr>
          <a:lstStyle/>
          <a:p>
            <a:r>
              <a:rPr kumimoji="1" lang="ja-JP" altLang="en-US" sz="4000" b="1" dirty="0">
                <a:solidFill>
                  <a:schemeClr val="bg1"/>
                </a:solidFill>
                <a:latin typeface="HG丸ｺﾞｼｯｸM-PRO" panose="020F0600000000000000" pitchFamily="50" charset="-128"/>
                <a:ea typeface="HG丸ｺﾞｼｯｸM-PRO" panose="020F0600000000000000" pitchFamily="50" charset="-128"/>
              </a:rPr>
              <a:t>点検商法の</a:t>
            </a:r>
            <a:r>
              <a:rPr lang="ja-JP" altLang="en-US" sz="4000" b="1" dirty="0">
                <a:solidFill>
                  <a:schemeClr val="bg1"/>
                </a:solidFill>
                <a:latin typeface="HG丸ｺﾞｼｯｸM-PRO" panose="020F0600000000000000" pitchFamily="50" charset="-128"/>
                <a:ea typeface="HG丸ｺﾞｼｯｸM-PRO" panose="020F0600000000000000" pitchFamily="50" charset="-128"/>
              </a:rPr>
              <a:t>対処法</a:t>
            </a:r>
            <a:endParaRPr kumimoji="1" lang="ja-JP" altLang="en-US" sz="40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6" name="テキスト ボックス 5">
            <a:extLst>
              <a:ext uri="{FF2B5EF4-FFF2-40B4-BE49-F238E27FC236}">
                <a16:creationId xmlns:a16="http://schemas.microsoft.com/office/drawing/2014/main" id="{CA6A431B-57D8-49AD-B71D-91BAA8428B9E}"/>
              </a:ext>
            </a:extLst>
          </p:cNvPr>
          <p:cNvSpPr txBox="1"/>
          <p:nvPr/>
        </p:nvSpPr>
        <p:spPr>
          <a:xfrm>
            <a:off x="872938" y="1456735"/>
            <a:ext cx="10442762" cy="954107"/>
          </a:xfrm>
          <a:prstGeom prst="rect">
            <a:avLst/>
          </a:prstGeom>
          <a:solidFill>
            <a:schemeClr val="bg1"/>
          </a:solidFill>
          <a:ln w="41275">
            <a:solidFill>
              <a:srgbClr val="333399"/>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「無料点検する」と訪問し、点検後に「このままでは危ない」などと不安</a:t>
            </a:r>
            <a:r>
              <a:rPr lang="ja-JP" altLang="en-US" sz="2800" dirty="0">
                <a:solidFill>
                  <a:prstClr val="black"/>
                </a:solidFill>
                <a:latin typeface="HG丸ｺﾞｼｯｸM-PRO" panose="020F0600000000000000" pitchFamily="50" charset="-128"/>
                <a:ea typeface="HG丸ｺﾞｼｯｸM-PRO" panose="020F0600000000000000" pitchFamily="50" charset="-128"/>
              </a:rPr>
              <a:t>にさせて高額な</a:t>
            </a:r>
            <a:r>
              <a:rPr kumimoji="1" lang="ja-JP" altLang="en-US" sz="2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契約</a:t>
            </a:r>
            <a:r>
              <a:rPr lang="ja-JP" altLang="en-US" sz="2800" dirty="0" smtClean="0">
                <a:solidFill>
                  <a:prstClr val="black"/>
                </a:solidFill>
                <a:latin typeface="HG丸ｺﾞｼｯｸM-PRO" panose="020F0600000000000000" pitchFamily="50" charset="-128"/>
                <a:ea typeface="HG丸ｺﾞｼｯｸM-PRO" panose="020F0600000000000000" pitchFamily="50" charset="-128"/>
              </a:rPr>
              <a:t>させる。</a:t>
            </a:r>
            <a:endParaRPr kumimoji="1" lang="en-US" altLang="ja-JP" sz="2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7" name="テキスト ボックス 6">
            <a:extLst>
              <a:ext uri="{FF2B5EF4-FFF2-40B4-BE49-F238E27FC236}">
                <a16:creationId xmlns:a16="http://schemas.microsoft.com/office/drawing/2014/main" id="{F7EC8355-39C8-4765-9D60-E3CDE6A110AB}"/>
              </a:ext>
            </a:extLst>
          </p:cNvPr>
          <p:cNvSpPr txBox="1"/>
          <p:nvPr/>
        </p:nvSpPr>
        <p:spPr>
          <a:xfrm>
            <a:off x="4248929" y="3007717"/>
            <a:ext cx="6838121" cy="1569660"/>
          </a:xfrm>
          <a:prstGeom prst="rect">
            <a:avLst/>
          </a:prstGeom>
          <a:solidFill>
            <a:srgbClr val="FFFF99"/>
          </a:solidFill>
          <a:ln>
            <a:solidFill>
              <a:srgbClr val="002060"/>
            </a:solidFill>
          </a:ln>
        </p:spPr>
        <p:txBody>
          <a:bodyPr wrap="square" rtlCol="0" anchor="ctr">
            <a:spAutoFit/>
          </a:bodyPr>
          <a:lstStyle/>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3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業者の話をうのみに</a:t>
            </a:r>
            <a:r>
              <a:rPr kumimoji="1" lang="ja-JP" altLang="en-US" sz="32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しない。</a:t>
            </a:r>
            <a:endParaRPr kumimoji="1" lang="en-US" altLang="ja-JP" sz="3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3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急かされてもすぐに契約</a:t>
            </a:r>
            <a:r>
              <a:rPr kumimoji="1" lang="ja-JP" altLang="en-US" sz="32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しない。</a:t>
            </a:r>
            <a:endParaRPr kumimoji="1" lang="en-US" altLang="ja-JP" sz="3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3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家族や周囲の人に相談する　</a:t>
            </a:r>
            <a:r>
              <a:rPr kumimoji="1" lang="ja-JP" altLang="en-US" sz="32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3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8" name="四角形: 角を丸くする 7">
            <a:extLst>
              <a:ext uri="{FF2B5EF4-FFF2-40B4-BE49-F238E27FC236}">
                <a16:creationId xmlns:a16="http://schemas.microsoft.com/office/drawing/2014/main" id="{15B21F31-39A1-41C5-B1A6-7E3797A6DB1D}"/>
              </a:ext>
            </a:extLst>
          </p:cNvPr>
          <p:cNvSpPr/>
          <p:nvPr/>
        </p:nvSpPr>
        <p:spPr>
          <a:xfrm>
            <a:off x="4343401" y="5033535"/>
            <a:ext cx="6838121" cy="1140810"/>
          </a:xfrm>
          <a:prstGeom prst="round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訪問販売や電話勧誘で契約した</a:t>
            </a:r>
            <a:r>
              <a:rPr lang="ja-JP" altLang="en-US" sz="2800" dirty="0">
                <a:solidFill>
                  <a:prstClr val="black"/>
                </a:solidFill>
                <a:latin typeface="HG丸ｺﾞｼｯｸM-PRO" panose="020F0600000000000000" pitchFamily="50" charset="-128"/>
                <a:ea typeface="HG丸ｺﾞｼｯｸM-PRO" panose="020F0600000000000000" pitchFamily="50" charset="-128"/>
              </a:rPr>
              <a:t>ら</a:t>
            </a:r>
            <a:endParaRPr lang="en-US" altLang="ja-JP" sz="2800" dirty="0">
              <a:solidFill>
                <a:prstClr val="black"/>
              </a:solidFill>
              <a:latin typeface="HG丸ｺﾞｼｯｸM-PRO" panose="020F0600000000000000" pitchFamily="50" charset="-128"/>
              <a:ea typeface="HG丸ｺﾞｼｯｸM-PRO" panose="020F0600000000000000"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クーリング・オフが</a:t>
            </a:r>
            <a:r>
              <a:rPr kumimoji="1" lang="ja-JP" altLang="en-US" sz="28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できる。</a:t>
            </a:r>
            <a:endParaRPr kumimoji="1" lang="ja-JP" altLang="en-US" sz="2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4" name="テキスト ボックス 3">
            <a:extLst>
              <a:ext uri="{FF2B5EF4-FFF2-40B4-BE49-F238E27FC236}">
                <a16:creationId xmlns:a16="http://schemas.microsoft.com/office/drawing/2014/main" id="{DB643234-79A2-4BFC-9804-B8808A19D32F}"/>
              </a:ext>
            </a:extLst>
          </p:cNvPr>
          <p:cNvSpPr txBox="1"/>
          <p:nvPr/>
        </p:nvSpPr>
        <p:spPr>
          <a:xfrm>
            <a:off x="559802" y="4818979"/>
            <a:ext cx="3604694" cy="830997"/>
          </a:xfrm>
          <a:prstGeom prst="rect">
            <a:avLst/>
          </a:prstGeom>
          <a:noFill/>
        </p:spPr>
        <p:txBody>
          <a:bodyPr wrap="square" rtlCol="0">
            <a:spAutoFit/>
          </a:bodyPr>
          <a:lstStyle/>
          <a:p>
            <a:r>
              <a:rPr kumimoji="1" lang="ja-JP" altLang="en-US" sz="2400" dirty="0">
                <a:latin typeface="HG丸ｺﾞｼｯｸM-PRO" panose="020F0600000000000000" pitchFamily="50" charset="-128"/>
                <a:ea typeface="HG丸ｺﾞｼｯｸM-PRO" panose="020F0600000000000000" pitchFamily="50" charset="-128"/>
              </a:rPr>
              <a:t>前もって用意した</a:t>
            </a:r>
            <a:r>
              <a:rPr lang="ja-JP" altLang="en-US" sz="2400" dirty="0">
                <a:latin typeface="HG丸ｺﾞｼｯｸM-PRO" panose="020F0600000000000000" pitchFamily="50" charset="-128"/>
                <a:ea typeface="HG丸ｺﾞｼｯｸM-PRO" panose="020F0600000000000000" pitchFamily="50" charset="-128"/>
              </a:rPr>
              <a:t>写真</a:t>
            </a:r>
            <a:r>
              <a:rPr kumimoji="1" lang="ja-JP" altLang="en-US" sz="2400" dirty="0">
                <a:latin typeface="HG丸ｺﾞｼｯｸM-PRO" panose="020F0600000000000000" pitchFamily="50" charset="-128"/>
                <a:ea typeface="HG丸ｺﾞｼｯｸM-PRO" panose="020F0600000000000000" pitchFamily="50" charset="-128"/>
              </a:rPr>
              <a:t>を見せる悪質業者も</a:t>
            </a:r>
            <a:r>
              <a:rPr kumimoji="1" lang="ja-JP" altLang="en-US" sz="2400" dirty="0" smtClean="0">
                <a:latin typeface="HG丸ｺﾞｼｯｸM-PRO" panose="020F0600000000000000" pitchFamily="50" charset="-128"/>
                <a:ea typeface="HG丸ｺﾞｼｯｸM-PRO" panose="020F0600000000000000" pitchFamily="50" charset="-128"/>
              </a:rPr>
              <a:t>いる。</a:t>
            </a:r>
            <a:endParaRPr kumimoji="1" lang="ja-JP" altLang="en-US" sz="2400" dirty="0">
              <a:latin typeface="HG丸ｺﾞｼｯｸM-PRO" panose="020F0600000000000000" pitchFamily="50" charset="-128"/>
              <a:ea typeface="HG丸ｺﾞｼｯｸM-PRO" panose="020F0600000000000000" pitchFamily="50" charset="-128"/>
            </a:endParaRPr>
          </a:p>
        </p:txBody>
      </p:sp>
      <p:pic>
        <p:nvPicPr>
          <p:cNvPr id="5" name="図 4">
            <a:extLst>
              <a:ext uri="{FF2B5EF4-FFF2-40B4-BE49-F238E27FC236}">
                <a16:creationId xmlns:a16="http://schemas.microsoft.com/office/drawing/2014/main" id="{E1787374-9DC5-494F-BF95-266E9D629C6B}"/>
              </a:ext>
            </a:extLst>
          </p:cNvPr>
          <p:cNvPicPr>
            <a:picLocks noChangeAspect="1"/>
          </p:cNvPicPr>
          <p:nvPr/>
        </p:nvPicPr>
        <p:blipFill>
          <a:blip r:embed="rId3"/>
          <a:stretch>
            <a:fillRect/>
          </a:stretch>
        </p:blipFill>
        <p:spPr>
          <a:xfrm rot="20242926">
            <a:off x="1763715" y="2997334"/>
            <a:ext cx="1171206" cy="1546325"/>
          </a:xfrm>
          <a:prstGeom prst="rect">
            <a:avLst/>
          </a:prstGeom>
        </p:spPr>
      </p:pic>
      <p:sp>
        <p:nvSpPr>
          <p:cNvPr id="9" name="スライド番号プレースホルダー 8"/>
          <p:cNvSpPr>
            <a:spLocks noGrp="1"/>
          </p:cNvSpPr>
          <p:nvPr>
            <p:ph type="sldNum" sz="quarter" idx="12"/>
          </p:nvPr>
        </p:nvSpPr>
        <p:spPr/>
        <p:txBody>
          <a:bodyPr/>
          <a:lstStyle/>
          <a:p>
            <a:fld id="{18661D3D-6956-46A9-9340-A701E0E782EA}" type="slidenum">
              <a:rPr kumimoji="1" lang="ja-JP" altLang="en-US" smtClean="0"/>
              <a:t>29</a:t>
            </a:fld>
            <a:endParaRPr kumimoji="1" lang="ja-JP" altLang="en-US"/>
          </a:p>
        </p:txBody>
      </p:sp>
    </p:spTree>
    <p:extLst>
      <p:ext uri="{BB962C8B-B14F-4D97-AF65-F5344CB8AC3E}">
        <p14:creationId xmlns:p14="http://schemas.microsoft.com/office/powerpoint/2010/main" val="16599008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BAC6230-41AE-4F32-80A4-E08ECE738E74}"/>
              </a:ext>
            </a:extLst>
          </p:cNvPr>
          <p:cNvSpPr>
            <a:spLocks noGrp="1"/>
          </p:cNvSpPr>
          <p:nvPr>
            <p:ph type="title"/>
          </p:nvPr>
        </p:nvSpPr>
        <p:spPr>
          <a:xfrm>
            <a:off x="0" y="200657"/>
            <a:ext cx="7892249" cy="540397"/>
          </a:xfrm>
          <a:solidFill>
            <a:srgbClr val="92D050"/>
          </a:solidFill>
        </p:spPr>
        <p:txBody>
          <a:bodyPr>
            <a:noAutofit/>
          </a:bodyPr>
          <a:lstStyle/>
          <a:p>
            <a:r>
              <a:rPr kumimoji="1" lang="ja-JP" altLang="en-US" sz="4000" b="1" dirty="0">
                <a:solidFill>
                  <a:schemeClr val="bg1"/>
                </a:solidFill>
                <a:latin typeface="HG丸ｺﾞｼｯｸM-PRO" panose="020F0600000000000000" pitchFamily="50" charset="-128"/>
                <a:ea typeface="HG丸ｺﾞｼｯｸM-PRO" panose="020F0600000000000000" pitchFamily="50" charset="-128"/>
              </a:rPr>
              <a:t>全国の消費生活相談件数の推移</a:t>
            </a:r>
          </a:p>
        </p:txBody>
      </p:sp>
      <p:sp>
        <p:nvSpPr>
          <p:cNvPr id="5" name="テキスト ボックス 4">
            <a:extLst>
              <a:ext uri="{FF2B5EF4-FFF2-40B4-BE49-F238E27FC236}">
                <a16:creationId xmlns:a16="http://schemas.microsoft.com/office/drawing/2014/main" id="{50962AD2-6742-4FD6-884D-A60C0DE76A42}"/>
              </a:ext>
            </a:extLst>
          </p:cNvPr>
          <p:cNvSpPr txBox="1"/>
          <p:nvPr/>
        </p:nvSpPr>
        <p:spPr>
          <a:xfrm>
            <a:off x="9726130" y="889843"/>
            <a:ext cx="2037498" cy="5078313"/>
          </a:xfrm>
          <a:prstGeom prst="rect">
            <a:avLst/>
          </a:prstGeom>
          <a:solidFill>
            <a:schemeClr val="accent3">
              <a:lumMod val="20000"/>
              <a:lumOff val="80000"/>
            </a:schemeClr>
          </a:solidFill>
          <a:ln w="28575">
            <a:solidFill>
              <a:srgbClr val="002060"/>
            </a:solidFill>
          </a:ln>
          <a:effectLst>
            <a:outerShdw blurRad="50800" dist="38100" dir="2700000" algn="tl" rotWithShape="0">
              <a:prstClr val="black">
                <a:alpha val="40000"/>
              </a:prstClr>
            </a:outerShdw>
          </a:effectLst>
        </p:spPr>
        <p:txBody>
          <a:bodyPr wrap="square" rtlCol="0">
            <a:spAutoFit/>
          </a:bodyPr>
          <a:lstStyle/>
          <a:p>
            <a:r>
              <a:rPr lang="en-US" altLang="ja-JP" dirty="0">
                <a:latin typeface="HG丸ｺﾞｼｯｸM-PRO" panose="020F0600000000000000" pitchFamily="50" charset="-128"/>
                <a:ea typeface="HG丸ｺﾞｼｯｸM-PRO" panose="020F0600000000000000" pitchFamily="50" charset="-128"/>
              </a:rPr>
              <a:t>2</a:t>
            </a:r>
            <a:r>
              <a:rPr lang="ja-JP" altLang="en-US" dirty="0">
                <a:latin typeface="HG丸ｺﾞｼｯｸM-PRO" panose="020F0600000000000000" pitchFamily="50" charset="-128"/>
                <a:ea typeface="HG丸ｺﾞｼｯｸM-PRO" panose="020F0600000000000000" pitchFamily="50" charset="-128"/>
              </a:rPr>
              <a:t>０</a:t>
            </a:r>
            <a:r>
              <a:rPr lang="en-US" altLang="ja-JP" dirty="0">
                <a:latin typeface="HG丸ｺﾞｼｯｸM-PRO" panose="020F0600000000000000" pitchFamily="50" charset="-128"/>
                <a:ea typeface="HG丸ｺﾞｼｯｸM-PRO" panose="020F0600000000000000" pitchFamily="50" charset="-128"/>
              </a:rPr>
              <a:t>19</a:t>
            </a:r>
            <a:r>
              <a:rPr lang="ja-JP" altLang="en-US" dirty="0">
                <a:latin typeface="HG丸ｺﾞｼｯｸM-PRO" panose="020F0600000000000000" pitchFamily="50" charset="-128"/>
                <a:ea typeface="HG丸ｺﾞｼｯｸM-PRO" panose="020F0600000000000000" pitchFamily="50" charset="-128"/>
              </a:rPr>
              <a:t>年度の全国消費生活相談窓口に寄せられた消費生活相談件数は、</a:t>
            </a:r>
            <a:r>
              <a:rPr lang="en-US" altLang="ja-JP" dirty="0">
                <a:latin typeface="HG丸ｺﾞｼｯｸM-PRO" panose="020F0600000000000000" pitchFamily="50" charset="-128"/>
                <a:ea typeface="HG丸ｺﾞｼｯｸM-PRO" panose="020F0600000000000000" pitchFamily="50" charset="-128"/>
              </a:rPr>
              <a:t>93.5</a:t>
            </a:r>
            <a:r>
              <a:rPr lang="ja-JP" altLang="en-US" dirty="0">
                <a:latin typeface="HG丸ｺﾞｼｯｸM-PRO" panose="020F0600000000000000" pitchFamily="50" charset="-128"/>
                <a:ea typeface="HG丸ｺﾞｼｯｸM-PRO" panose="020F0600000000000000" pitchFamily="50" charset="-128"/>
              </a:rPr>
              <a:t>万件で、</a:t>
            </a:r>
            <a:r>
              <a:rPr lang="en-US" altLang="ja-JP" dirty="0">
                <a:latin typeface="HG丸ｺﾞｼｯｸM-PRO" panose="020F0600000000000000" pitchFamily="50" charset="-128"/>
                <a:ea typeface="HG丸ｺﾞｼｯｸM-PRO" panose="020F0600000000000000" pitchFamily="50" charset="-128"/>
              </a:rPr>
              <a:t>2018</a:t>
            </a:r>
            <a:r>
              <a:rPr lang="ja-JP" altLang="en-US" dirty="0">
                <a:latin typeface="HG丸ｺﾞｼｯｸM-PRO" panose="020F0600000000000000" pitchFamily="50" charset="-128"/>
                <a:ea typeface="HG丸ｺﾞｼｯｸM-PRO" panose="020F0600000000000000" pitchFamily="50" charset="-128"/>
              </a:rPr>
              <a:t>年度の</a:t>
            </a:r>
            <a:r>
              <a:rPr lang="en-US" altLang="ja-JP" dirty="0">
                <a:latin typeface="HG丸ｺﾞｼｯｸM-PRO" panose="020F0600000000000000" pitchFamily="50" charset="-128"/>
                <a:ea typeface="HG丸ｺﾞｼｯｸM-PRO" panose="020F0600000000000000" pitchFamily="50" charset="-128"/>
              </a:rPr>
              <a:t>99.6</a:t>
            </a:r>
            <a:r>
              <a:rPr lang="ja-JP" altLang="en-US" dirty="0">
                <a:latin typeface="HG丸ｺﾞｼｯｸM-PRO" panose="020F0600000000000000" pitchFamily="50" charset="-128"/>
                <a:ea typeface="HG丸ｺﾞｼｯｸM-PRO" panose="020F0600000000000000" pitchFamily="50" charset="-128"/>
              </a:rPr>
              <a:t>万件に比べて減少した。</a:t>
            </a:r>
            <a:endParaRPr lang="en-US" altLang="ja-JP" dirty="0">
              <a:latin typeface="HG丸ｺﾞｼｯｸM-PRO" panose="020F0600000000000000" pitchFamily="50" charset="-128"/>
              <a:ea typeface="HG丸ｺﾞｼｯｸM-PRO" panose="020F0600000000000000" pitchFamily="50" charset="-128"/>
            </a:endParaRPr>
          </a:p>
          <a:p>
            <a:r>
              <a:rPr lang="ja-JP" altLang="en-US" dirty="0">
                <a:latin typeface="HG丸ｺﾞｼｯｸM-PRO" panose="020F0600000000000000" pitchFamily="50" charset="-128"/>
                <a:ea typeface="HG丸ｺﾞｼｯｸM-PRO" panose="020F0600000000000000" pitchFamily="50" charset="-128"/>
              </a:rPr>
              <a:t>これは、ハガキやメールによる架空請求に関する相談が</a:t>
            </a:r>
            <a:r>
              <a:rPr lang="en-US" altLang="ja-JP" dirty="0">
                <a:latin typeface="HG丸ｺﾞｼｯｸM-PRO" panose="020F0600000000000000" pitchFamily="50" charset="-128"/>
                <a:ea typeface="HG丸ｺﾞｼｯｸM-PRO" panose="020F0600000000000000" pitchFamily="50" charset="-128"/>
              </a:rPr>
              <a:t>10.6</a:t>
            </a:r>
            <a:r>
              <a:rPr lang="ja-JP" altLang="en-US" dirty="0">
                <a:latin typeface="HG丸ｺﾞｼｯｸM-PRO" panose="020F0600000000000000" pitchFamily="50" charset="-128"/>
                <a:ea typeface="HG丸ｺﾞｼｯｸM-PRO" panose="020F0600000000000000" pitchFamily="50" charset="-128"/>
              </a:rPr>
              <a:t>万件と</a:t>
            </a:r>
            <a:r>
              <a:rPr lang="en-US" altLang="ja-JP" dirty="0">
                <a:latin typeface="HG丸ｺﾞｼｯｸM-PRO" panose="020F0600000000000000" pitchFamily="50" charset="-128"/>
                <a:ea typeface="HG丸ｺﾞｼｯｸM-PRO" panose="020F0600000000000000" pitchFamily="50" charset="-128"/>
              </a:rPr>
              <a:t>2018</a:t>
            </a:r>
            <a:r>
              <a:rPr lang="ja-JP" altLang="en-US" dirty="0">
                <a:latin typeface="HG丸ｺﾞｼｯｸM-PRO" panose="020F0600000000000000" pitchFamily="50" charset="-128"/>
                <a:ea typeface="HG丸ｺﾞｼｯｸM-PRO" panose="020F0600000000000000" pitchFamily="50" charset="-128"/>
              </a:rPr>
              <a:t>年度</a:t>
            </a:r>
            <a:r>
              <a:rPr lang="en-US" altLang="ja-JP" dirty="0">
                <a:latin typeface="HG丸ｺﾞｼｯｸM-PRO" panose="020F0600000000000000" pitchFamily="50" charset="-128"/>
                <a:ea typeface="HG丸ｺﾞｼｯｸM-PRO" panose="020F0600000000000000" pitchFamily="50" charset="-128"/>
              </a:rPr>
              <a:t>(22.6</a:t>
            </a:r>
            <a:r>
              <a:rPr lang="ja-JP" altLang="en-US" dirty="0">
                <a:latin typeface="HG丸ｺﾞｼｯｸM-PRO" panose="020F0600000000000000" pitchFamily="50" charset="-128"/>
                <a:ea typeface="HG丸ｺﾞｼｯｸM-PRO" panose="020F0600000000000000" pitchFamily="50" charset="-128"/>
              </a:rPr>
              <a:t>万件</a:t>
            </a:r>
            <a:r>
              <a:rPr lang="en-US" altLang="ja-JP" dirty="0">
                <a:latin typeface="HG丸ｺﾞｼｯｸM-PRO" panose="020F0600000000000000" pitchFamily="50" charset="-128"/>
                <a:ea typeface="HG丸ｺﾞｼｯｸM-PRO" panose="020F0600000000000000" pitchFamily="50" charset="-128"/>
              </a:rPr>
              <a:t>)</a:t>
            </a:r>
            <a:r>
              <a:rPr lang="ja-JP" altLang="en-US" dirty="0">
                <a:latin typeface="HG丸ｺﾞｼｯｸM-PRO" panose="020F0600000000000000" pitchFamily="50" charset="-128"/>
                <a:ea typeface="HG丸ｺﾞｼｯｸM-PRO" panose="020F0600000000000000" pitchFamily="50" charset="-128"/>
              </a:rPr>
              <a:t>から大幅に減少したことの影響で、その他の相談は増加傾向にある。</a:t>
            </a:r>
          </a:p>
        </p:txBody>
      </p:sp>
      <p:pic>
        <p:nvPicPr>
          <p:cNvPr id="7" name="図 6">
            <a:extLst>
              <a:ext uri="{FF2B5EF4-FFF2-40B4-BE49-F238E27FC236}">
                <a16:creationId xmlns:a16="http://schemas.microsoft.com/office/drawing/2014/main" id="{BF9D4465-71F8-4F2A-81A6-2FE9F33C234A}"/>
              </a:ext>
            </a:extLst>
          </p:cNvPr>
          <p:cNvPicPr>
            <a:picLocks noChangeAspect="1"/>
          </p:cNvPicPr>
          <p:nvPr/>
        </p:nvPicPr>
        <p:blipFill>
          <a:blip r:embed="rId3"/>
          <a:stretch>
            <a:fillRect/>
          </a:stretch>
        </p:blipFill>
        <p:spPr>
          <a:xfrm>
            <a:off x="428372" y="906427"/>
            <a:ext cx="9019374" cy="4817881"/>
          </a:xfrm>
          <a:prstGeom prst="rect">
            <a:avLst/>
          </a:prstGeom>
          <a:ln>
            <a:noFill/>
          </a:ln>
        </p:spPr>
      </p:pic>
      <p:sp>
        <p:nvSpPr>
          <p:cNvPr id="9" name="テキスト ボックス 8">
            <a:extLst>
              <a:ext uri="{FF2B5EF4-FFF2-40B4-BE49-F238E27FC236}">
                <a16:creationId xmlns:a16="http://schemas.microsoft.com/office/drawing/2014/main" id="{4AC6CE5C-C6BE-4E43-8830-0BB98A3578CB}"/>
              </a:ext>
            </a:extLst>
          </p:cNvPr>
          <p:cNvSpPr txBox="1"/>
          <p:nvPr/>
        </p:nvSpPr>
        <p:spPr>
          <a:xfrm>
            <a:off x="428372" y="5766112"/>
            <a:ext cx="9019374" cy="738664"/>
          </a:xfrm>
          <a:prstGeom prst="rect">
            <a:avLst/>
          </a:prstGeom>
          <a:noFill/>
        </p:spPr>
        <p:txBody>
          <a:bodyPr wrap="square" rtlCol="0">
            <a:spAutoFit/>
          </a:bodyPr>
          <a:lstStyle/>
          <a:p>
            <a:r>
              <a:rPr kumimoji="1" lang="ja-JP" altLang="en-US" sz="1400" dirty="0">
                <a:latin typeface="HG丸ｺﾞｼｯｸM-PRO" panose="020F0600000000000000" pitchFamily="50" charset="-128"/>
                <a:ea typeface="HG丸ｺﾞｼｯｸM-PRO" panose="020F0600000000000000" pitchFamily="50" charset="-128"/>
              </a:rPr>
              <a:t>（注）架空請求の件数は</a:t>
            </a:r>
            <a:r>
              <a:rPr kumimoji="1" lang="en-US" altLang="ja-JP" sz="1400" dirty="0">
                <a:latin typeface="HG丸ｺﾞｼｯｸM-PRO" panose="020F0600000000000000" pitchFamily="50" charset="-128"/>
                <a:ea typeface="HG丸ｺﾞｼｯｸM-PRO" panose="020F0600000000000000" pitchFamily="50" charset="-128"/>
              </a:rPr>
              <a:t>2000</a:t>
            </a:r>
            <a:r>
              <a:rPr kumimoji="1" lang="ja-JP" altLang="en-US" sz="1400" dirty="0">
                <a:latin typeface="HG丸ｺﾞｼｯｸM-PRO" panose="020F0600000000000000" pitchFamily="50" charset="-128"/>
                <a:ea typeface="HG丸ｺﾞｼｯｸM-PRO" panose="020F0600000000000000" pitchFamily="50" charset="-128"/>
              </a:rPr>
              <a:t>年度以降集計しています。</a:t>
            </a:r>
            <a:endParaRPr kumimoji="1" lang="en-US" altLang="ja-JP" sz="1400" dirty="0">
              <a:latin typeface="HG丸ｺﾞｼｯｸM-PRO" panose="020F0600000000000000" pitchFamily="50" charset="-128"/>
              <a:ea typeface="HG丸ｺﾞｼｯｸM-PRO" panose="020F0600000000000000" pitchFamily="50" charset="-128"/>
            </a:endParaRPr>
          </a:p>
          <a:p>
            <a:r>
              <a:rPr kumimoji="1" lang="ja-JP" altLang="en-US" sz="1400" dirty="0">
                <a:latin typeface="HG丸ｺﾞｼｯｸM-PRO" panose="020F0600000000000000" pitchFamily="50" charset="-128"/>
                <a:ea typeface="HG丸ｺﾞｼｯｸM-PRO" panose="020F0600000000000000" pitchFamily="50" charset="-128"/>
              </a:rPr>
              <a:t>国民生活センター　「</a:t>
            </a:r>
            <a:r>
              <a:rPr kumimoji="1" lang="en-US" altLang="ja-JP" sz="1400" dirty="0">
                <a:latin typeface="HG丸ｺﾞｼｯｸM-PRO" panose="020F0600000000000000" pitchFamily="50" charset="-128"/>
                <a:ea typeface="HG丸ｺﾞｼｯｸM-PRO" panose="020F0600000000000000" pitchFamily="50" charset="-128"/>
              </a:rPr>
              <a:t>2019</a:t>
            </a:r>
            <a:r>
              <a:rPr kumimoji="1" lang="ja-JP" altLang="en-US" sz="1400" dirty="0">
                <a:latin typeface="HG丸ｺﾞｼｯｸM-PRO" panose="020F0600000000000000" pitchFamily="50" charset="-128"/>
                <a:ea typeface="HG丸ｺﾞｼｯｸM-PRO" panose="020F0600000000000000" pitchFamily="50" charset="-128"/>
              </a:rPr>
              <a:t>年度の</a:t>
            </a:r>
            <a:r>
              <a:rPr kumimoji="1" lang="en-US" altLang="ja-JP" sz="1400" dirty="0">
                <a:latin typeface="HG丸ｺﾞｼｯｸM-PRO" panose="020F0600000000000000" pitchFamily="50" charset="-128"/>
                <a:ea typeface="HG丸ｺﾞｼｯｸM-PRO" panose="020F0600000000000000" pitchFamily="50" charset="-128"/>
              </a:rPr>
              <a:t>PIO-NET</a:t>
            </a:r>
            <a:r>
              <a:rPr kumimoji="1" lang="ja-JP" altLang="en-US" sz="1400" dirty="0">
                <a:latin typeface="HG丸ｺﾞｼｯｸM-PRO" panose="020F0600000000000000" pitchFamily="50" charset="-128"/>
                <a:ea typeface="HG丸ｺﾞｼｯｸM-PRO" panose="020F0600000000000000" pitchFamily="50" charset="-128"/>
              </a:rPr>
              <a:t>に見る消費生活相談の概要」（</a:t>
            </a:r>
            <a:r>
              <a:rPr kumimoji="1" lang="en-US" altLang="ja-JP" sz="1400" dirty="0">
                <a:latin typeface="HG丸ｺﾞｼｯｸM-PRO" panose="020F0600000000000000" pitchFamily="50" charset="-128"/>
                <a:ea typeface="HG丸ｺﾞｼｯｸM-PRO" panose="020F0600000000000000" pitchFamily="50" charset="-128"/>
              </a:rPr>
              <a:t>R2</a:t>
            </a:r>
            <a:r>
              <a:rPr kumimoji="1" lang="ja-JP" altLang="en-US" sz="1400" dirty="0">
                <a:latin typeface="HG丸ｺﾞｼｯｸM-PRO" panose="020F0600000000000000" pitchFamily="50" charset="-128"/>
                <a:ea typeface="HG丸ｺﾞｼｯｸM-PRO" panose="020F0600000000000000" pitchFamily="50" charset="-128"/>
              </a:rPr>
              <a:t>年</a:t>
            </a:r>
            <a:r>
              <a:rPr kumimoji="1" lang="en-US" altLang="ja-JP" sz="1400" dirty="0">
                <a:latin typeface="HG丸ｺﾞｼｯｸM-PRO" panose="020F0600000000000000" pitchFamily="50" charset="-128"/>
                <a:ea typeface="HG丸ｺﾞｼｯｸM-PRO" panose="020F0600000000000000" pitchFamily="50" charset="-128"/>
              </a:rPr>
              <a:t>8</a:t>
            </a:r>
            <a:r>
              <a:rPr kumimoji="1" lang="ja-JP" altLang="en-US" sz="1400" dirty="0">
                <a:latin typeface="HG丸ｺﾞｼｯｸM-PRO" panose="020F0600000000000000" pitchFamily="50" charset="-128"/>
                <a:ea typeface="HG丸ｺﾞｼｯｸM-PRO" panose="020F0600000000000000" pitchFamily="50" charset="-128"/>
              </a:rPr>
              <a:t>月</a:t>
            </a:r>
            <a:r>
              <a:rPr kumimoji="1" lang="en-US" altLang="ja-JP" sz="1400" dirty="0">
                <a:latin typeface="HG丸ｺﾞｼｯｸM-PRO" panose="020F0600000000000000" pitchFamily="50" charset="-128"/>
                <a:ea typeface="HG丸ｺﾞｼｯｸM-PRO" panose="020F0600000000000000" pitchFamily="50" charset="-128"/>
              </a:rPr>
              <a:t>6</a:t>
            </a:r>
            <a:r>
              <a:rPr kumimoji="1" lang="ja-JP" altLang="en-US" sz="1400" dirty="0">
                <a:latin typeface="HG丸ｺﾞｼｯｸM-PRO" panose="020F0600000000000000" pitchFamily="50" charset="-128"/>
                <a:ea typeface="HG丸ｺﾞｼｯｸM-PRO" panose="020F0600000000000000" pitchFamily="50" charset="-128"/>
              </a:rPr>
              <a:t>日発表）より</a:t>
            </a:r>
            <a:endParaRPr kumimoji="1" lang="en-US" altLang="ja-JP" sz="1400" dirty="0">
              <a:latin typeface="HG丸ｺﾞｼｯｸM-PRO" panose="020F0600000000000000" pitchFamily="50" charset="-128"/>
              <a:ea typeface="HG丸ｺﾞｼｯｸM-PRO" panose="020F0600000000000000" pitchFamily="50" charset="-128"/>
            </a:endParaRPr>
          </a:p>
          <a:p>
            <a:r>
              <a:rPr lang="en-US" altLang="ja-JP" sz="1400" dirty="0">
                <a:latin typeface="HG丸ｺﾞｼｯｸM-PRO" panose="020F0600000000000000" pitchFamily="50" charset="-128"/>
                <a:ea typeface="HG丸ｺﾞｼｯｸM-PRO" panose="020F0600000000000000" pitchFamily="50" charset="-128"/>
              </a:rPr>
              <a:t>※PIO-NET(</a:t>
            </a:r>
            <a:r>
              <a:rPr lang="ja-JP" altLang="en-US" sz="1400" dirty="0">
                <a:latin typeface="HG丸ｺﾞｼｯｸM-PRO" panose="020F0600000000000000" pitchFamily="50" charset="-128"/>
                <a:ea typeface="HG丸ｺﾞｼｯｸM-PRO" panose="020F0600000000000000" pitchFamily="50" charset="-128"/>
              </a:rPr>
              <a:t>パイオネット</a:t>
            </a:r>
            <a:r>
              <a:rPr lang="en-US" altLang="ja-JP" sz="1400" dirty="0">
                <a:latin typeface="HG丸ｺﾞｼｯｸM-PRO" panose="020F0600000000000000" pitchFamily="50" charset="-128"/>
                <a:ea typeface="HG丸ｺﾞｼｯｸM-PRO" panose="020F0600000000000000" pitchFamily="50" charset="-128"/>
              </a:rPr>
              <a:t>)</a:t>
            </a:r>
            <a:r>
              <a:rPr lang="ja-JP" altLang="en-US" sz="1400" dirty="0">
                <a:latin typeface="HG丸ｺﾞｼｯｸM-PRO" panose="020F0600000000000000" pitchFamily="50" charset="-128"/>
                <a:ea typeface="HG丸ｺﾞｼｯｸM-PRO" panose="020F0600000000000000" pitchFamily="50" charset="-128"/>
              </a:rPr>
              <a:t>：全国消費生活情報ネットワークシステム</a:t>
            </a:r>
            <a:endParaRPr lang="en-US" altLang="ja-JP" sz="1400"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2"/>
          </p:nvPr>
        </p:nvSpPr>
        <p:spPr/>
        <p:txBody>
          <a:bodyPr/>
          <a:lstStyle/>
          <a:p>
            <a:fld id="{18661D3D-6956-46A9-9340-A701E0E782EA}" type="slidenum">
              <a:rPr kumimoji="1" lang="ja-JP" altLang="en-US" smtClean="0"/>
              <a:t>3</a:t>
            </a:fld>
            <a:endParaRPr kumimoji="1" lang="ja-JP" altLang="en-US"/>
          </a:p>
        </p:txBody>
      </p:sp>
    </p:spTree>
    <p:extLst>
      <p:ext uri="{BB962C8B-B14F-4D97-AF65-F5344CB8AC3E}">
        <p14:creationId xmlns:p14="http://schemas.microsoft.com/office/powerpoint/2010/main" val="37512462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56AC3686-8BE4-4E04-8F56-D3C935CCA43E}"/>
              </a:ext>
            </a:extLst>
          </p:cNvPr>
          <p:cNvSpPr txBox="1"/>
          <p:nvPr/>
        </p:nvSpPr>
        <p:spPr>
          <a:xfrm>
            <a:off x="450574" y="689113"/>
            <a:ext cx="11582400" cy="5685183"/>
          </a:xfrm>
          <a:prstGeom prst="rect">
            <a:avLst/>
          </a:prstGeom>
          <a:solidFill>
            <a:schemeClr val="bg2"/>
          </a:solidFill>
          <a:ln>
            <a:solidFill>
              <a:srgbClr val="333399"/>
            </a:solidFill>
          </a:ln>
        </p:spPr>
        <p:txBody>
          <a:bodyPr wrap="square" rtlCol="0">
            <a:spAutoFit/>
          </a:bodyPr>
          <a:lstStyle/>
          <a:p>
            <a:endParaRPr kumimoji="1" lang="ja-JP" altLang="en-US" dirty="0"/>
          </a:p>
        </p:txBody>
      </p:sp>
      <p:sp>
        <p:nvSpPr>
          <p:cNvPr id="2" name="タイトル 1">
            <a:extLst>
              <a:ext uri="{FF2B5EF4-FFF2-40B4-BE49-F238E27FC236}">
                <a16:creationId xmlns:a16="http://schemas.microsoft.com/office/drawing/2014/main" id="{9914B054-6979-4EF9-821D-3D1D4A7EBD97}"/>
              </a:ext>
            </a:extLst>
          </p:cNvPr>
          <p:cNvSpPr>
            <a:spLocks noGrp="1"/>
          </p:cNvSpPr>
          <p:nvPr>
            <p:ph type="title"/>
          </p:nvPr>
        </p:nvSpPr>
        <p:spPr>
          <a:xfrm>
            <a:off x="0" y="225569"/>
            <a:ext cx="8868436" cy="861169"/>
          </a:xfrm>
          <a:solidFill>
            <a:schemeClr val="accent1"/>
          </a:solidFill>
        </p:spPr>
        <p:txBody>
          <a:bodyPr>
            <a:noAutofit/>
          </a:bodyPr>
          <a:lstStyle/>
          <a:p>
            <a:r>
              <a:rPr kumimoji="1" lang="ja-JP" altLang="en-US" sz="4000" b="1" dirty="0">
                <a:solidFill>
                  <a:schemeClr val="bg1"/>
                </a:solidFill>
                <a:latin typeface="HG丸ｺﾞｼｯｸM-PRO" panose="020F0600000000000000" pitchFamily="50" charset="-128"/>
                <a:ea typeface="HG丸ｺﾞｼｯｸM-PRO" panose="020F0600000000000000" pitchFamily="50" charset="-128"/>
              </a:rPr>
              <a:t>最近の相談事例</a:t>
            </a:r>
            <a:r>
              <a:rPr kumimoji="1" lang="en-US" altLang="ja-JP" sz="4000" b="1" dirty="0">
                <a:solidFill>
                  <a:schemeClr val="bg1"/>
                </a:solidFill>
                <a:latin typeface="HG丸ｺﾞｼｯｸM-PRO" panose="020F0600000000000000" pitchFamily="50" charset="-128"/>
                <a:ea typeface="HG丸ｺﾞｼｯｸM-PRO" panose="020F0600000000000000" pitchFamily="50" charset="-128"/>
              </a:rPr>
              <a:t>〈</a:t>
            </a:r>
            <a:r>
              <a:rPr kumimoji="1" lang="ja-JP" altLang="en-US" sz="4000" b="1" dirty="0">
                <a:solidFill>
                  <a:schemeClr val="bg1"/>
                </a:solidFill>
                <a:latin typeface="HG丸ｺﾞｼｯｸM-PRO" panose="020F0600000000000000" pitchFamily="50" charset="-128"/>
                <a:ea typeface="HG丸ｺﾞｼｯｸM-PRO" panose="020F0600000000000000" pitchFamily="50" charset="-128"/>
              </a:rPr>
              <a:t>保険申請サポート</a:t>
            </a:r>
            <a:r>
              <a:rPr kumimoji="1" lang="en-US" altLang="ja-JP" sz="4000" b="1" dirty="0">
                <a:solidFill>
                  <a:schemeClr val="bg1"/>
                </a:solidFill>
                <a:latin typeface="HG丸ｺﾞｼｯｸM-PRO" panose="020F0600000000000000" pitchFamily="50" charset="-128"/>
                <a:ea typeface="HG丸ｺﾞｼｯｸM-PRO" panose="020F0600000000000000" pitchFamily="50" charset="-128"/>
              </a:rPr>
              <a:t>〉</a:t>
            </a:r>
            <a:endParaRPr kumimoji="1" lang="ja-JP" altLang="en-US" sz="40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3" name="コンテンツ プレースホルダー 2">
            <a:extLst>
              <a:ext uri="{FF2B5EF4-FFF2-40B4-BE49-F238E27FC236}">
                <a16:creationId xmlns:a16="http://schemas.microsoft.com/office/drawing/2014/main" id="{9760663A-7A85-4A93-98F7-8E8965E52E5C}"/>
              </a:ext>
            </a:extLst>
          </p:cNvPr>
          <p:cNvSpPr>
            <a:spLocks noGrp="1"/>
          </p:cNvSpPr>
          <p:nvPr>
            <p:ph idx="1"/>
          </p:nvPr>
        </p:nvSpPr>
        <p:spPr>
          <a:xfrm>
            <a:off x="999959" y="1348737"/>
            <a:ext cx="10515600" cy="1023402"/>
          </a:xfrm>
          <a:solidFill>
            <a:schemeClr val="bg1"/>
          </a:solidFill>
          <a:ln w="41275">
            <a:solidFill>
              <a:srgbClr val="333399"/>
            </a:solidFill>
          </a:ln>
        </p:spPr>
        <p:txBody>
          <a:bodyPr anchor="t">
            <a:normAutofit/>
          </a:bodyPr>
          <a:lstStyle/>
          <a:p>
            <a:pPr marL="0" indent="0">
              <a:buNone/>
            </a:pPr>
            <a:r>
              <a:rPr kumimoji="1" lang="ja-JP" altLang="en-US" sz="3200" dirty="0">
                <a:latin typeface="HG丸ｺﾞｼｯｸM-PRO" panose="020F0600000000000000" pitchFamily="50" charset="-128"/>
                <a:ea typeface="HG丸ｺﾞｼｯｸM-PRO" panose="020F0600000000000000" pitchFamily="50" charset="-128"/>
              </a:rPr>
              <a:t>保険金を使えば台風で被災した</a:t>
            </a:r>
            <a:r>
              <a:rPr lang="ja-JP" altLang="en-US" sz="3200" dirty="0">
                <a:latin typeface="HG丸ｺﾞｼｯｸM-PRO" panose="020F0600000000000000" pitchFamily="50" charset="-128"/>
                <a:ea typeface="HG丸ｺﾞｼｯｸM-PRO" panose="020F0600000000000000" pitchFamily="50" charset="-128"/>
              </a:rPr>
              <a:t>家</a:t>
            </a:r>
            <a:r>
              <a:rPr kumimoji="1" lang="ja-JP" altLang="en-US" sz="3200" dirty="0">
                <a:latin typeface="HG丸ｺﾞｼｯｸM-PRO" panose="020F0600000000000000" pitchFamily="50" charset="-128"/>
                <a:ea typeface="HG丸ｺﾞｼｯｸM-PRO" panose="020F0600000000000000" pitchFamily="50" charset="-128"/>
              </a:rPr>
              <a:t>が自己負担なく修理できる</a:t>
            </a:r>
            <a:r>
              <a:rPr lang="ja-JP" altLang="en-US" sz="3200" dirty="0">
                <a:latin typeface="HG丸ｺﾞｼｯｸM-PRO" panose="020F0600000000000000" pitchFamily="50" charset="-128"/>
                <a:ea typeface="HG丸ｺﾞｼｯｸM-PRO" panose="020F0600000000000000" pitchFamily="50" charset="-128"/>
              </a:rPr>
              <a:t>と勧誘されて高額な申請費用を請求された。</a:t>
            </a:r>
            <a:endParaRPr kumimoji="1" lang="en-US" altLang="ja-JP" sz="3200" dirty="0">
              <a:latin typeface="HG丸ｺﾞｼｯｸM-PRO" panose="020F0600000000000000" pitchFamily="50" charset="-128"/>
              <a:ea typeface="HG丸ｺﾞｼｯｸM-PRO" panose="020F0600000000000000" pitchFamily="50" charset="-128"/>
            </a:endParaRPr>
          </a:p>
          <a:p>
            <a:pPr marL="0" indent="0">
              <a:buNone/>
            </a:pP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4" name="テキスト ボックス 3">
            <a:extLst>
              <a:ext uri="{FF2B5EF4-FFF2-40B4-BE49-F238E27FC236}">
                <a16:creationId xmlns:a16="http://schemas.microsoft.com/office/drawing/2014/main" id="{F3C6654E-5BAD-4E1C-B057-1BC792C56595}"/>
              </a:ext>
            </a:extLst>
          </p:cNvPr>
          <p:cNvSpPr txBox="1"/>
          <p:nvPr/>
        </p:nvSpPr>
        <p:spPr>
          <a:xfrm>
            <a:off x="5867400" y="3020853"/>
            <a:ext cx="6074229" cy="1384995"/>
          </a:xfrm>
          <a:prstGeom prst="rect">
            <a:avLst/>
          </a:prstGeom>
          <a:solidFill>
            <a:srgbClr val="FFFF99"/>
          </a:solid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2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保険金の申請が可能か、　　　　　</a:t>
            </a:r>
            <a:endParaRPr kumimoji="1" lang="en-US" altLang="ja-JP" sz="2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R="0" lvl="0" algn="l" defTabSz="914400" rtl="0" eaLnBrk="1" fontAlgn="auto" latinLnBrk="0" hangingPunct="1">
              <a:lnSpc>
                <a:spcPct val="100000"/>
              </a:lnSpc>
              <a:spcBef>
                <a:spcPts val="0"/>
              </a:spcBef>
              <a:spcAft>
                <a:spcPts val="0"/>
              </a:spcAft>
              <a:buClrTx/>
              <a:buSzTx/>
              <a:tabLst/>
              <a:defRPr/>
            </a:pPr>
            <a:r>
              <a:rPr lang="ja-JP" altLang="en-US" sz="2800" dirty="0">
                <a:solidFill>
                  <a:prstClr val="black"/>
                </a:solidFill>
                <a:latin typeface="HG丸ｺﾞｼｯｸM-PRO" panose="020F0600000000000000" pitchFamily="50" charset="-128"/>
                <a:ea typeface="HG丸ｺﾞｼｯｸM-PRO" panose="020F0600000000000000" pitchFamily="50" charset="-128"/>
              </a:rPr>
              <a:t>　 </a:t>
            </a:r>
            <a:r>
              <a:rPr kumimoji="1" lang="ja-JP" altLang="en-US" sz="2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まず、自分で保険会社に相談</a:t>
            </a:r>
            <a:r>
              <a:rPr lang="ja-JP" altLang="en-US" sz="2800" dirty="0" smtClean="0">
                <a:solidFill>
                  <a:prstClr val="black"/>
                </a:solidFill>
                <a:latin typeface="HG丸ｺﾞｼｯｸM-PRO" panose="020F0600000000000000" pitchFamily="50" charset="-128"/>
                <a:ea typeface="HG丸ｺﾞｼｯｸM-PRO" panose="020F0600000000000000" pitchFamily="50" charset="-128"/>
              </a:rPr>
              <a:t>する。</a:t>
            </a:r>
            <a:endParaRPr lang="en-US" altLang="ja-JP" sz="2800" dirty="0">
              <a:solidFill>
                <a:prstClr val="black"/>
              </a:solidFill>
              <a:latin typeface="HG丸ｺﾞｼｯｸM-PRO" panose="020F0600000000000000" pitchFamily="50" charset="-128"/>
              <a:ea typeface="HG丸ｺﾞｼｯｸM-PRO" panose="020F0600000000000000" pitchFamily="50" charset="-128"/>
            </a:endParaRPr>
          </a:p>
          <a:p>
            <a:pPr marL="457200" indent="-457200">
              <a:buFont typeface="Wingdings" panose="05000000000000000000" pitchFamily="2" charset="2"/>
              <a:buChar char="Ø"/>
              <a:defRPr/>
            </a:pPr>
            <a:r>
              <a:rPr lang="ja-JP" altLang="en-US" sz="2800" dirty="0">
                <a:solidFill>
                  <a:prstClr val="black"/>
                </a:solidFill>
                <a:latin typeface="HG丸ｺﾞｼｯｸM-PRO" panose="020F0600000000000000" pitchFamily="50" charset="-128"/>
                <a:ea typeface="HG丸ｺﾞｼｯｸM-PRO" panose="020F0600000000000000" pitchFamily="50" charset="-128"/>
              </a:rPr>
              <a:t>申請費用や解約料を確認</a:t>
            </a:r>
            <a:r>
              <a:rPr lang="ja-JP" altLang="en-US" sz="2800" dirty="0" smtClean="0">
                <a:solidFill>
                  <a:prstClr val="black"/>
                </a:solidFill>
                <a:latin typeface="HG丸ｺﾞｼｯｸM-PRO" panose="020F0600000000000000" pitchFamily="50" charset="-128"/>
                <a:ea typeface="HG丸ｺﾞｼｯｸM-PRO" panose="020F0600000000000000" pitchFamily="50" charset="-128"/>
              </a:rPr>
              <a:t>する。</a:t>
            </a:r>
            <a:endParaRPr kumimoji="1" lang="en-US" altLang="ja-JP" sz="2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6" name="四角形: 角を丸くする 5">
            <a:extLst>
              <a:ext uri="{FF2B5EF4-FFF2-40B4-BE49-F238E27FC236}">
                <a16:creationId xmlns:a16="http://schemas.microsoft.com/office/drawing/2014/main" id="{9669DEE6-24FF-46D7-875B-A893384DE381}"/>
              </a:ext>
            </a:extLst>
          </p:cNvPr>
          <p:cNvSpPr/>
          <p:nvPr/>
        </p:nvSpPr>
        <p:spPr>
          <a:xfrm>
            <a:off x="6271012" y="4869392"/>
            <a:ext cx="5221354" cy="1181319"/>
          </a:xfrm>
          <a:prstGeom prst="roundRect">
            <a:avLst/>
          </a:prstGeom>
          <a:solidFill>
            <a:schemeClr val="bg1"/>
          </a:solidFill>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台風</a:t>
            </a:r>
            <a:r>
              <a:rPr lang="ja-JP" altLang="en-US" sz="3200" dirty="0">
                <a:solidFill>
                  <a:prstClr val="black"/>
                </a:solidFill>
                <a:latin typeface="HG丸ｺﾞｼｯｸM-PRO" panose="020F0600000000000000" pitchFamily="50" charset="-128"/>
                <a:ea typeface="HG丸ｺﾞｼｯｸM-PRO" panose="020F0600000000000000" pitchFamily="50" charset="-128"/>
              </a:rPr>
              <a:t>被害の多い</a:t>
            </a:r>
            <a:r>
              <a:rPr kumimoji="1" lang="ja-JP" altLang="en-US" sz="3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千葉県は</a:t>
            </a:r>
            <a:endParaRPr kumimoji="1" lang="en-US" altLang="ja-JP" sz="3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トラブルが多発しています</a:t>
            </a:r>
          </a:p>
        </p:txBody>
      </p:sp>
      <p:sp>
        <p:nvSpPr>
          <p:cNvPr id="7" name="吹き出し: 角を丸めた四角形 6">
            <a:extLst>
              <a:ext uri="{FF2B5EF4-FFF2-40B4-BE49-F238E27FC236}">
                <a16:creationId xmlns:a16="http://schemas.microsoft.com/office/drawing/2014/main" id="{E118D4C8-4D1D-432F-83DA-F4AD0B8D6FE0}"/>
              </a:ext>
            </a:extLst>
          </p:cNvPr>
          <p:cNvSpPr/>
          <p:nvPr/>
        </p:nvSpPr>
        <p:spPr>
          <a:xfrm>
            <a:off x="3869635" y="2824760"/>
            <a:ext cx="1789043" cy="2027582"/>
          </a:xfrm>
          <a:prstGeom prst="wedgeRoundRectCallout">
            <a:avLst>
              <a:gd name="adj1" fmla="val -63003"/>
              <a:gd name="adj2" fmla="val 29167"/>
              <a:gd name="adj3" fmla="val 16667"/>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dirty="0">
                <a:latin typeface="HG丸ｺﾞｼｯｸM-PRO" panose="020F0600000000000000" pitchFamily="50" charset="-128"/>
                <a:ea typeface="HG丸ｺﾞｼｯｸM-PRO" panose="020F0600000000000000" pitchFamily="50" charset="-128"/>
              </a:rPr>
              <a:t>保険金の申請を</a:t>
            </a:r>
            <a:endParaRPr kumimoji="1" lang="en-US" altLang="ja-JP" sz="2400" dirty="0">
              <a:latin typeface="HG丸ｺﾞｼｯｸM-PRO" panose="020F0600000000000000" pitchFamily="50" charset="-128"/>
              <a:ea typeface="HG丸ｺﾞｼｯｸM-PRO" panose="020F0600000000000000" pitchFamily="50" charset="-128"/>
            </a:endParaRPr>
          </a:p>
          <a:p>
            <a:pPr algn="ctr"/>
            <a:r>
              <a:rPr kumimoji="1" lang="ja-JP" altLang="en-US" sz="2400" dirty="0">
                <a:latin typeface="HG丸ｺﾞｼｯｸM-PRO" panose="020F0600000000000000" pitchFamily="50" charset="-128"/>
                <a:ea typeface="HG丸ｺﾞｼｯｸM-PRO" panose="020F0600000000000000" pitchFamily="50" charset="-128"/>
              </a:rPr>
              <a:t>サポートします！</a:t>
            </a:r>
          </a:p>
        </p:txBody>
      </p:sp>
      <p:sp>
        <p:nvSpPr>
          <p:cNvPr id="8" name="テキスト ボックス 7">
            <a:extLst>
              <a:ext uri="{FF2B5EF4-FFF2-40B4-BE49-F238E27FC236}">
                <a16:creationId xmlns:a16="http://schemas.microsoft.com/office/drawing/2014/main" id="{C81B6F9A-A466-4A81-9677-04D2D74357C9}"/>
              </a:ext>
            </a:extLst>
          </p:cNvPr>
          <p:cNvSpPr txBox="1"/>
          <p:nvPr/>
        </p:nvSpPr>
        <p:spPr>
          <a:xfrm>
            <a:off x="1694987" y="5967840"/>
            <a:ext cx="2900492" cy="369332"/>
          </a:xfrm>
          <a:prstGeom prst="rect">
            <a:avLst/>
          </a:prstGeom>
          <a:noFill/>
        </p:spPr>
        <p:txBody>
          <a:bodyPr wrap="square" rtlCol="0">
            <a:spAutoFit/>
          </a:bodyPr>
          <a:lstStyle/>
          <a:p>
            <a:r>
              <a:rPr kumimoji="1" lang="ja-JP" altLang="en-US" dirty="0">
                <a:latin typeface="HG丸ｺﾞｼｯｸM-PRO" panose="020F0600000000000000" pitchFamily="50" charset="-128"/>
                <a:ea typeface="HG丸ｺﾞｼｯｸM-PRO" panose="020F0600000000000000" pitchFamily="50" charset="-128"/>
              </a:rPr>
              <a:t>消費者庁イラスト集より</a:t>
            </a:r>
          </a:p>
        </p:txBody>
      </p:sp>
      <p:pic>
        <p:nvPicPr>
          <p:cNvPr id="1028" name="Picture 4" descr="68.住宅修理サービス">
            <a:extLst>
              <a:ext uri="{FF2B5EF4-FFF2-40B4-BE49-F238E27FC236}">
                <a16:creationId xmlns:a16="http://schemas.microsoft.com/office/drawing/2014/main" id="{E84D1970-F46F-461C-9B3A-8B693CA485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634" y="2824760"/>
            <a:ext cx="2855466" cy="2875125"/>
          </a:xfrm>
          <a:prstGeom prst="rect">
            <a:avLst/>
          </a:prstGeom>
          <a:noFill/>
          <a:extLst>
            <a:ext uri="{909E8E84-426E-40DD-AFC4-6F175D3DCCD1}">
              <a14:hiddenFill xmlns:a14="http://schemas.microsoft.com/office/drawing/2010/main">
                <a:solidFill>
                  <a:srgbClr val="FFFFFF"/>
                </a:solidFill>
              </a14:hiddenFill>
            </a:ext>
          </a:extLst>
        </p:spPr>
      </p:pic>
      <p:sp>
        <p:nvSpPr>
          <p:cNvPr id="9" name="スライド番号プレースホルダー 8"/>
          <p:cNvSpPr>
            <a:spLocks noGrp="1"/>
          </p:cNvSpPr>
          <p:nvPr>
            <p:ph type="sldNum" sz="quarter" idx="12"/>
          </p:nvPr>
        </p:nvSpPr>
        <p:spPr/>
        <p:txBody>
          <a:bodyPr/>
          <a:lstStyle/>
          <a:p>
            <a:fld id="{18661D3D-6956-46A9-9340-A701E0E782EA}" type="slidenum">
              <a:rPr kumimoji="1" lang="ja-JP" altLang="en-US" smtClean="0"/>
              <a:t>30</a:t>
            </a:fld>
            <a:endParaRPr kumimoji="1" lang="ja-JP" altLang="en-US"/>
          </a:p>
        </p:txBody>
      </p:sp>
    </p:spTree>
    <p:extLst>
      <p:ext uri="{BB962C8B-B14F-4D97-AF65-F5344CB8AC3E}">
        <p14:creationId xmlns:p14="http://schemas.microsoft.com/office/powerpoint/2010/main" val="2226480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2B4754D8-032D-4AAF-95ED-24B88B22308D}"/>
              </a:ext>
            </a:extLst>
          </p:cNvPr>
          <p:cNvSpPr txBox="1"/>
          <p:nvPr/>
        </p:nvSpPr>
        <p:spPr>
          <a:xfrm>
            <a:off x="228317" y="728870"/>
            <a:ext cx="11314326" cy="5022573"/>
          </a:xfrm>
          <a:prstGeom prst="rect">
            <a:avLst/>
          </a:prstGeom>
          <a:solidFill>
            <a:schemeClr val="bg2"/>
          </a:solidFill>
        </p:spPr>
        <p:txBody>
          <a:bodyPr wrap="square" rtlCol="0">
            <a:spAutoFit/>
          </a:bodyPr>
          <a:lstStyle/>
          <a:p>
            <a:endParaRPr kumimoji="1" lang="ja-JP" altLang="en-US" dirty="0"/>
          </a:p>
        </p:txBody>
      </p:sp>
      <p:pic>
        <p:nvPicPr>
          <p:cNvPr id="17" name="図 16">
            <a:extLst>
              <a:ext uri="{FF2B5EF4-FFF2-40B4-BE49-F238E27FC236}">
                <a16:creationId xmlns:a16="http://schemas.microsoft.com/office/drawing/2014/main" id="{D7BBD8DF-5A78-496C-B42F-88DB561E9874}"/>
              </a:ext>
            </a:extLst>
          </p:cNvPr>
          <p:cNvPicPr>
            <a:picLocks noChangeAspect="1"/>
          </p:cNvPicPr>
          <p:nvPr/>
        </p:nvPicPr>
        <p:blipFill>
          <a:blip r:embed="rId3"/>
          <a:stretch>
            <a:fillRect/>
          </a:stretch>
        </p:blipFill>
        <p:spPr>
          <a:xfrm rot="3433708">
            <a:off x="10236787" y="2023696"/>
            <a:ext cx="670884" cy="608132"/>
          </a:xfrm>
          <a:prstGeom prst="rect">
            <a:avLst/>
          </a:prstGeom>
        </p:spPr>
      </p:pic>
      <p:sp>
        <p:nvSpPr>
          <p:cNvPr id="2" name="タイトル 1">
            <a:extLst>
              <a:ext uri="{FF2B5EF4-FFF2-40B4-BE49-F238E27FC236}">
                <a16:creationId xmlns:a16="http://schemas.microsoft.com/office/drawing/2014/main" id="{BD264901-12E9-448F-8090-775E2A975F72}"/>
              </a:ext>
            </a:extLst>
          </p:cNvPr>
          <p:cNvSpPr>
            <a:spLocks noGrp="1"/>
          </p:cNvSpPr>
          <p:nvPr>
            <p:ph type="title"/>
          </p:nvPr>
        </p:nvSpPr>
        <p:spPr>
          <a:xfrm>
            <a:off x="0" y="212943"/>
            <a:ext cx="9970718" cy="855206"/>
          </a:xfrm>
          <a:solidFill>
            <a:schemeClr val="accent1"/>
          </a:solidFill>
          <a:ln>
            <a:solidFill>
              <a:srgbClr val="00B0F0"/>
            </a:solidFill>
          </a:ln>
        </p:spPr>
        <p:txBody>
          <a:bodyPr>
            <a:normAutofit/>
          </a:bodyPr>
          <a:lstStyle/>
          <a:p>
            <a:r>
              <a:rPr lang="ja-JP" altLang="en-US" sz="4000" b="1" dirty="0">
                <a:solidFill>
                  <a:schemeClr val="bg1"/>
                </a:solidFill>
                <a:latin typeface="HG丸ｺﾞｼｯｸM-PRO" panose="020F0600000000000000" pitchFamily="50" charset="-128"/>
                <a:ea typeface="HG丸ｺﾞｼｯｸM-PRO" panose="020F0600000000000000" pitchFamily="50" charset="-128"/>
              </a:rPr>
              <a:t>こんな手口に気をつけよう！</a:t>
            </a:r>
            <a:r>
              <a:rPr lang="en-US" altLang="ja-JP" sz="4000" b="1" dirty="0">
                <a:solidFill>
                  <a:schemeClr val="bg1"/>
                </a:solidFill>
                <a:latin typeface="HG丸ｺﾞｼｯｸM-PRO" panose="020F0600000000000000" pitchFamily="50" charset="-128"/>
                <a:ea typeface="HG丸ｺﾞｼｯｸM-PRO" panose="020F0600000000000000" pitchFamily="50" charset="-128"/>
              </a:rPr>
              <a:t>〈</a:t>
            </a:r>
            <a:r>
              <a:rPr lang="ja-JP" altLang="en-US" sz="4000" b="1" dirty="0">
                <a:solidFill>
                  <a:schemeClr val="bg1"/>
                </a:solidFill>
                <a:latin typeface="HG丸ｺﾞｼｯｸM-PRO" panose="020F0600000000000000" pitchFamily="50" charset="-128"/>
                <a:ea typeface="HG丸ｺﾞｼｯｸM-PRO" panose="020F0600000000000000" pitchFamily="50" charset="-128"/>
              </a:rPr>
              <a:t>利殖商法</a:t>
            </a:r>
            <a:r>
              <a:rPr lang="en-US" altLang="ja-JP" sz="4000" b="1" dirty="0">
                <a:solidFill>
                  <a:schemeClr val="bg1"/>
                </a:solidFill>
                <a:latin typeface="HG丸ｺﾞｼｯｸM-PRO" panose="020F0600000000000000" pitchFamily="50" charset="-128"/>
                <a:ea typeface="HG丸ｺﾞｼｯｸM-PRO" panose="020F0600000000000000" pitchFamily="50" charset="-128"/>
              </a:rPr>
              <a:t>〉</a:t>
            </a:r>
            <a:endParaRPr kumimoji="1" lang="ja-JP" altLang="en-US" sz="4000" b="1" dirty="0">
              <a:solidFill>
                <a:schemeClr val="bg1"/>
              </a:solidFill>
              <a:latin typeface="HG丸ｺﾞｼｯｸM-PRO" panose="020F0600000000000000" pitchFamily="50" charset="-128"/>
              <a:ea typeface="HG丸ｺﾞｼｯｸM-PRO" panose="020F0600000000000000" pitchFamily="50" charset="-128"/>
            </a:endParaRPr>
          </a:p>
        </p:txBody>
      </p:sp>
      <p:pic>
        <p:nvPicPr>
          <p:cNvPr id="7" name="図 6">
            <a:extLst>
              <a:ext uri="{FF2B5EF4-FFF2-40B4-BE49-F238E27FC236}">
                <a16:creationId xmlns:a16="http://schemas.microsoft.com/office/drawing/2014/main" id="{343797ED-B266-4A00-AFBB-A5B4CB35B965}"/>
              </a:ext>
            </a:extLst>
          </p:cNvPr>
          <p:cNvPicPr>
            <a:picLocks noChangeAspect="1"/>
          </p:cNvPicPr>
          <p:nvPr/>
        </p:nvPicPr>
        <p:blipFill>
          <a:blip r:embed="rId4"/>
          <a:stretch>
            <a:fillRect/>
          </a:stretch>
        </p:blipFill>
        <p:spPr>
          <a:xfrm>
            <a:off x="693369" y="5944040"/>
            <a:ext cx="3743268" cy="560881"/>
          </a:xfrm>
          <a:prstGeom prst="rect">
            <a:avLst/>
          </a:prstGeom>
        </p:spPr>
      </p:pic>
      <p:pic>
        <p:nvPicPr>
          <p:cNvPr id="8" name="図 7">
            <a:extLst>
              <a:ext uri="{FF2B5EF4-FFF2-40B4-BE49-F238E27FC236}">
                <a16:creationId xmlns:a16="http://schemas.microsoft.com/office/drawing/2014/main" id="{A29DC253-3673-4529-ADD2-6DF7459F9BD8}"/>
              </a:ext>
            </a:extLst>
          </p:cNvPr>
          <p:cNvPicPr>
            <a:picLocks noChangeAspect="1"/>
          </p:cNvPicPr>
          <p:nvPr/>
        </p:nvPicPr>
        <p:blipFill>
          <a:blip r:embed="rId4"/>
          <a:stretch>
            <a:fillRect/>
          </a:stretch>
        </p:blipFill>
        <p:spPr>
          <a:xfrm>
            <a:off x="4436637" y="5931993"/>
            <a:ext cx="3743268" cy="560881"/>
          </a:xfrm>
          <a:prstGeom prst="rect">
            <a:avLst/>
          </a:prstGeom>
        </p:spPr>
      </p:pic>
      <p:pic>
        <p:nvPicPr>
          <p:cNvPr id="9" name="図 8">
            <a:extLst>
              <a:ext uri="{FF2B5EF4-FFF2-40B4-BE49-F238E27FC236}">
                <a16:creationId xmlns:a16="http://schemas.microsoft.com/office/drawing/2014/main" id="{1C2C76A0-3B26-4B7B-90CB-0890EA57A8E0}"/>
              </a:ext>
            </a:extLst>
          </p:cNvPr>
          <p:cNvPicPr>
            <a:picLocks noChangeAspect="1"/>
          </p:cNvPicPr>
          <p:nvPr/>
        </p:nvPicPr>
        <p:blipFill>
          <a:blip r:embed="rId4"/>
          <a:stretch>
            <a:fillRect/>
          </a:stretch>
        </p:blipFill>
        <p:spPr>
          <a:xfrm>
            <a:off x="8035074" y="5931992"/>
            <a:ext cx="3743268" cy="560881"/>
          </a:xfrm>
          <a:prstGeom prst="rect">
            <a:avLst/>
          </a:prstGeom>
        </p:spPr>
      </p:pic>
      <p:pic>
        <p:nvPicPr>
          <p:cNvPr id="10" name="図 9">
            <a:extLst>
              <a:ext uri="{FF2B5EF4-FFF2-40B4-BE49-F238E27FC236}">
                <a16:creationId xmlns:a16="http://schemas.microsoft.com/office/drawing/2014/main" id="{DDCFCB72-4718-4859-81AC-ACD12FDAA510}"/>
              </a:ext>
            </a:extLst>
          </p:cNvPr>
          <p:cNvPicPr>
            <a:picLocks noChangeAspect="1"/>
          </p:cNvPicPr>
          <p:nvPr/>
        </p:nvPicPr>
        <p:blipFill>
          <a:blip r:embed="rId5"/>
          <a:stretch>
            <a:fillRect/>
          </a:stretch>
        </p:blipFill>
        <p:spPr>
          <a:xfrm>
            <a:off x="764363" y="1802743"/>
            <a:ext cx="3893841" cy="3696876"/>
          </a:xfrm>
          <a:prstGeom prst="rect">
            <a:avLst/>
          </a:prstGeom>
        </p:spPr>
      </p:pic>
      <p:pic>
        <p:nvPicPr>
          <p:cNvPr id="11" name="図 10">
            <a:extLst>
              <a:ext uri="{FF2B5EF4-FFF2-40B4-BE49-F238E27FC236}">
                <a16:creationId xmlns:a16="http://schemas.microsoft.com/office/drawing/2014/main" id="{025EBE04-3901-4D96-AE82-2305F7EC079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57015" y="3147191"/>
            <a:ext cx="1981670" cy="2275725"/>
          </a:xfrm>
          <a:prstGeom prst="rect">
            <a:avLst/>
          </a:prstGeom>
        </p:spPr>
      </p:pic>
      <p:sp>
        <p:nvSpPr>
          <p:cNvPr id="12" name="矢印: 五方向 11">
            <a:extLst>
              <a:ext uri="{FF2B5EF4-FFF2-40B4-BE49-F238E27FC236}">
                <a16:creationId xmlns:a16="http://schemas.microsoft.com/office/drawing/2014/main" id="{92C1F4B3-BC66-48B6-958D-52B6F5C6F6C4}"/>
              </a:ext>
            </a:extLst>
          </p:cNvPr>
          <p:cNvSpPr/>
          <p:nvPr/>
        </p:nvSpPr>
        <p:spPr>
          <a:xfrm>
            <a:off x="5050972" y="3488734"/>
            <a:ext cx="2146612" cy="722234"/>
          </a:xfrm>
          <a:prstGeom prst="homePlate">
            <a:avLst/>
          </a:prstGeom>
          <a:solidFill>
            <a:schemeClr val="accent4">
              <a:lumMod val="40000"/>
              <a:lumOff val="60000"/>
            </a:schemeClr>
          </a:solidFill>
          <a:ln>
            <a:solidFill>
              <a:srgbClr val="333399"/>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2800" b="1" dirty="0">
                <a:latin typeface="HG丸ｺﾞｼｯｸM-PRO" panose="020F0600000000000000" pitchFamily="50" charset="-128"/>
                <a:ea typeface="HG丸ｺﾞｼｯｸM-PRO" panose="020F0600000000000000" pitchFamily="50" charset="-128"/>
              </a:rPr>
              <a:t>2</a:t>
            </a:r>
            <a:r>
              <a:rPr lang="ja-JP" altLang="en-US" sz="2800" b="1" dirty="0">
                <a:latin typeface="HG丸ｺﾞｼｯｸM-PRO" panose="020F0600000000000000" pitchFamily="50" charset="-128"/>
                <a:ea typeface="HG丸ｺﾞｼｯｸM-PRO" panose="020F0600000000000000" pitchFamily="50" charset="-128"/>
              </a:rPr>
              <a:t>年</a:t>
            </a:r>
            <a:r>
              <a:rPr kumimoji="1" lang="ja-JP" altLang="en-US" sz="2800" b="1" dirty="0">
                <a:latin typeface="HG丸ｺﾞｼｯｸM-PRO" panose="020F0600000000000000" pitchFamily="50" charset="-128"/>
                <a:ea typeface="HG丸ｺﾞｼｯｸM-PRO" panose="020F0600000000000000" pitchFamily="50" charset="-128"/>
              </a:rPr>
              <a:t>後</a:t>
            </a:r>
          </a:p>
        </p:txBody>
      </p:sp>
      <p:sp>
        <p:nvSpPr>
          <p:cNvPr id="13" name="吹き出し: 円形 12">
            <a:extLst>
              <a:ext uri="{FF2B5EF4-FFF2-40B4-BE49-F238E27FC236}">
                <a16:creationId xmlns:a16="http://schemas.microsoft.com/office/drawing/2014/main" id="{FB8B8B6A-76EE-45D7-A693-81792E39C7BE}"/>
              </a:ext>
            </a:extLst>
          </p:cNvPr>
          <p:cNvSpPr/>
          <p:nvPr/>
        </p:nvSpPr>
        <p:spPr>
          <a:xfrm>
            <a:off x="6517816" y="1536782"/>
            <a:ext cx="2247594" cy="1485192"/>
          </a:xfrm>
          <a:prstGeom prst="wedgeEllipseCallout">
            <a:avLst>
              <a:gd name="adj1" fmla="val 25652"/>
              <a:gd name="adj2" fmla="val 58636"/>
            </a:avLst>
          </a:prstGeom>
          <a:ln w="31750">
            <a:solidFill>
              <a:srgbClr val="333399"/>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400" dirty="0">
                <a:latin typeface="HG丸ｺﾞｼｯｸM-PRO" panose="020F0600000000000000" pitchFamily="50" charset="-128"/>
                <a:ea typeface="HG丸ｺﾞｼｯｸM-PRO" panose="020F0600000000000000" pitchFamily="50" charset="-128"/>
              </a:rPr>
              <a:t>業者と</a:t>
            </a:r>
            <a:endParaRPr kumimoji="1" lang="en-US" altLang="ja-JP" sz="2400" dirty="0">
              <a:latin typeface="HG丸ｺﾞｼｯｸM-PRO" panose="020F0600000000000000" pitchFamily="50" charset="-128"/>
              <a:ea typeface="HG丸ｺﾞｼｯｸM-PRO" panose="020F0600000000000000" pitchFamily="50" charset="-128"/>
            </a:endParaRPr>
          </a:p>
          <a:p>
            <a:pPr algn="ctr"/>
            <a:r>
              <a:rPr kumimoji="1" lang="ja-JP" altLang="en-US" sz="2400" dirty="0">
                <a:latin typeface="HG丸ｺﾞｼｯｸM-PRO" panose="020F0600000000000000" pitchFamily="50" charset="-128"/>
                <a:ea typeface="HG丸ｺﾞｼｯｸM-PRO" panose="020F0600000000000000" pitchFamily="50" charset="-128"/>
              </a:rPr>
              <a:t>連絡が</a:t>
            </a:r>
            <a:endParaRPr kumimoji="1" lang="en-US" altLang="ja-JP" sz="2400" dirty="0">
              <a:latin typeface="HG丸ｺﾞｼｯｸM-PRO" panose="020F0600000000000000" pitchFamily="50" charset="-128"/>
              <a:ea typeface="HG丸ｺﾞｼｯｸM-PRO" panose="020F0600000000000000" pitchFamily="50" charset="-128"/>
            </a:endParaRPr>
          </a:p>
          <a:p>
            <a:pPr algn="ctr"/>
            <a:r>
              <a:rPr kumimoji="1" lang="ja-JP" altLang="en-US" sz="2400" dirty="0">
                <a:latin typeface="HG丸ｺﾞｼｯｸM-PRO" panose="020F0600000000000000" pitchFamily="50" charset="-128"/>
                <a:ea typeface="HG丸ｺﾞｼｯｸM-PRO" panose="020F0600000000000000" pitchFamily="50" charset="-128"/>
              </a:rPr>
              <a:t>取れない</a:t>
            </a:r>
          </a:p>
        </p:txBody>
      </p:sp>
      <p:pic>
        <p:nvPicPr>
          <p:cNvPr id="1026" name="Picture 2" descr="飛んで行くお金のイラスト（円）">
            <a:extLst>
              <a:ext uri="{FF2B5EF4-FFF2-40B4-BE49-F238E27FC236}">
                <a16:creationId xmlns:a16="http://schemas.microsoft.com/office/drawing/2014/main" id="{96954663-43A4-420C-ADBB-112FE09DADE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16627" y="3023957"/>
            <a:ext cx="1966585" cy="1966585"/>
          </a:xfrm>
          <a:prstGeom prst="rect">
            <a:avLst/>
          </a:prstGeom>
          <a:noFill/>
          <a:extLst>
            <a:ext uri="{909E8E84-426E-40DD-AFC4-6F175D3DCCD1}">
              <a14:hiddenFill xmlns:a14="http://schemas.microsoft.com/office/drawing/2010/main">
                <a:solidFill>
                  <a:srgbClr val="FFFFFF"/>
                </a:solidFill>
              </a14:hiddenFill>
            </a:ext>
          </a:extLst>
        </p:spPr>
      </p:pic>
      <p:sp>
        <p:nvSpPr>
          <p:cNvPr id="15" name="テキスト ボックス 14">
            <a:extLst>
              <a:ext uri="{FF2B5EF4-FFF2-40B4-BE49-F238E27FC236}">
                <a16:creationId xmlns:a16="http://schemas.microsoft.com/office/drawing/2014/main" id="{DFECB4D5-8108-4550-A517-1EC4FFC62BD0}"/>
              </a:ext>
            </a:extLst>
          </p:cNvPr>
          <p:cNvSpPr txBox="1"/>
          <p:nvPr/>
        </p:nvSpPr>
        <p:spPr>
          <a:xfrm rot="369505">
            <a:off x="245014" y="4159032"/>
            <a:ext cx="2795547" cy="461665"/>
          </a:xfrm>
          <a:prstGeom prst="rect">
            <a:avLst/>
          </a:prstGeom>
          <a:noFill/>
        </p:spPr>
        <p:txBody>
          <a:bodyPr wrap="square" rtlCol="0">
            <a:spAutoFit/>
          </a:bodyPr>
          <a:lstStyle/>
          <a:p>
            <a:r>
              <a:rPr kumimoji="1" lang="ja-JP" altLang="en-US" sz="2400" b="1" dirty="0">
                <a:solidFill>
                  <a:srgbClr val="FF0000"/>
                </a:solidFill>
                <a:latin typeface="HG丸ｺﾞｼｯｸM-PRO" panose="020F0600000000000000" pitchFamily="50" charset="-128"/>
                <a:ea typeface="HG丸ｺﾞｼｯｸM-PRO" panose="020F0600000000000000" pitchFamily="50" charset="-128"/>
              </a:rPr>
              <a:t>必ず儲かります！</a:t>
            </a:r>
          </a:p>
        </p:txBody>
      </p:sp>
      <p:sp>
        <p:nvSpPr>
          <p:cNvPr id="16" name="テキスト ボックス 15">
            <a:extLst>
              <a:ext uri="{FF2B5EF4-FFF2-40B4-BE49-F238E27FC236}">
                <a16:creationId xmlns:a16="http://schemas.microsoft.com/office/drawing/2014/main" id="{E58596A9-F315-4368-AA5E-1FA4BDE71190}"/>
              </a:ext>
            </a:extLst>
          </p:cNvPr>
          <p:cNvSpPr txBox="1"/>
          <p:nvPr/>
        </p:nvSpPr>
        <p:spPr>
          <a:xfrm rot="20973227">
            <a:off x="9170503" y="2245857"/>
            <a:ext cx="1798591" cy="830997"/>
          </a:xfrm>
          <a:prstGeom prst="rect">
            <a:avLst/>
          </a:prstGeom>
          <a:noFill/>
        </p:spPr>
        <p:txBody>
          <a:bodyPr wrap="square" rtlCol="0">
            <a:spAutoFit/>
          </a:bodyPr>
          <a:lstStyle/>
          <a:p>
            <a:r>
              <a:rPr kumimoji="1" lang="ja-JP" altLang="en-US" sz="2400" dirty="0">
                <a:solidFill>
                  <a:srgbClr val="FF0000"/>
                </a:solidFill>
                <a:latin typeface="HG丸ｺﾞｼｯｸM-PRO" panose="020F0600000000000000" pitchFamily="50" charset="-128"/>
                <a:ea typeface="HG丸ｺﾞｼｯｸM-PRO" panose="020F0600000000000000" pitchFamily="50" charset="-128"/>
              </a:rPr>
              <a:t>預けた</a:t>
            </a:r>
          </a:p>
          <a:p>
            <a:r>
              <a:rPr kumimoji="1" lang="ja-JP" altLang="en-US" sz="2400" dirty="0">
                <a:solidFill>
                  <a:srgbClr val="FF0000"/>
                </a:solidFill>
                <a:latin typeface="HG丸ｺﾞｼｯｸM-PRO" panose="020F0600000000000000" pitchFamily="50" charset="-128"/>
                <a:ea typeface="HG丸ｺﾞｼｯｸM-PRO" panose="020F0600000000000000" pitchFamily="50" charset="-128"/>
              </a:rPr>
              <a:t>お金が･･･</a:t>
            </a:r>
          </a:p>
        </p:txBody>
      </p:sp>
      <p:pic>
        <p:nvPicPr>
          <p:cNvPr id="18" name="図 17">
            <a:extLst>
              <a:ext uri="{FF2B5EF4-FFF2-40B4-BE49-F238E27FC236}">
                <a16:creationId xmlns:a16="http://schemas.microsoft.com/office/drawing/2014/main" id="{79B2C42B-4849-4547-A1B8-7804A11A5AF8}"/>
              </a:ext>
            </a:extLst>
          </p:cNvPr>
          <p:cNvPicPr>
            <a:picLocks noChangeAspect="1"/>
          </p:cNvPicPr>
          <p:nvPr/>
        </p:nvPicPr>
        <p:blipFill>
          <a:blip r:embed="rId3"/>
          <a:stretch>
            <a:fillRect/>
          </a:stretch>
        </p:blipFill>
        <p:spPr>
          <a:xfrm rot="16200000">
            <a:off x="6884056" y="4770949"/>
            <a:ext cx="657225" cy="638175"/>
          </a:xfrm>
          <a:prstGeom prst="rect">
            <a:avLst/>
          </a:prstGeom>
        </p:spPr>
      </p:pic>
      <p:pic>
        <p:nvPicPr>
          <p:cNvPr id="1028" name="Picture 4" descr="契約書のイラスト（印鑑）">
            <a:extLst>
              <a:ext uri="{FF2B5EF4-FFF2-40B4-BE49-F238E27FC236}">
                <a16:creationId xmlns:a16="http://schemas.microsoft.com/office/drawing/2014/main" id="{2CC1F72D-45D0-4D84-AC2D-69C8D22F9CF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20910076">
            <a:off x="4849957" y="2394348"/>
            <a:ext cx="1282605" cy="128260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5" name="スライド番号プレースホルダー 4"/>
          <p:cNvSpPr>
            <a:spLocks noGrp="1"/>
          </p:cNvSpPr>
          <p:nvPr>
            <p:ph type="sldNum" sz="quarter" idx="12"/>
          </p:nvPr>
        </p:nvSpPr>
        <p:spPr/>
        <p:txBody>
          <a:bodyPr/>
          <a:lstStyle/>
          <a:p>
            <a:fld id="{18661D3D-6956-46A9-9340-A701E0E782EA}" type="slidenum">
              <a:rPr kumimoji="1" lang="ja-JP" altLang="en-US" smtClean="0"/>
              <a:t>31</a:t>
            </a:fld>
            <a:endParaRPr kumimoji="1" lang="ja-JP" altLang="en-US"/>
          </a:p>
        </p:txBody>
      </p:sp>
    </p:spTree>
    <p:extLst>
      <p:ext uri="{BB962C8B-B14F-4D97-AF65-F5344CB8AC3E}">
        <p14:creationId xmlns:p14="http://schemas.microsoft.com/office/powerpoint/2010/main" val="36556006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id="{98CBA2CF-FAD7-4F11-AC8C-7E792C5BC2DA}"/>
              </a:ext>
            </a:extLst>
          </p:cNvPr>
          <p:cNvSpPr txBox="1"/>
          <p:nvPr/>
        </p:nvSpPr>
        <p:spPr>
          <a:xfrm>
            <a:off x="195943" y="720586"/>
            <a:ext cx="11350668" cy="5926397"/>
          </a:xfrm>
          <a:prstGeom prst="rect">
            <a:avLst/>
          </a:prstGeom>
          <a:solidFill>
            <a:schemeClr val="bg2"/>
          </a:solidFill>
        </p:spPr>
        <p:txBody>
          <a:bodyPr wrap="square" rtlCol="0">
            <a:spAutoFit/>
          </a:bodyPr>
          <a:lstStyle/>
          <a:p>
            <a:endParaRPr kumimoji="1" lang="ja-JP" altLang="en-US" dirty="0"/>
          </a:p>
        </p:txBody>
      </p:sp>
      <p:sp>
        <p:nvSpPr>
          <p:cNvPr id="2" name="タイトル 1">
            <a:extLst>
              <a:ext uri="{FF2B5EF4-FFF2-40B4-BE49-F238E27FC236}">
                <a16:creationId xmlns:a16="http://schemas.microsoft.com/office/drawing/2014/main" id="{D897CD4E-D80C-449B-B524-870DCA7F35E0}"/>
              </a:ext>
            </a:extLst>
          </p:cNvPr>
          <p:cNvSpPr>
            <a:spLocks noGrp="1"/>
          </p:cNvSpPr>
          <p:nvPr>
            <p:ph type="title"/>
          </p:nvPr>
        </p:nvSpPr>
        <p:spPr>
          <a:xfrm>
            <a:off x="0" y="365125"/>
            <a:ext cx="4421688" cy="843189"/>
          </a:xfrm>
          <a:solidFill>
            <a:schemeClr val="accent1"/>
          </a:solidFill>
        </p:spPr>
        <p:txBody>
          <a:bodyPr>
            <a:noAutofit/>
          </a:bodyPr>
          <a:lstStyle/>
          <a:p>
            <a:r>
              <a:rPr kumimoji="1" lang="ja-JP" altLang="en-US" sz="4000" b="1" dirty="0">
                <a:solidFill>
                  <a:schemeClr val="bg1"/>
                </a:solidFill>
                <a:latin typeface="HG丸ｺﾞｼｯｸM-PRO" panose="020F0600000000000000" pitchFamily="50" charset="-128"/>
                <a:ea typeface="HG丸ｺﾞｼｯｸM-PRO" panose="020F0600000000000000" pitchFamily="50" charset="-128"/>
              </a:rPr>
              <a:t>利殖商法の</a:t>
            </a:r>
            <a:r>
              <a:rPr lang="ja-JP" altLang="en-US" sz="4000" b="1" dirty="0">
                <a:solidFill>
                  <a:schemeClr val="bg1"/>
                </a:solidFill>
                <a:latin typeface="HG丸ｺﾞｼｯｸM-PRO" panose="020F0600000000000000" pitchFamily="50" charset="-128"/>
                <a:ea typeface="HG丸ｺﾞｼｯｸM-PRO" panose="020F0600000000000000" pitchFamily="50" charset="-128"/>
              </a:rPr>
              <a:t>対処法</a:t>
            </a:r>
            <a:endParaRPr kumimoji="1" lang="ja-JP" altLang="en-US" sz="40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3" name="コンテンツ プレースホルダー 2">
            <a:extLst>
              <a:ext uri="{FF2B5EF4-FFF2-40B4-BE49-F238E27FC236}">
                <a16:creationId xmlns:a16="http://schemas.microsoft.com/office/drawing/2014/main" id="{96AF086D-C9D4-4700-A77E-AB46A646E40E}"/>
              </a:ext>
            </a:extLst>
          </p:cNvPr>
          <p:cNvSpPr>
            <a:spLocks noGrp="1"/>
          </p:cNvSpPr>
          <p:nvPr>
            <p:ph idx="1"/>
          </p:nvPr>
        </p:nvSpPr>
        <p:spPr>
          <a:xfrm>
            <a:off x="645389" y="1483033"/>
            <a:ext cx="10515600" cy="1050038"/>
          </a:xfrm>
          <a:solidFill>
            <a:schemeClr val="bg1"/>
          </a:solidFill>
          <a:ln w="41275">
            <a:solidFill>
              <a:srgbClr val="333399"/>
            </a:solidFill>
          </a:ln>
        </p:spPr>
        <p:txBody>
          <a:bodyPr anchor="ctr">
            <a:normAutofit/>
          </a:bodyPr>
          <a:lstStyle/>
          <a:p>
            <a:pPr marL="0" indent="0">
              <a:buNone/>
            </a:pPr>
            <a:r>
              <a:rPr kumimoji="1" lang="ja-JP" altLang="en-US" b="1" dirty="0">
                <a:latin typeface="HG丸ｺﾞｼｯｸM-PRO" panose="020F0600000000000000" pitchFamily="50" charset="-128"/>
                <a:ea typeface="HG丸ｺﾞｼｯｸM-PRO" panose="020F0600000000000000" pitchFamily="50" charset="-128"/>
              </a:rPr>
              <a:t>「仮想通貨」「ファンド」など、その時話題になっている</a:t>
            </a:r>
            <a:r>
              <a:rPr lang="ja-JP" altLang="en-US" b="1" dirty="0">
                <a:latin typeface="HG丸ｺﾞｼｯｸM-PRO" panose="020F0600000000000000" pitchFamily="50" charset="-128"/>
                <a:ea typeface="HG丸ｺﾞｼｯｸM-PRO" panose="020F0600000000000000" pitchFamily="50" charset="-128"/>
              </a:rPr>
              <a:t>言葉を使って「必ず儲かる」と</a:t>
            </a:r>
            <a:r>
              <a:rPr lang="ja-JP" altLang="en-US" b="1" dirty="0" smtClean="0">
                <a:latin typeface="HG丸ｺﾞｼｯｸM-PRO" panose="020F0600000000000000" pitchFamily="50" charset="-128"/>
                <a:ea typeface="HG丸ｺﾞｼｯｸM-PRO" panose="020F0600000000000000" pitchFamily="50" charset="-128"/>
              </a:rPr>
              <a:t>勧め</a:t>
            </a:r>
            <a:r>
              <a:rPr lang="ja-JP" altLang="en-US" b="1" dirty="0">
                <a:latin typeface="HG丸ｺﾞｼｯｸM-PRO" panose="020F0600000000000000" pitchFamily="50" charset="-128"/>
                <a:ea typeface="HG丸ｺﾞｼｯｸM-PRO" panose="020F0600000000000000" pitchFamily="50" charset="-128"/>
              </a:rPr>
              <a:t>る</a:t>
            </a:r>
            <a:r>
              <a:rPr lang="ja-JP" altLang="en-US" b="1" dirty="0" smtClean="0">
                <a:latin typeface="HG丸ｺﾞｼｯｸM-PRO" panose="020F0600000000000000" pitchFamily="50" charset="-128"/>
                <a:ea typeface="HG丸ｺﾞｼｯｸM-PRO" panose="020F0600000000000000" pitchFamily="50" charset="-128"/>
              </a:rPr>
              <a:t>が</a:t>
            </a:r>
            <a:r>
              <a:rPr lang="ja-JP" altLang="en-US" b="1" dirty="0">
                <a:latin typeface="HG丸ｺﾞｼｯｸM-PRO" panose="020F0600000000000000" pitchFamily="50" charset="-128"/>
                <a:ea typeface="HG丸ｺﾞｼｯｸM-PRO" panose="020F0600000000000000" pitchFamily="50" charset="-128"/>
              </a:rPr>
              <a:t>、実体のない商品が</a:t>
            </a:r>
            <a:r>
              <a:rPr lang="ja-JP" altLang="en-US" b="1" dirty="0" smtClean="0">
                <a:latin typeface="HG丸ｺﾞｼｯｸM-PRO" panose="020F0600000000000000" pitchFamily="50" charset="-128"/>
                <a:ea typeface="HG丸ｺﾞｼｯｸM-PRO" panose="020F0600000000000000" pitchFamily="50" charset="-128"/>
              </a:rPr>
              <a:t>多い。</a:t>
            </a:r>
            <a:endParaRPr kumimoji="1" lang="en-US" altLang="ja-JP" b="1" dirty="0">
              <a:latin typeface="HG丸ｺﾞｼｯｸM-PRO" panose="020F0600000000000000" pitchFamily="50" charset="-128"/>
              <a:ea typeface="HG丸ｺﾞｼｯｸM-PRO" panose="020F0600000000000000" pitchFamily="50" charset="-128"/>
            </a:endParaRPr>
          </a:p>
        </p:txBody>
      </p:sp>
      <p:sp>
        <p:nvSpPr>
          <p:cNvPr id="5" name="テキスト ボックス 4">
            <a:extLst>
              <a:ext uri="{FF2B5EF4-FFF2-40B4-BE49-F238E27FC236}">
                <a16:creationId xmlns:a16="http://schemas.microsoft.com/office/drawing/2014/main" id="{04561824-5892-4926-8B45-2D6E638F3CFC}"/>
              </a:ext>
            </a:extLst>
          </p:cNvPr>
          <p:cNvSpPr txBox="1"/>
          <p:nvPr/>
        </p:nvSpPr>
        <p:spPr>
          <a:xfrm>
            <a:off x="1756801" y="2991286"/>
            <a:ext cx="5329773" cy="1384995"/>
          </a:xfrm>
          <a:prstGeom prst="rect">
            <a:avLst/>
          </a:prstGeom>
          <a:solidFill>
            <a:srgbClr val="FFFF99"/>
          </a:solidFill>
          <a:ln>
            <a:solidFill>
              <a:srgbClr val="002060"/>
            </a:solidFill>
          </a:ln>
        </p:spPr>
        <p:txBody>
          <a:bodyPr wrap="square" rtlCol="0">
            <a:spAutoFit/>
          </a:bodyPr>
          <a:lstStyle/>
          <a:p>
            <a:pPr marL="285750" indent="-285750">
              <a:buFont typeface="Wingdings" panose="05000000000000000000" pitchFamily="2" charset="2"/>
              <a:buChar char="Ø"/>
            </a:pPr>
            <a:r>
              <a:rPr lang="ja-JP" altLang="en-US" sz="2800" dirty="0">
                <a:latin typeface="HG丸ｺﾞｼｯｸM-PRO" panose="020F0600000000000000" pitchFamily="50" charset="-128"/>
                <a:ea typeface="HG丸ｺﾞｼｯｸM-PRO" panose="020F0600000000000000" pitchFamily="50" charset="-128"/>
              </a:rPr>
              <a:t>業者の話をうのみに</a:t>
            </a:r>
            <a:r>
              <a:rPr lang="ja-JP" altLang="en-US" sz="2800" dirty="0" smtClean="0">
                <a:latin typeface="HG丸ｺﾞｼｯｸM-PRO" panose="020F0600000000000000" pitchFamily="50" charset="-128"/>
                <a:ea typeface="HG丸ｺﾞｼｯｸM-PRO" panose="020F0600000000000000" pitchFamily="50" charset="-128"/>
              </a:rPr>
              <a:t>しない。</a:t>
            </a:r>
            <a:endParaRPr lang="en-US" altLang="ja-JP" sz="2800" dirty="0">
              <a:latin typeface="HG丸ｺﾞｼｯｸM-PRO" panose="020F0600000000000000" pitchFamily="50" charset="-128"/>
              <a:ea typeface="HG丸ｺﾞｼｯｸM-PRO" panose="020F0600000000000000" pitchFamily="50" charset="-128"/>
            </a:endParaRPr>
          </a:p>
          <a:p>
            <a:pPr marL="285750" indent="-285750">
              <a:buFont typeface="Wingdings" panose="05000000000000000000" pitchFamily="2" charset="2"/>
              <a:buChar char="Ø"/>
            </a:pPr>
            <a:r>
              <a:rPr kumimoji="1" lang="ja-JP" altLang="en-US" sz="2800" dirty="0">
                <a:latin typeface="HG丸ｺﾞｼｯｸM-PRO" panose="020F0600000000000000" pitchFamily="50" charset="-128"/>
                <a:ea typeface="HG丸ｺﾞｼｯｸM-PRO" panose="020F0600000000000000" pitchFamily="50" charset="-128"/>
              </a:rPr>
              <a:t>投資の仕組みは複雑</a:t>
            </a:r>
            <a:endParaRPr kumimoji="1" lang="en-US" altLang="ja-JP" sz="2800" dirty="0">
              <a:latin typeface="HG丸ｺﾞｼｯｸM-PRO" panose="020F0600000000000000" pitchFamily="50" charset="-128"/>
              <a:ea typeface="HG丸ｺﾞｼｯｸM-PRO" panose="020F0600000000000000" pitchFamily="50" charset="-128"/>
            </a:endParaRPr>
          </a:p>
          <a:p>
            <a:r>
              <a:rPr lang="ja-JP" altLang="en-US" sz="2800" dirty="0">
                <a:latin typeface="HG丸ｺﾞｼｯｸM-PRO" panose="020F0600000000000000" pitchFamily="50" charset="-128"/>
                <a:ea typeface="HG丸ｺﾞｼｯｸM-PRO" panose="020F0600000000000000" pitchFamily="50" charset="-128"/>
              </a:rPr>
              <a:t>　</a:t>
            </a:r>
            <a:r>
              <a:rPr kumimoji="1" lang="ja-JP" altLang="en-US" sz="2800" dirty="0">
                <a:latin typeface="HG丸ｺﾞｼｯｸM-PRO" panose="020F0600000000000000" pitchFamily="50" charset="-128"/>
                <a:ea typeface="HG丸ｺﾞｼｯｸM-PRO" panose="020F0600000000000000" pitchFamily="50" charset="-128"/>
              </a:rPr>
              <a:t>理解できない投資は</a:t>
            </a:r>
            <a:r>
              <a:rPr kumimoji="1" lang="ja-JP" altLang="en-US" sz="2800" dirty="0" smtClean="0">
                <a:latin typeface="HG丸ｺﾞｼｯｸM-PRO" panose="020F0600000000000000" pitchFamily="50" charset="-128"/>
                <a:ea typeface="HG丸ｺﾞｼｯｸM-PRO" panose="020F0600000000000000" pitchFamily="50" charset="-128"/>
              </a:rPr>
              <a:t>しない。</a:t>
            </a:r>
            <a:endParaRPr kumimoji="1" lang="en-US" altLang="ja-JP" sz="2800" dirty="0">
              <a:latin typeface="HG丸ｺﾞｼｯｸM-PRO" panose="020F0600000000000000" pitchFamily="50" charset="-128"/>
              <a:ea typeface="HG丸ｺﾞｼｯｸM-PRO" panose="020F0600000000000000" pitchFamily="50" charset="-128"/>
            </a:endParaRPr>
          </a:p>
        </p:txBody>
      </p:sp>
      <p:sp>
        <p:nvSpPr>
          <p:cNvPr id="8" name="テキスト ボックス 7">
            <a:extLst>
              <a:ext uri="{FF2B5EF4-FFF2-40B4-BE49-F238E27FC236}">
                <a16:creationId xmlns:a16="http://schemas.microsoft.com/office/drawing/2014/main" id="{7BC76218-7EAF-4BC2-99D1-842C1FDB5308}"/>
              </a:ext>
            </a:extLst>
          </p:cNvPr>
          <p:cNvSpPr txBox="1"/>
          <p:nvPr/>
        </p:nvSpPr>
        <p:spPr>
          <a:xfrm>
            <a:off x="7964906" y="4699438"/>
            <a:ext cx="3093194" cy="1200329"/>
          </a:xfrm>
          <a:prstGeom prst="rect">
            <a:avLst/>
          </a:prstGeom>
          <a:solidFill>
            <a:schemeClr val="bg1"/>
          </a:solidFill>
          <a:ln w="38100">
            <a:solidFill>
              <a:srgbClr val="C00000"/>
            </a:solidFill>
          </a:ln>
        </p:spPr>
        <p:txBody>
          <a:bodyPr wrap="square" rtlCol="0">
            <a:spAutoFit/>
          </a:bodyPr>
          <a:lstStyle/>
          <a:p>
            <a:r>
              <a:rPr kumimoji="1" lang="ja-JP" altLang="en-US" sz="2400" b="1" dirty="0">
                <a:latin typeface="HG丸ｺﾞｼｯｸM-PRO" panose="020F0600000000000000" pitchFamily="50" charset="-128"/>
                <a:ea typeface="HG丸ｺﾞｼｯｸM-PRO" panose="020F0600000000000000" pitchFamily="50" charset="-128"/>
              </a:rPr>
              <a:t>投資や出資に、</a:t>
            </a:r>
            <a:endParaRPr kumimoji="1" lang="en-US" altLang="ja-JP" sz="2400" b="1" dirty="0">
              <a:latin typeface="HG丸ｺﾞｼｯｸM-PRO" panose="020F0600000000000000" pitchFamily="50" charset="-128"/>
              <a:ea typeface="HG丸ｺﾞｼｯｸM-PRO" panose="020F0600000000000000" pitchFamily="50" charset="-128"/>
            </a:endParaRPr>
          </a:p>
          <a:p>
            <a:r>
              <a:rPr kumimoji="1" lang="ja-JP" altLang="en-US" sz="2400" b="1" dirty="0">
                <a:latin typeface="HG丸ｺﾞｼｯｸM-PRO" panose="020F0600000000000000" pitchFamily="50" charset="-128"/>
                <a:ea typeface="HG丸ｺﾞｼｯｸM-PRO" panose="020F0600000000000000" pitchFamily="50" charset="-128"/>
              </a:rPr>
              <a:t>「必ずもうかる」は</a:t>
            </a:r>
            <a:r>
              <a:rPr kumimoji="1" lang="ja-JP" altLang="en-US" sz="2400" b="1" dirty="0" smtClean="0">
                <a:latin typeface="HG丸ｺﾞｼｯｸM-PRO" panose="020F0600000000000000" pitchFamily="50" charset="-128"/>
                <a:ea typeface="HG丸ｺﾞｼｯｸM-PRO" panose="020F0600000000000000" pitchFamily="50" charset="-128"/>
              </a:rPr>
              <a:t>ありえない。</a:t>
            </a:r>
            <a:endParaRPr kumimoji="1" lang="ja-JP" altLang="en-US" sz="2400" b="1" dirty="0">
              <a:latin typeface="HG丸ｺﾞｼｯｸM-PRO" panose="020F0600000000000000" pitchFamily="50" charset="-128"/>
              <a:ea typeface="HG丸ｺﾞｼｯｸM-PRO" panose="020F0600000000000000" pitchFamily="50" charset="-128"/>
            </a:endParaRPr>
          </a:p>
        </p:txBody>
      </p:sp>
      <p:pic>
        <p:nvPicPr>
          <p:cNvPr id="1026" name="Picture 2" descr="怪しい金融商品の広告のイラスト">
            <a:extLst>
              <a:ext uri="{FF2B5EF4-FFF2-40B4-BE49-F238E27FC236}">
                <a16:creationId xmlns:a16="http://schemas.microsoft.com/office/drawing/2014/main" id="{ADE19D38-56BF-4869-BBDD-2F2283D3AC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5566" y="2667563"/>
            <a:ext cx="1973838" cy="1973838"/>
          </a:xfrm>
          <a:prstGeom prst="rect">
            <a:avLst/>
          </a:prstGeom>
          <a:noFill/>
          <a:extLst>
            <a:ext uri="{909E8E84-426E-40DD-AFC4-6F175D3DCCD1}">
              <a14:hiddenFill xmlns:a14="http://schemas.microsoft.com/office/drawing/2010/main">
                <a:solidFill>
                  <a:srgbClr val="FFFFFF"/>
                </a:solidFill>
              </a14:hiddenFill>
            </a:ext>
          </a:extLst>
        </p:spPr>
      </p:pic>
      <p:sp>
        <p:nvSpPr>
          <p:cNvPr id="7" name="四角形: 角を丸くする 6">
            <a:extLst>
              <a:ext uri="{FF2B5EF4-FFF2-40B4-BE49-F238E27FC236}">
                <a16:creationId xmlns:a16="http://schemas.microsoft.com/office/drawing/2014/main" id="{5D89FF63-3D52-4521-99B4-2166C93A1AAD}"/>
              </a:ext>
            </a:extLst>
          </p:cNvPr>
          <p:cNvSpPr/>
          <p:nvPr/>
        </p:nvSpPr>
        <p:spPr>
          <a:xfrm>
            <a:off x="998621" y="4699438"/>
            <a:ext cx="6664922" cy="1271091"/>
          </a:xfrm>
          <a:prstGeom prst="round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600" b="1" dirty="0">
                <a:solidFill>
                  <a:schemeClr val="tx1"/>
                </a:solidFill>
                <a:latin typeface="HG丸ｺﾞｼｯｸM-PRO" panose="020F0600000000000000" pitchFamily="50" charset="-128"/>
                <a:ea typeface="HG丸ｺﾞｼｯｸM-PRO" panose="020F0600000000000000" pitchFamily="50" charset="-128"/>
              </a:rPr>
              <a:t>　訪問販売や電話勧誘で契約した</a:t>
            </a:r>
            <a:r>
              <a:rPr lang="ja-JP" altLang="en-US" sz="2600" b="1" dirty="0">
                <a:solidFill>
                  <a:schemeClr val="tx1"/>
                </a:solidFill>
                <a:latin typeface="HG丸ｺﾞｼｯｸM-PRO" panose="020F0600000000000000" pitchFamily="50" charset="-128"/>
                <a:ea typeface="HG丸ｺﾞｼｯｸM-PRO" panose="020F0600000000000000" pitchFamily="50" charset="-128"/>
              </a:rPr>
              <a:t>ら</a:t>
            </a:r>
            <a:endParaRPr kumimoji="1" lang="en-US" altLang="ja-JP" sz="2600" b="1" dirty="0">
              <a:solidFill>
                <a:schemeClr val="tx1"/>
              </a:solidFill>
              <a:latin typeface="HG丸ｺﾞｼｯｸM-PRO" panose="020F0600000000000000" pitchFamily="50" charset="-128"/>
              <a:ea typeface="HG丸ｺﾞｼｯｸM-PRO" panose="020F0600000000000000" pitchFamily="50" charset="-128"/>
            </a:endParaRPr>
          </a:p>
          <a:p>
            <a:r>
              <a:rPr lang="ja-JP" altLang="en-US" sz="2600" b="1" dirty="0">
                <a:solidFill>
                  <a:schemeClr val="tx1"/>
                </a:solidFill>
                <a:latin typeface="HG丸ｺﾞｼｯｸM-PRO" panose="020F0600000000000000" pitchFamily="50" charset="-128"/>
                <a:ea typeface="HG丸ｺﾞｼｯｸM-PRO" panose="020F0600000000000000" pitchFamily="50" charset="-128"/>
              </a:rPr>
              <a:t>　⇒クーリング・オフができる場合も</a:t>
            </a:r>
            <a:r>
              <a:rPr lang="ja-JP" altLang="en-US" sz="2600" b="1" dirty="0" smtClean="0">
                <a:solidFill>
                  <a:schemeClr val="tx1"/>
                </a:solidFill>
                <a:latin typeface="HG丸ｺﾞｼｯｸM-PRO" panose="020F0600000000000000" pitchFamily="50" charset="-128"/>
                <a:ea typeface="HG丸ｺﾞｼｯｸM-PRO" panose="020F0600000000000000" pitchFamily="50" charset="-128"/>
              </a:rPr>
              <a:t>ある。</a:t>
            </a:r>
            <a:endParaRPr kumimoji="1" lang="ja-JP" altLang="en-US" sz="26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2"/>
          </p:nvPr>
        </p:nvSpPr>
        <p:spPr/>
        <p:txBody>
          <a:bodyPr/>
          <a:lstStyle/>
          <a:p>
            <a:fld id="{18661D3D-6956-46A9-9340-A701E0E782EA}" type="slidenum">
              <a:rPr kumimoji="1" lang="ja-JP" altLang="en-US" smtClean="0"/>
              <a:t>32</a:t>
            </a:fld>
            <a:endParaRPr kumimoji="1" lang="ja-JP" altLang="en-US"/>
          </a:p>
        </p:txBody>
      </p:sp>
    </p:spTree>
    <p:extLst>
      <p:ext uri="{BB962C8B-B14F-4D97-AF65-F5344CB8AC3E}">
        <p14:creationId xmlns:p14="http://schemas.microsoft.com/office/powerpoint/2010/main" val="105607763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219CBC15-FEBE-4750-B3FA-F483A304C1CB}"/>
              </a:ext>
            </a:extLst>
          </p:cNvPr>
          <p:cNvSpPr txBox="1"/>
          <p:nvPr/>
        </p:nvSpPr>
        <p:spPr>
          <a:xfrm>
            <a:off x="0" y="1002752"/>
            <a:ext cx="11668702" cy="5047489"/>
          </a:xfrm>
          <a:prstGeom prst="rect">
            <a:avLst/>
          </a:prstGeom>
          <a:solidFill>
            <a:schemeClr val="bg2"/>
          </a:solidFill>
        </p:spPr>
        <p:txBody>
          <a:bodyPr wrap="square" rtlCol="0">
            <a:spAutoFit/>
          </a:bodyPr>
          <a:lstStyle/>
          <a:p>
            <a:endParaRPr kumimoji="1" lang="ja-JP" altLang="en-US" dirty="0"/>
          </a:p>
        </p:txBody>
      </p:sp>
      <p:pic>
        <p:nvPicPr>
          <p:cNvPr id="11" name="図 10">
            <a:extLst>
              <a:ext uri="{FF2B5EF4-FFF2-40B4-BE49-F238E27FC236}">
                <a16:creationId xmlns:a16="http://schemas.microsoft.com/office/drawing/2014/main" id="{9F0D14AF-260C-46BF-8D63-CC1AB65F6B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877" y="1549695"/>
            <a:ext cx="3848298" cy="4077043"/>
          </a:xfrm>
          <a:prstGeom prst="rect">
            <a:avLst/>
          </a:prstGeom>
        </p:spPr>
      </p:pic>
      <p:pic>
        <p:nvPicPr>
          <p:cNvPr id="13" name="図 12">
            <a:extLst>
              <a:ext uri="{FF2B5EF4-FFF2-40B4-BE49-F238E27FC236}">
                <a16:creationId xmlns:a16="http://schemas.microsoft.com/office/drawing/2014/main" id="{E88872A8-40B1-4A77-898E-56977AB50B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05186" y="1083836"/>
            <a:ext cx="4248892" cy="4534886"/>
          </a:xfrm>
          <a:prstGeom prst="rect">
            <a:avLst/>
          </a:prstGeom>
        </p:spPr>
      </p:pic>
      <p:sp>
        <p:nvSpPr>
          <p:cNvPr id="2" name="タイトル 1">
            <a:extLst>
              <a:ext uri="{FF2B5EF4-FFF2-40B4-BE49-F238E27FC236}">
                <a16:creationId xmlns:a16="http://schemas.microsoft.com/office/drawing/2014/main" id="{E95D41BD-C25D-43C4-8C53-37F408A7D68C}"/>
              </a:ext>
            </a:extLst>
          </p:cNvPr>
          <p:cNvSpPr>
            <a:spLocks noGrp="1"/>
          </p:cNvSpPr>
          <p:nvPr>
            <p:ph type="title"/>
          </p:nvPr>
        </p:nvSpPr>
        <p:spPr>
          <a:xfrm>
            <a:off x="140678" y="324882"/>
            <a:ext cx="11047956" cy="924832"/>
          </a:xfrm>
          <a:solidFill>
            <a:schemeClr val="accent1"/>
          </a:solidFill>
        </p:spPr>
        <p:txBody>
          <a:bodyPr>
            <a:noAutofit/>
          </a:bodyPr>
          <a:lstStyle/>
          <a:p>
            <a:r>
              <a:rPr lang="ja-JP" altLang="en-US" sz="4000" b="1" dirty="0">
                <a:solidFill>
                  <a:schemeClr val="bg1"/>
                </a:solidFill>
                <a:latin typeface="HG丸ｺﾞｼｯｸM-PRO" panose="020F0600000000000000" pitchFamily="50" charset="-128"/>
                <a:ea typeface="HG丸ｺﾞｼｯｸM-PRO" panose="020F0600000000000000" pitchFamily="50" charset="-128"/>
              </a:rPr>
              <a:t>こんな手口に気をつけよう！</a:t>
            </a:r>
            <a:r>
              <a:rPr lang="en-US" altLang="ja-JP" sz="4000" b="1" dirty="0">
                <a:solidFill>
                  <a:schemeClr val="bg1"/>
                </a:solidFill>
                <a:latin typeface="HG丸ｺﾞｼｯｸM-PRO" panose="020F0600000000000000" pitchFamily="50" charset="-128"/>
                <a:ea typeface="HG丸ｺﾞｼｯｸM-PRO" panose="020F0600000000000000" pitchFamily="50" charset="-128"/>
              </a:rPr>
              <a:t>〈</a:t>
            </a:r>
            <a:r>
              <a:rPr lang="ja-JP" altLang="en-US" sz="4000" b="1" dirty="0">
                <a:solidFill>
                  <a:schemeClr val="bg1"/>
                </a:solidFill>
                <a:latin typeface="HG丸ｺﾞｼｯｸM-PRO" panose="020F0600000000000000" pitchFamily="50" charset="-128"/>
                <a:ea typeface="HG丸ｺﾞｼｯｸM-PRO" panose="020F0600000000000000" pitchFamily="50" charset="-128"/>
              </a:rPr>
              <a:t>送り付け商法</a:t>
            </a:r>
            <a:r>
              <a:rPr lang="en-US" altLang="ja-JP" sz="4000" b="1" dirty="0">
                <a:solidFill>
                  <a:schemeClr val="bg1"/>
                </a:solidFill>
                <a:latin typeface="HG丸ｺﾞｼｯｸM-PRO" panose="020F0600000000000000" pitchFamily="50" charset="-128"/>
                <a:ea typeface="HG丸ｺﾞｼｯｸM-PRO" panose="020F0600000000000000" pitchFamily="50" charset="-128"/>
              </a:rPr>
              <a:t>〉</a:t>
            </a:r>
            <a:endParaRPr kumimoji="1" lang="ja-JP" altLang="en-US" sz="4000" b="1" dirty="0">
              <a:solidFill>
                <a:schemeClr val="bg1"/>
              </a:solidFill>
              <a:latin typeface="HG丸ｺﾞｼｯｸM-PRO" panose="020F0600000000000000" pitchFamily="50" charset="-128"/>
              <a:ea typeface="HG丸ｺﾞｼｯｸM-PRO" panose="020F0600000000000000" pitchFamily="50" charset="-128"/>
            </a:endParaRPr>
          </a:p>
        </p:txBody>
      </p:sp>
      <p:pic>
        <p:nvPicPr>
          <p:cNvPr id="6" name="図 5">
            <a:extLst>
              <a:ext uri="{FF2B5EF4-FFF2-40B4-BE49-F238E27FC236}">
                <a16:creationId xmlns:a16="http://schemas.microsoft.com/office/drawing/2014/main" id="{476CDC7E-2F1B-4FB2-AE39-B9B9BD8B4C66}"/>
              </a:ext>
            </a:extLst>
          </p:cNvPr>
          <p:cNvPicPr>
            <a:picLocks noChangeAspect="1"/>
          </p:cNvPicPr>
          <p:nvPr/>
        </p:nvPicPr>
        <p:blipFill>
          <a:blip r:embed="rId5"/>
          <a:stretch>
            <a:fillRect/>
          </a:stretch>
        </p:blipFill>
        <p:spPr>
          <a:xfrm>
            <a:off x="469230" y="5978769"/>
            <a:ext cx="3743268" cy="560881"/>
          </a:xfrm>
          <a:prstGeom prst="rect">
            <a:avLst/>
          </a:prstGeom>
        </p:spPr>
      </p:pic>
      <p:pic>
        <p:nvPicPr>
          <p:cNvPr id="7" name="図 6">
            <a:extLst>
              <a:ext uri="{FF2B5EF4-FFF2-40B4-BE49-F238E27FC236}">
                <a16:creationId xmlns:a16="http://schemas.microsoft.com/office/drawing/2014/main" id="{A9AB6AF6-F88A-44BA-8362-8DEA699C4ABB}"/>
              </a:ext>
            </a:extLst>
          </p:cNvPr>
          <p:cNvPicPr>
            <a:picLocks noChangeAspect="1"/>
          </p:cNvPicPr>
          <p:nvPr/>
        </p:nvPicPr>
        <p:blipFill>
          <a:blip r:embed="rId5"/>
          <a:stretch>
            <a:fillRect/>
          </a:stretch>
        </p:blipFill>
        <p:spPr>
          <a:xfrm>
            <a:off x="4103395" y="5999667"/>
            <a:ext cx="3743268" cy="560881"/>
          </a:xfrm>
          <a:prstGeom prst="rect">
            <a:avLst/>
          </a:prstGeom>
        </p:spPr>
      </p:pic>
      <p:pic>
        <p:nvPicPr>
          <p:cNvPr id="8" name="図 7">
            <a:extLst>
              <a:ext uri="{FF2B5EF4-FFF2-40B4-BE49-F238E27FC236}">
                <a16:creationId xmlns:a16="http://schemas.microsoft.com/office/drawing/2014/main" id="{DD53739C-833C-4CC1-943B-720B162909C8}"/>
              </a:ext>
            </a:extLst>
          </p:cNvPr>
          <p:cNvPicPr>
            <a:picLocks noChangeAspect="1"/>
          </p:cNvPicPr>
          <p:nvPr/>
        </p:nvPicPr>
        <p:blipFill>
          <a:blip r:embed="rId5"/>
          <a:stretch>
            <a:fillRect/>
          </a:stretch>
        </p:blipFill>
        <p:spPr>
          <a:xfrm>
            <a:off x="7846663" y="5978769"/>
            <a:ext cx="3743268" cy="560881"/>
          </a:xfrm>
          <a:prstGeom prst="rect">
            <a:avLst/>
          </a:prstGeom>
        </p:spPr>
      </p:pic>
      <p:sp>
        <p:nvSpPr>
          <p:cNvPr id="14" name="テキスト ボックス 13">
            <a:extLst>
              <a:ext uri="{FF2B5EF4-FFF2-40B4-BE49-F238E27FC236}">
                <a16:creationId xmlns:a16="http://schemas.microsoft.com/office/drawing/2014/main" id="{C629C42A-8638-422A-A7A7-095258EDDB1B}"/>
              </a:ext>
            </a:extLst>
          </p:cNvPr>
          <p:cNvSpPr txBox="1"/>
          <p:nvPr/>
        </p:nvSpPr>
        <p:spPr>
          <a:xfrm>
            <a:off x="2778434" y="4223962"/>
            <a:ext cx="3941879" cy="1200329"/>
          </a:xfrm>
          <a:prstGeom prst="rect">
            <a:avLst/>
          </a:prstGeom>
          <a:solidFill>
            <a:schemeClr val="bg1"/>
          </a:solidFill>
          <a:ln>
            <a:solidFill>
              <a:schemeClr val="tx1"/>
            </a:solidFill>
          </a:ln>
        </p:spPr>
        <p:txBody>
          <a:bodyPr wrap="square" rtlCol="0">
            <a:spAutoFit/>
          </a:bodyPr>
          <a:lstStyle/>
          <a:p>
            <a:r>
              <a:rPr kumimoji="1" lang="ja-JP" altLang="en-US" sz="2400" b="1" dirty="0">
                <a:latin typeface="HG丸ｺﾞｼｯｸM-PRO" panose="020F0600000000000000" pitchFamily="50" charset="-128"/>
                <a:ea typeface="HG丸ｺﾞｼｯｸM-PRO" panose="020F0600000000000000" pitchFamily="50" charset="-128"/>
              </a:rPr>
              <a:t>突然電話で</a:t>
            </a:r>
            <a:endParaRPr kumimoji="1" lang="en-US" altLang="ja-JP" sz="2400" b="1" dirty="0">
              <a:latin typeface="HG丸ｺﾞｼｯｸM-PRO" panose="020F0600000000000000" pitchFamily="50" charset="-128"/>
              <a:ea typeface="HG丸ｺﾞｼｯｸM-PRO" panose="020F0600000000000000" pitchFamily="50" charset="-128"/>
            </a:endParaRPr>
          </a:p>
          <a:p>
            <a:r>
              <a:rPr lang="ja-JP" altLang="en-US" sz="2400" b="1" dirty="0">
                <a:latin typeface="HG丸ｺﾞｼｯｸM-PRO" panose="020F0600000000000000" pitchFamily="50" charset="-128"/>
                <a:ea typeface="HG丸ｺﾞｼｯｸM-PRO" panose="020F0600000000000000" pitchFamily="50" charset="-128"/>
              </a:rPr>
              <a:t>注文していると言われて</a:t>
            </a:r>
            <a:endParaRPr lang="en-US" altLang="ja-JP" sz="2400" b="1" dirty="0">
              <a:latin typeface="HG丸ｺﾞｼｯｸM-PRO" panose="020F0600000000000000" pitchFamily="50" charset="-128"/>
              <a:ea typeface="HG丸ｺﾞｼｯｸM-PRO" panose="020F0600000000000000" pitchFamily="50" charset="-128"/>
            </a:endParaRPr>
          </a:p>
          <a:p>
            <a:r>
              <a:rPr lang="ja-JP" altLang="en-US" sz="2400" b="1" dirty="0">
                <a:latin typeface="HG丸ｺﾞｼｯｸM-PRO" panose="020F0600000000000000" pitchFamily="50" charset="-128"/>
                <a:ea typeface="HG丸ｺﾞｼｯｸM-PRO" panose="020F0600000000000000" pitchFamily="50" charset="-128"/>
              </a:rPr>
              <a:t>「はい」と言って</a:t>
            </a:r>
            <a:r>
              <a:rPr lang="ja-JP" altLang="en-US" sz="2400" b="1" dirty="0" smtClean="0">
                <a:latin typeface="HG丸ｺﾞｼｯｸM-PRO" panose="020F0600000000000000" pitchFamily="50" charset="-128"/>
                <a:ea typeface="HG丸ｺﾞｼｯｸM-PRO" panose="020F0600000000000000" pitchFamily="50" charset="-128"/>
              </a:rPr>
              <a:t>しまった。</a:t>
            </a:r>
            <a:endParaRPr lang="en-US" altLang="ja-JP" sz="2400" b="1" dirty="0">
              <a:latin typeface="HG丸ｺﾞｼｯｸM-PRO" panose="020F0600000000000000" pitchFamily="50" charset="-128"/>
              <a:ea typeface="HG丸ｺﾞｼｯｸM-PRO" panose="020F0600000000000000" pitchFamily="50" charset="-128"/>
            </a:endParaRPr>
          </a:p>
        </p:txBody>
      </p:sp>
      <p:sp>
        <p:nvSpPr>
          <p:cNvPr id="15" name="テキスト ボックス 14">
            <a:extLst>
              <a:ext uri="{FF2B5EF4-FFF2-40B4-BE49-F238E27FC236}">
                <a16:creationId xmlns:a16="http://schemas.microsoft.com/office/drawing/2014/main" id="{8F31E684-EA16-45BA-9AA8-51B1AE6F211C}"/>
              </a:ext>
            </a:extLst>
          </p:cNvPr>
          <p:cNvSpPr txBox="1"/>
          <p:nvPr/>
        </p:nvSpPr>
        <p:spPr>
          <a:xfrm>
            <a:off x="5649885" y="1501810"/>
            <a:ext cx="3309058" cy="830997"/>
          </a:xfrm>
          <a:prstGeom prst="rect">
            <a:avLst/>
          </a:prstGeom>
          <a:solidFill>
            <a:schemeClr val="bg1"/>
          </a:solidFill>
          <a:ln>
            <a:solidFill>
              <a:srgbClr val="002060"/>
            </a:solidFill>
          </a:ln>
        </p:spPr>
        <p:txBody>
          <a:bodyPr wrap="square" rtlCol="0">
            <a:spAutoFit/>
          </a:bodyPr>
          <a:lstStyle/>
          <a:p>
            <a:r>
              <a:rPr kumimoji="1" lang="ja-JP" altLang="en-US" sz="2400" b="1" dirty="0">
                <a:latin typeface="HG丸ｺﾞｼｯｸM-PRO" panose="020F0600000000000000" pitchFamily="50" charset="-128"/>
                <a:ea typeface="HG丸ｺﾞｼｯｸM-PRO" panose="020F0600000000000000" pitchFamily="50" charset="-128"/>
              </a:rPr>
              <a:t>代引き配達で届いて</a:t>
            </a:r>
            <a:endParaRPr kumimoji="1" lang="en-US" altLang="ja-JP" sz="2400" b="1" dirty="0">
              <a:latin typeface="HG丸ｺﾞｼｯｸM-PRO" panose="020F0600000000000000" pitchFamily="50" charset="-128"/>
              <a:ea typeface="HG丸ｺﾞｼｯｸM-PRO" panose="020F0600000000000000" pitchFamily="50" charset="-128"/>
            </a:endParaRPr>
          </a:p>
          <a:p>
            <a:r>
              <a:rPr lang="ja-JP" altLang="en-US" sz="2400" b="1" dirty="0">
                <a:latin typeface="HG丸ｺﾞｼｯｸM-PRO" panose="020F0600000000000000" pitchFamily="50" charset="-128"/>
                <a:ea typeface="HG丸ｺﾞｼｯｸM-PRO" panose="020F0600000000000000" pitchFamily="50" charset="-128"/>
              </a:rPr>
              <a:t>お金を払って</a:t>
            </a:r>
            <a:r>
              <a:rPr lang="ja-JP" altLang="en-US" sz="2400" b="1" dirty="0" smtClean="0">
                <a:latin typeface="HG丸ｺﾞｼｯｸM-PRO" panose="020F0600000000000000" pitchFamily="50" charset="-128"/>
                <a:ea typeface="HG丸ｺﾞｼｯｸM-PRO" panose="020F0600000000000000" pitchFamily="50" charset="-128"/>
              </a:rPr>
              <a:t>しまった。</a:t>
            </a:r>
            <a:endParaRPr kumimoji="1" lang="en-US" altLang="ja-JP" sz="2400" b="1" dirty="0">
              <a:latin typeface="HG丸ｺﾞｼｯｸM-PRO" panose="020F0600000000000000" pitchFamily="50" charset="-128"/>
              <a:ea typeface="HG丸ｺﾞｼｯｸM-PRO" panose="020F0600000000000000" pitchFamily="50" charset="-128"/>
            </a:endParaRPr>
          </a:p>
        </p:txBody>
      </p:sp>
      <p:sp>
        <p:nvSpPr>
          <p:cNvPr id="16" name="テキスト ボックス 15">
            <a:extLst>
              <a:ext uri="{FF2B5EF4-FFF2-40B4-BE49-F238E27FC236}">
                <a16:creationId xmlns:a16="http://schemas.microsoft.com/office/drawing/2014/main" id="{3CC2F6B9-2610-4C34-BD9F-EC2665D3B553}"/>
              </a:ext>
            </a:extLst>
          </p:cNvPr>
          <p:cNvSpPr txBox="1"/>
          <p:nvPr/>
        </p:nvSpPr>
        <p:spPr>
          <a:xfrm rot="1519216">
            <a:off x="9155840" y="2132815"/>
            <a:ext cx="2279373" cy="461665"/>
          </a:xfrm>
          <a:prstGeom prst="rect">
            <a:avLst/>
          </a:prstGeom>
          <a:noFill/>
        </p:spPr>
        <p:txBody>
          <a:bodyPr wrap="square" rtlCol="0">
            <a:spAutoFit/>
          </a:bodyPr>
          <a:lstStyle/>
          <a:p>
            <a:r>
              <a:rPr lang="ja-JP" altLang="en-US" sz="2400" dirty="0">
                <a:latin typeface="HG丸ｺﾞｼｯｸM-PRO" panose="020F0600000000000000" pitchFamily="50" charset="-128"/>
                <a:ea typeface="HG丸ｺﾞｼｯｸM-PRO" panose="020F0600000000000000" pitchFamily="50" charset="-128"/>
              </a:rPr>
              <a:t>どうしよう･･･</a:t>
            </a:r>
            <a:endParaRPr kumimoji="1" lang="ja-JP" altLang="en-US" sz="2400" dirty="0">
              <a:latin typeface="HG丸ｺﾞｼｯｸM-PRO" panose="020F0600000000000000" pitchFamily="50" charset="-128"/>
              <a:ea typeface="HG丸ｺﾞｼｯｸM-PRO" panose="020F0600000000000000" pitchFamily="50" charset="-128"/>
            </a:endParaRPr>
          </a:p>
        </p:txBody>
      </p:sp>
      <p:pic>
        <p:nvPicPr>
          <p:cNvPr id="17" name="図 16">
            <a:extLst>
              <a:ext uri="{FF2B5EF4-FFF2-40B4-BE49-F238E27FC236}">
                <a16:creationId xmlns:a16="http://schemas.microsoft.com/office/drawing/2014/main" id="{1EA3C786-5158-4607-B43C-D38FF27BA802}"/>
              </a:ext>
            </a:extLst>
          </p:cNvPr>
          <p:cNvPicPr>
            <a:picLocks noChangeAspect="1"/>
          </p:cNvPicPr>
          <p:nvPr/>
        </p:nvPicPr>
        <p:blipFill>
          <a:blip r:embed="rId6"/>
          <a:stretch>
            <a:fillRect/>
          </a:stretch>
        </p:blipFill>
        <p:spPr>
          <a:xfrm rot="4157136">
            <a:off x="8236114" y="3054063"/>
            <a:ext cx="731583" cy="749873"/>
          </a:xfrm>
          <a:prstGeom prst="rect">
            <a:avLst/>
          </a:prstGeom>
        </p:spPr>
      </p:pic>
      <p:pic>
        <p:nvPicPr>
          <p:cNvPr id="18" name="図 17">
            <a:extLst>
              <a:ext uri="{FF2B5EF4-FFF2-40B4-BE49-F238E27FC236}">
                <a16:creationId xmlns:a16="http://schemas.microsoft.com/office/drawing/2014/main" id="{09584029-A267-461B-BFD4-9E62A2AAD8BF}"/>
              </a:ext>
            </a:extLst>
          </p:cNvPr>
          <p:cNvPicPr>
            <a:picLocks noChangeAspect="1"/>
          </p:cNvPicPr>
          <p:nvPr/>
        </p:nvPicPr>
        <p:blipFill>
          <a:blip r:embed="rId6"/>
          <a:stretch>
            <a:fillRect/>
          </a:stretch>
        </p:blipFill>
        <p:spPr>
          <a:xfrm rot="9036715">
            <a:off x="10509172" y="2940153"/>
            <a:ext cx="632535" cy="648349"/>
          </a:xfrm>
          <a:prstGeom prst="rect">
            <a:avLst/>
          </a:prstGeom>
        </p:spPr>
      </p:pic>
      <p:sp>
        <p:nvSpPr>
          <p:cNvPr id="20" name="矢印: 右 19">
            <a:extLst>
              <a:ext uri="{FF2B5EF4-FFF2-40B4-BE49-F238E27FC236}">
                <a16:creationId xmlns:a16="http://schemas.microsoft.com/office/drawing/2014/main" id="{E17C027E-8B57-4F40-AFC0-199FE6F2EB6D}"/>
              </a:ext>
            </a:extLst>
          </p:cNvPr>
          <p:cNvSpPr/>
          <p:nvPr/>
        </p:nvSpPr>
        <p:spPr>
          <a:xfrm>
            <a:off x="4890052" y="2713752"/>
            <a:ext cx="1178501" cy="994406"/>
          </a:xfrm>
          <a:prstGeom prst="rightArrow">
            <a:avLst/>
          </a:prstGeom>
          <a:ln w="28575">
            <a:solidFill>
              <a:srgbClr val="3333CC"/>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400" b="1" dirty="0" smtClean="0">
                <a:latin typeface="HG丸ｺﾞｼｯｸM-PRO" panose="020F0600000000000000" pitchFamily="50" charset="-128"/>
                <a:ea typeface="HG丸ｺﾞｼｯｸM-PRO" panose="020F0600000000000000" pitchFamily="50" charset="-128"/>
              </a:rPr>
              <a:t>翌日</a:t>
            </a:r>
            <a:endParaRPr kumimoji="1" lang="ja-JP" altLang="en-US" sz="2400" b="1" dirty="0">
              <a:latin typeface="HG丸ｺﾞｼｯｸM-PRO" panose="020F0600000000000000" pitchFamily="50" charset="-128"/>
              <a:ea typeface="HG丸ｺﾞｼｯｸM-PRO" panose="020F0600000000000000" pitchFamily="50" charset="-128"/>
            </a:endParaRPr>
          </a:p>
        </p:txBody>
      </p:sp>
      <p:sp>
        <p:nvSpPr>
          <p:cNvPr id="9" name="スライド番号プレースホルダー 8"/>
          <p:cNvSpPr>
            <a:spLocks noGrp="1"/>
          </p:cNvSpPr>
          <p:nvPr>
            <p:ph type="sldNum" sz="quarter" idx="12"/>
          </p:nvPr>
        </p:nvSpPr>
        <p:spPr/>
        <p:txBody>
          <a:bodyPr/>
          <a:lstStyle/>
          <a:p>
            <a:fld id="{18661D3D-6956-46A9-9340-A701E0E782EA}" type="slidenum">
              <a:rPr kumimoji="1" lang="ja-JP" altLang="en-US" smtClean="0"/>
              <a:t>33</a:t>
            </a:fld>
            <a:endParaRPr kumimoji="1" lang="ja-JP" altLang="en-US"/>
          </a:p>
        </p:txBody>
      </p:sp>
    </p:spTree>
    <p:extLst>
      <p:ext uri="{BB962C8B-B14F-4D97-AF65-F5344CB8AC3E}">
        <p14:creationId xmlns:p14="http://schemas.microsoft.com/office/powerpoint/2010/main" val="383669389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ED423738-0248-48E7-848E-7F47137A8348}"/>
              </a:ext>
            </a:extLst>
          </p:cNvPr>
          <p:cNvSpPr txBox="1"/>
          <p:nvPr/>
        </p:nvSpPr>
        <p:spPr>
          <a:xfrm>
            <a:off x="280800" y="739374"/>
            <a:ext cx="11630399" cy="5913103"/>
          </a:xfrm>
          <a:prstGeom prst="rect">
            <a:avLst/>
          </a:prstGeom>
          <a:solidFill>
            <a:schemeClr val="bg2"/>
          </a:solidFill>
        </p:spPr>
        <p:txBody>
          <a:bodyPr wrap="square" rtlCol="0">
            <a:spAutoFit/>
          </a:bodyPr>
          <a:lstStyle/>
          <a:p>
            <a:endParaRPr kumimoji="1" lang="ja-JP" altLang="en-US" dirty="0"/>
          </a:p>
        </p:txBody>
      </p:sp>
      <p:sp>
        <p:nvSpPr>
          <p:cNvPr id="2" name="タイトル 1">
            <a:extLst>
              <a:ext uri="{FF2B5EF4-FFF2-40B4-BE49-F238E27FC236}">
                <a16:creationId xmlns:a16="http://schemas.microsoft.com/office/drawing/2014/main" id="{B8773133-B782-4BE4-A366-8C900A4F141E}"/>
              </a:ext>
            </a:extLst>
          </p:cNvPr>
          <p:cNvSpPr>
            <a:spLocks noGrp="1"/>
          </p:cNvSpPr>
          <p:nvPr>
            <p:ph type="title"/>
          </p:nvPr>
        </p:nvSpPr>
        <p:spPr>
          <a:xfrm>
            <a:off x="0" y="205523"/>
            <a:ext cx="5724395" cy="810532"/>
          </a:xfrm>
          <a:solidFill>
            <a:schemeClr val="accent1"/>
          </a:solidFill>
        </p:spPr>
        <p:txBody>
          <a:bodyPr>
            <a:normAutofit/>
          </a:bodyPr>
          <a:lstStyle/>
          <a:p>
            <a:r>
              <a:rPr kumimoji="1" lang="ja-JP" altLang="en-US" sz="4000" b="1" dirty="0">
                <a:solidFill>
                  <a:schemeClr val="bg1"/>
                </a:solidFill>
                <a:latin typeface="HG丸ｺﾞｼｯｸM-PRO" panose="020F0600000000000000" pitchFamily="50" charset="-128"/>
                <a:ea typeface="HG丸ｺﾞｼｯｸM-PRO" panose="020F0600000000000000" pitchFamily="50" charset="-128"/>
              </a:rPr>
              <a:t>送り付け商法の</a:t>
            </a:r>
            <a:r>
              <a:rPr lang="ja-JP" altLang="en-US" sz="4000" b="1" dirty="0">
                <a:solidFill>
                  <a:schemeClr val="bg1"/>
                </a:solidFill>
                <a:latin typeface="HG丸ｺﾞｼｯｸM-PRO" panose="020F0600000000000000" pitchFamily="50" charset="-128"/>
                <a:ea typeface="HG丸ｺﾞｼｯｸM-PRO" panose="020F0600000000000000" pitchFamily="50" charset="-128"/>
              </a:rPr>
              <a:t>対処法</a:t>
            </a:r>
            <a:endParaRPr kumimoji="1" lang="ja-JP" altLang="en-US" sz="40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6" name="テキスト ボックス 5">
            <a:extLst>
              <a:ext uri="{FF2B5EF4-FFF2-40B4-BE49-F238E27FC236}">
                <a16:creationId xmlns:a16="http://schemas.microsoft.com/office/drawing/2014/main" id="{184D2DED-930B-4051-BB17-0D60EC07DFF2}"/>
              </a:ext>
            </a:extLst>
          </p:cNvPr>
          <p:cNvSpPr txBox="1"/>
          <p:nvPr/>
        </p:nvSpPr>
        <p:spPr>
          <a:xfrm>
            <a:off x="1442262" y="2665593"/>
            <a:ext cx="6862986" cy="1569660"/>
          </a:xfrm>
          <a:prstGeom prst="rect">
            <a:avLst/>
          </a:prstGeom>
          <a:solidFill>
            <a:srgbClr val="FFFF99"/>
          </a:solidFill>
          <a:ln>
            <a:solidFill>
              <a:srgbClr val="002060"/>
            </a:solidFill>
          </a:ln>
        </p:spPr>
        <p:txBody>
          <a:bodyPr wrap="square">
            <a:spAutoFit/>
          </a:bodyPr>
          <a:lstStyle/>
          <a:p>
            <a:r>
              <a:rPr lang="ja-JP" altLang="en-US" sz="3200" b="1" dirty="0">
                <a:latin typeface="HG丸ｺﾞｼｯｸM-PRO" panose="020F0600000000000000" pitchFamily="50" charset="-128"/>
                <a:ea typeface="HG丸ｺﾞｼｯｸM-PRO" panose="020F0600000000000000" pitchFamily="50" charset="-128"/>
              </a:rPr>
              <a:t>頼んだ覚えがなければ</a:t>
            </a:r>
            <a:endParaRPr lang="en-US" altLang="ja-JP" sz="3200" b="1" dirty="0">
              <a:latin typeface="HG丸ｺﾞｼｯｸM-PRO" panose="020F0600000000000000" pitchFamily="50" charset="-128"/>
              <a:ea typeface="HG丸ｺﾞｼｯｸM-PRO" panose="020F0600000000000000" pitchFamily="50" charset="-128"/>
            </a:endParaRPr>
          </a:p>
          <a:p>
            <a:pPr marL="342900" indent="-342900">
              <a:buFont typeface="Wingdings" panose="05000000000000000000" pitchFamily="2" charset="2"/>
              <a:buChar char="Ø"/>
            </a:pPr>
            <a:r>
              <a:rPr lang="ja-JP" altLang="en-US" sz="3200" b="1" dirty="0">
                <a:latin typeface="HG丸ｺﾞｼｯｸM-PRO" panose="020F0600000000000000" pitchFamily="50" charset="-128"/>
                <a:ea typeface="HG丸ｺﾞｼｯｸM-PRO" panose="020F0600000000000000" pitchFamily="50" charset="-128"/>
              </a:rPr>
              <a:t>きっぱり</a:t>
            </a:r>
            <a:r>
              <a:rPr lang="ja-JP" altLang="en-US" sz="3200" b="1" dirty="0" smtClean="0">
                <a:latin typeface="HG丸ｺﾞｼｯｸM-PRO" panose="020F0600000000000000" pitchFamily="50" charset="-128"/>
                <a:ea typeface="HG丸ｺﾞｼｯｸM-PRO" panose="020F0600000000000000" pitchFamily="50" charset="-128"/>
              </a:rPr>
              <a:t>断る。</a:t>
            </a:r>
            <a:endParaRPr lang="en-US" altLang="ja-JP" sz="3200" b="1" dirty="0">
              <a:latin typeface="HG丸ｺﾞｼｯｸM-PRO" panose="020F0600000000000000" pitchFamily="50" charset="-128"/>
              <a:ea typeface="HG丸ｺﾞｼｯｸM-PRO" panose="020F0600000000000000" pitchFamily="50" charset="-128"/>
            </a:endParaRPr>
          </a:p>
          <a:p>
            <a:pPr marL="285750" indent="-285750">
              <a:buFont typeface="Wingdings" panose="05000000000000000000" pitchFamily="2" charset="2"/>
              <a:buChar char="Ø"/>
            </a:pPr>
            <a:r>
              <a:rPr lang="ja-JP" altLang="en-US" sz="3200" b="1" dirty="0">
                <a:latin typeface="HG丸ｺﾞｼｯｸM-PRO" panose="020F0600000000000000" pitchFamily="50" charset="-128"/>
                <a:ea typeface="HG丸ｺﾞｼｯｸM-PRO" panose="020F0600000000000000" pitchFamily="50" charset="-128"/>
              </a:rPr>
              <a:t>代金を払わず受け取り拒否</a:t>
            </a:r>
            <a:r>
              <a:rPr lang="ja-JP" altLang="en-US" sz="3200" b="1" dirty="0" smtClean="0">
                <a:latin typeface="HG丸ｺﾞｼｯｸM-PRO" panose="020F0600000000000000" pitchFamily="50" charset="-128"/>
                <a:ea typeface="HG丸ｺﾞｼｯｸM-PRO" panose="020F0600000000000000" pitchFamily="50" charset="-128"/>
              </a:rPr>
              <a:t>する。</a:t>
            </a:r>
            <a:endParaRPr lang="ja-JP" altLang="en-US" sz="3200" b="1" dirty="0">
              <a:latin typeface="HG丸ｺﾞｼｯｸM-PRO" panose="020F0600000000000000" pitchFamily="50" charset="-128"/>
              <a:ea typeface="HG丸ｺﾞｼｯｸM-PRO" panose="020F0600000000000000" pitchFamily="50" charset="-128"/>
            </a:endParaRPr>
          </a:p>
        </p:txBody>
      </p:sp>
      <p:sp>
        <p:nvSpPr>
          <p:cNvPr id="7" name="テキスト ボックス 6">
            <a:extLst>
              <a:ext uri="{FF2B5EF4-FFF2-40B4-BE49-F238E27FC236}">
                <a16:creationId xmlns:a16="http://schemas.microsoft.com/office/drawing/2014/main" id="{0EB07C42-4E8F-40DE-81D4-862F78BFF8F9}"/>
              </a:ext>
            </a:extLst>
          </p:cNvPr>
          <p:cNvSpPr txBox="1"/>
          <p:nvPr/>
        </p:nvSpPr>
        <p:spPr>
          <a:xfrm>
            <a:off x="552375" y="1299536"/>
            <a:ext cx="11087248" cy="1077218"/>
          </a:xfrm>
          <a:prstGeom prst="rect">
            <a:avLst/>
          </a:prstGeom>
          <a:solidFill>
            <a:schemeClr val="bg1"/>
          </a:solidFill>
          <a:ln w="41275">
            <a:solidFill>
              <a:srgbClr val="333399"/>
            </a:solidFill>
          </a:ln>
        </p:spPr>
        <p:txBody>
          <a:bodyPr wrap="square" rtlCol="0">
            <a:spAutoFit/>
          </a:bodyPr>
          <a:lstStyle/>
          <a:p>
            <a:r>
              <a:rPr kumimoji="1" lang="ja-JP" altLang="en-US" sz="3200" b="1" dirty="0">
                <a:latin typeface="HG丸ｺﾞｼｯｸM-PRO" panose="020F0600000000000000" pitchFamily="50" charset="-128"/>
                <a:ea typeface="HG丸ｺﾞｼｯｸM-PRO" panose="020F0600000000000000" pitchFamily="50" charset="-128"/>
              </a:rPr>
              <a:t>注文していないのに、注文したと電話をかけて</a:t>
            </a:r>
            <a:r>
              <a:rPr kumimoji="1" lang="ja-JP" altLang="en-US" sz="3200" b="1" dirty="0" smtClean="0">
                <a:latin typeface="HG丸ｺﾞｼｯｸM-PRO" panose="020F0600000000000000" pitchFamily="50" charset="-128"/>
                <a:ea typeface="HG丸ｺﾞｼｯｸM-PRO" panose="020F0600000000000000" pitchFamily="50" charset="-128"/>
              </a:rPr>
              <a:t>、</a:t>
            </a:r>
            <a:endParaRPr kumimoji="1" lang="en-US" altLang="ja-JP" sz="3200" b="1" dirty="0" smtClean="0">
              <a:latin typeface="HG丸ｺﾞｼｯｸM-PRO" panose="020F0600000000000000" pitchFamily="50" charset="-128"/>
              <a:ea typeface="HG丸ｺﾞｼｯｸM-PRO" panose="020F0600000000000000" pitchFamily="50" charset="-128"/>
            </a:endParaRPr>
          </a:p>
          <a:p>
            <a:r>
              <a:rPr lang="ja-JP" altLang="en-US" sz="3200" b="1" dirty="0">
                <a:latin typeface="HG丸ｺﾞｼｯｸM-PRO" panose="020F0600000000000000" pitchFamily="50" charset="-128"/>
                <a:ea typeface="HG丸ｺﾞｼｯｸM-PRO" panose="020F0600000000000000" pitchFamily="50" charset="-128"/>
              </a:rPr>
              <a:t>　</a:t>
            </a:r>
            <a:r>
              <a:rPr lang="ja-JP" altLang="en-US" sz="3200" b="1" dirty="0" smtClean="0">
                <a:latin typeface="HG丸ｺﾞｼｯｸM-PRO" panose="020F0600000000000000" pitchFamily="50" charset="-128"/>
                <a:ea typeface="HG丸ｺﾞｼｯｸM-PRO" panose="020F0600000000000000" pitchFamily="50" charset="-128"/>
              </a:rPr>
              <a:t>　　　　　　　　　　　　　　　　　強引</a:t>
            </a:r>
            <a:r>
              <a:rPr lang="ja-JP" altLang="en-US" sz="3200" b="1" dirty="0">
                <a:latin typeface="HG丸ｺﾞｼｯｸM-PRO" panose="020F0600000000000000" pitchFamily="50" charset="-128"/>
                <a:ea typeface="HG丸ｺﾞｼｯｸM-PRO" panose="020F0600000000000000" pitchFamily="50" charset="-128"/>
              </a:rPr>
              <a:t>に送り付ける</a:t>
            </a:r>
            <a:endParaRPr kumimoji="1" lang="en-US" altLang="ja-JP" sz="3200" b="1" dirty="0">
              <a:latin typeface="HG丸ｺﾞｼｯｸM-PRO" panose="020F0600000000000000" pitchFamily="50" charset="-128"/>
              <a:ea typeface="HG丸ｺﾞｼｯｸM-PRO" panose="020F0600000000000000" pitchFamily="50" charset="-128"/>
            </a:endParaRPr>
          </a:p>
        </p:txBody>
      </p:sp>
      <p:sp>
        <p:nvSpPr>
          <p:cNvPr id="8" name="四角形: 角を丸くする 7">
            <a:extLst>
              <a:ext uri="{FF2B5EF4-FFF2-40B4-BE49-F238E27FC236}">
                <a16:creationId xmlns:a16="http://schemas.microsoft.com/office/drawing/2014/main" id="{4DA7694F-8255-4B08-B8F6-6C8EB07E00A0}"/>
              </a:ext>
            </a:extLst>
          </p:cNvPr>
          <p:cNvSpPr/>
          <p:nvPr/>
        </p:nvSpPr>
        <p:spPr>
          <a:xfrm>
            <a:off x="552375" y="4524092"/>
            <a:ext cx="8216486" cy="1734494"/>
          </a:xfrm>
          <a:prstGeom prst="round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3200" b="1" dirty="0">
                <a:solidFill>
                  <a:schemeClr val="tx1"/>
                </a:solidFill>
                <a:latin typeface="HG丸ｺﾞｼｯｸM-PRO" panose="020F0600000000000000" pitchFamily="50" charset="-128"/>
                <a:ea typeface="HG丸ｺﾞｼｯｸM-PRO" panose="020F0600000000000000" pitchFamily="50" charset="-128"/>
              </a:rPr>
              <a:t>電話で送付を承諾してしまっても大丈夫！</a:t>
            </a:r>
            <a:endParaRPr kumimoji="1" lang="en-US" altLang="ja-JP" sz="3200" b="1" dirty="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sz="3200" b="1" dirty="0">
                <a:solidFill>
                  <a:schemeClr val="tx1"/>
                </a:solidFill>
                <a:latin typeface="HG丸ｺﾞｼｯｸM-PRO" panose="020F0600000000000000" pitchFamily="50" charset="-128"/>
                <a:ea typeface="HG丸ｺﾞｼｯｸM-PRO" panose="020F0600000000000000" pitchFamily="50" charset="-128"/>
              </a:rPr>
              <a:t>⇒　電話勧誘販売は</a:t>
            </a:r>
            <a:r>
              <a:rPr lang="ja-JP" altLang="en-US" sz="3200" b="1" dirty="0">
                <a:solidFill>
                  <a:schemeClr val="tx1"/>
                </a:solidFill>
                <a:latin typeface="HG丸ｺﾞｼｯｸM-PRO" panose="020F0600000000000000" pitchFamily="50" charset="-128"/>
                <a:ea typeface="HG丸ｺﾞｼｯｸM-PRO" panose="020F0600000000000000" pitchFamily="50" charset="-128"/>
              </a:rPr>
              <a:t>クーリング・オフ</a:t>
            </a:r>
            <a:r>
              <a:rPr lang="ja-JP" altLang="en-US" sz="3200" b="1" dirty="0" smtClean="0">
                <a:solidFill>
                  <a:schemeClr val="tx1"/>
                </a:solidFill>
                <a:latin typeface="HG丸ｺﾞｼｯｸM-PRO" panose="020F0600000000000000" pitchFamily="50" charset="-128"/>
                <a:ea typeface="HG丸ｺﾞｼｯｸM-PRO" panose="020F0600000000000000" pitchFamily="50" charset="-128"/>
              </a:rPr>
              <a:t>が</a:t>
            </a:r>
            <a:endParaRPr lang="en-US" altLang="ja-JP" sz="3200" b="1"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3200" b="1" dirty="0">
                <a:solidFill>
                  <a:schemeClr val="tx1"/>
                </a:solidFill>
                <a:latin typeface="HG丸ｺﾞｼｯｸM-PRO" panose="020F0600000000000000" pitchFamily="50" charset="-128"/>
                <a:ea typeface="HG丸ｺﾞｼｯｸM-PRO" panose="020F0600000000000000" pitchFamily="50" charset="-128"/>
              </a:rPr>
              <a:t>　</a:t>
            </a:r>
            <a:r>
              <a:rPr lang="ja-JP" altLang="en-US" sz="3200" b="1" dirty="0" smtClean="0">
                <a:solidFill>
                  <a:schemeClr val="tx1"/>
                </a:solidFill>
                <a:latin typeface="HG丸ｺﾞｼｯｸM-PRO" panose="020F0600000000000000" pitchFamily="50" charset="-128"/>
                <a:ea typeface="HG丸ｺﾞｼｯｸM-PRO" panose="020F0600000000000000" pitchFamily="50" charset="-128"/>
              </a:rPr>
              <a:t>できる。</a:t>
            </a:r>
            <a:endParaRPr kumimoji="1" lang="ja-JP" altLang="en-US" sz="3200" b="1" dirty="0">
              <a:solidFill>
                <a:schemeClr val="tx1"/>
              </a:solidFill>
              <a:latin typeface="HG丸ｺﾞｼｯｸM-PRO" panose="020F0600000000000000" pitchFamily="50" charset="-128"/>
              <a:ea typeface="HG丸ｺﾞｼｯｸM-PRO" panose="020F0600000000000000" pitchFamily="50" charset="-128"/>
            </a:endParaRPr>
          </a:p>
        </p:txBody>
      </p:sp>
      <p:pic>
        <p:nvPicPr>
          <p:cNvPr id="2050" name="Picture 2" descr="カニカニ詐欺のイラスト">
            <a:extLst>
              <a:ext uri="{FF2B5EF4-FFF2-40B4-BE49-F238E27FC236}">
                <a16:creationId xmlns:a16="http://schemas.microsoft.com/office/drawing/2014/main" id="{5E69377B-CB6A-4F68-AF36-1AA5F6A274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8746" y="3194966"/>
            <a:ext cx="2401287" cy="2401287"/>
          </a:xfrm>
          <a:prstGeom prst="rect">
            <a:avLst/>
          </a:prstGeom>
          <a:solidFill>
            <a:schemeClr val="bg1"/>
          </a:solidFill>
        </p:spPr>
      </p:pic>
      <p:sp>
        <p:nvSpPr>
          <p:cNvPr id="3" name="スライド番号プレースホルダー 2"/>
          <p:cNvSpPr>
            <a:spLocks noGrp="1"/>
          </p:cNvSpPr>
          <p:nvPr>
            <p:ph type="sldNum" sz="quarter" idx="12"/>
          </p:nvPr>
        </p:nvSpPr>
        <p:spPr/>
        <p:txBody>
          <a:bodyPr/>
          <a:lstStyle/>
          <a:p>
            <a:fld id="{18661D3D-6956-46A9-9340-A701E0E782EA}" type="slidenum">
              <a:rPr kumimoji="1" lang="ja-JP" altLang="en-US" smtClean="0"/>
              <a:t>34</a:t>
            </a:fld>
            <a:endParaRPr kumimoji="1" lang="ja-JP" altLang="en-US"/>
          </a:p>
        </p:txBody>
      </p:sp>
    </p:spTree>
    <p:extLst>
      <p:ext uri="{BB962C8B-B14F-4D97-AF65-F5344CB8AC3E}">
        <p14:creationId xmlns:p14="http://schemas.microsoft.com/office/powerpoint/2010/main" val="14098373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122E6E6A-7264-451A-9C79-C26276FDC132}"/>
              </a:ext>
            </a:extLst>
          </p:cNvPr>
          <p:cNvSpPr txBox="1"/>
          <p:nvPr/>
        </p:nvSpPr>
        <p:spPr>
          <a:xfrm>
            <a:off x="363385" y="549966"/>
            <a:ext cx="11465230" cy="6026621"/>
          </a:xfrm>
          <a:prstGeom prst="rect">
            <a:avLst/>
          </a:prstGeom>
          <a:solidFill>
            <a:schemeClr val="bg2"/>
          </a:solidFill>
          <a:ln>
            <a:solidFill>
              <a:srgbClr val="002060"/>
            </a:solidFill>
          </a:ln>
        </p:spPr>
        <p:txBody>
          <a:bodyPr wrap="square" rtlCol="0">
            <a:spAutoFit/>
          </a:bodyPr>
          <a:lstStyle/>
          <a:p>
            <a:endParaRPr kumimoji="1" lang="ja-JP" altLang="en-US" dirty="0"/>
          </a:p>
        </p:txBody>
      </p:sp>
      <p:sp>
        <p:nvSpPr>
          <p:cNvPr id="2" name="タイトル 1">
            <a:extLst>
              <a:ext uri="{FF2B5EF4-FFF2-40B4-BE49-F238E27FC236}">
                <a16:creationId xmlns:a16="http://schemas.microsoft.com/office/drawing/2014/main" id="{19EB73F0-805A-4A19-AC96-F22CC5591243}"/>
              </a:ext>
            </a:extLst>
          </p:cNvPr>
          <p:cNvSpPr>
            <a:spLocks noGrp="1"/>
          </p:cNvSpPr>
          <p:nvPr>
            <p:ph type="title"/>
          </p:nvPr>
        </p:nvSpPr>
        <p:spPr>
          <a:xfrm>
            <a:off x="-2" y="293665"/>
            <a:ext cx="11562927" cy="774743"/>
          </a:xfrm>
          <a:solidFill>
            <a:schemeClr val="accent1"/>
          </a:solidFill>
          <a:ln>
            <a:solidFill>
              <a:schemeClr val="accent5"/>
            </a:solidFill>
          </a:ln>
        </p:spPr>
        <p:txBody>
          <a:bodyPr>
            <a:noAutofit/>
          </a:bodyPr>
          <a:lstStyle/>
          <a:p>
            <a:r>
              <a:rPr kumimoji="1" lang="ja-JP" altLang="en-US" sz="4000" b="1" dirty="0">
                <a:solidFill>
                  <a:schemeClr val="bg1"/>
                </a:solidFill>
                <a:latin typeface="HG丸ｺﾞｼｯｸM-PRO" panose="020F0600000000000000" pitchFamily="50" charset="-128"/>
                <a:ea typeface="HG丸ｺﾞｼｯｸM-PRO" panose="020F0600000000000000" pitchFamily="50" charset="-128"/>
              </a:rPr>
              <a:t>最近の相談事例</a:t>
            </a:r>
            <a:r>
              <a:rPr kumimoji="1" lang="en-US" altLang="ja-JP" sz="4000" b="1" dirty="0" smtClean="0">
                <a:solidFill>
                  <a:schemeClr val="bg1"/>
                </a:solidFill>
                <a:latin typeface="HG丸ｺﾞｼｯｸM-PRO" panose="020F0600000000000000" pitchFamily="50" charset="-128"/>
                <a:ea typeface="HG丸ｺﾞｼｯｸM-PRO" panose="020F0600000000000000" pitchFamily="50" charset="-128"/>
              </a:rPr>
              <a:t>〈</a:t>
            </a:r>
            <a:r>
              <a:rPr kumimoji="1" lang="ja-JP" altLang="en-US" sz="4000" b="1" dirty="0" smtClean="0">
                <a:solidFill>
                  <a:schemeClr val="bg1"/>
                </a:solidFill>
                <a:latin typeface="HG丸ｺﾞｼｯｸM-PRO" panose="020F0600000000000000" pitchFamily="50" charset="-128"/>
                <a:ea typeface="HG丸ｺﾞｼｯｸM-PRO" panose="020F0600000000000000" pitchFamily="50" charset="-128"/>
              </a:rPr>
              <a:t>覚えのないマスク</a:t>
            </a:r>
            <a:r>
              <a:rPr kumimoji="1" lang="ja-JP" altLang="en-US" sz="4000" b="1" dirty="0">
                <a:solidFill>
                  <a:schemeClr val="bg1"/>
                </a:solidFill>
                <a:latin typeface="HG丸ｺﾞｼｯｸM-PRO" panose="020F0600000000000000" pitchFamily="50" charset="-128"/>
                <a:ea typeface="HG丸ｺﾞｼｯｸM-PRO" panose="020F0600000000000000" pitchFamily="50" charset="-128"/>
              </a:rPr>
              <a:t>が届いた！</a:t>
            </a:r>
            <a:r>
              <a:rPr kumimoji="1" lang="en-US" altLang="ja-JP" sz="4000" b="1" dirty="0">
                <a:solidFill>
                  <a:schemeClr val="bg1"/>
                </a:solidFill>
                <a:latin typeface="HG丸ｺﾞｼｯｸM-PRO" panose="020F0600000000000000" pitchFamily="50" charset="-128"/>
                <a:ea typeface="HG丸ｺﾞｼｯｸM-PRO" panose="020F0600000000000000" pitchFamily="50" charset="-128"/>
              </a:rPr>
              <a:t>〉</a:t>
            </a:r>
            <a:endParaRPr kumimoji="1" lang="ja-JP" altLang="en-US" sz="40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3" name="コンテンツ プレースホルダー 2">
            <a:extLst>
              <a:ext uri="{FF2B5EF4-FFF2-40B4-BE49-F238E27FC236}">
                <a16:creationId xmlns:a16="http://schemas.microsoft.com/office/drawing/2014/main" id="{31D94F45-661E-4B4C-8066-41A8B9D52205}"/>
              </a:ext>
            </a:extLst>
          </p:cNvPr>
          <p:cNvSpPr>
            <a:spLocks noGrp="1"/>
          </p:cNvSpPr>
          <p:nvPr>
            <p:ph idx="1"/>
          </p:nvPr>
        </p:nvSpPr>
        <p:spPr>
          <a:xfrm>
            <a:off x="838200" y="1245199"/>
            <a:ext cx="10515600" cy="1005257"/>
          </a:xfrm>
          <a:solidFill>
            <a:schemeClr val="bg1"/>
          </a:solidFill>
          <a:ln w="41275">
            <a:solidFill>
              <a:srgbClr val="333399"/>
            </a:solidFill>
          </a:ln>
        </p:spPr>
        <p:txBody>
          <a:bodyPr anchor="ctr"/>
          <a:lstStyle/>
          <a:p>
            <a:pPr marL="0" indent="0">
              <a:buNone/>
            </a:pPr>
            <a:r>
              <a:rPr kumimoji="1" lang="ja-JP" altLang="en-US" dirty="0">
                <a:latin typeface="HG丸ｺﾞｼｯｸM-PRO" panose="020F0600000000000000" pitchFamily="50" charset="-128"/>
                <a:ea typeface="HG丸ｺﾞｼｯｸM-PRO" panose="020F0600000000000000" pitchFamily="50" charset="-128"/>
              </a:rPr>
              <a:t>頼んだ覚えのないマスクが届いた</a:t>
            </a:r>
            <a:r>
              <a:rPr kumimoji="1" lang="ja-JP" altLang="en-US" dirty="0" smtClean="0">
                <a:latin typeface="HG丸ｺﾞｼｯｸM-PRO" panose="020F0600000000000000" pitchFamily="50" charset="-128"/>
                <a:ea typeface="HG丸ｺﾞｼｯｸM-PRO" panose="020F0600000000000000" pitchFamily="50" charset="-128"/>
              </a:rPr>
              <a:t>。</a:t>
            </a:r>
            <a:endParaRPr kumimoji="1" lang="en-US" altLang="ja-JP" dirty="0" smtClean="0">
              <a:latin typeface="HG丸ｺﾞｼｯｸM-PRO" panose="020F0600000000000000" pitchFamily="50" charset="-128"/>
              <a:ea typeface="HG丸ｺﾞｼｯｸM-PRO" panose="020F0600000000000000" pitchFamily="50" charset="-128"/>
            </a:endParaRPr>
          </a:p>
          <a:p>
            <a:pPr marL="0" indent="0">
              <a:buNone/>
            </a:pPr>
            <a:r>
              <a:rPr kumimoji="1" lang="ja-JP" altLang="en-US" dirty="0" smtClean="0">
                <a:latin typeface="HG丸ｺﾞｼｯｸM-PRO" panose="020F0600000000000000" pitchFamily="50" charset="-128"/>
                <a:ea typeface="HG丸ｺﾞｼｯｸM-PRO" panose="020F0600000000000000" pitchFamily="50" charset="-128"/>
              </a:rPr>
              <a:t>請求書</a:t>
            </a:r>
            <a:r>
              <a:rPr kumimoji="1" lang="ja-JP" altLang="en-US" dirty="0">
                <a:latin typeface="HG丸ｺﾞｼｯｸM-PRO" panose="020F0600000000000000" pitchFamily="50" charset="-128"/>
                <a:ea typeface="HG丸ｺﾞｼｯｸM-PRO" panose="020F0600000000000000" pitchFamily="50" charset="-128"/>
              </a:rPr>
              <a:t>は入っていないが、どうしたらいいか。</a:t>
            </a:r>
            <a:endParaRPr kumimoji="1" lang="ja-JP" altLang="en-US" dirty="0"/>
          </a:p>
        </p:txBody>
      </p:sp>
      <p:sp>
        <p:nvSpPr>
          <p:cNvPr id="4" name="テキスト ボックス 3">
            <a:extLst>
              <a:ext uri="{FF2B5EF4-FFF2-40B4-BE49-F238E27FC236}">
                <a16:creationId xmlns:a16="http://schemas.microsoft.com/office/drawing/2014/main" id="{D2ADA367-B456-4B83-ABB5-F55EADCB37DE}"/>
              </a:ext>
            </a:extLst>
          </p:cNvPr>
          <p:cNvSpPr txBox="1"/>
          <p:nvPr/>
        </p:nvSpPr>
        <p:spPr>
          <a:xfrm>
            <a:off x="838200" y="2535312"/>
            <a:ext cx="9199678" cy="2308324"/>
          </a:xfrm>
          <a:prstGeom prst="rect">
            <a:avLst/>
          </a:prstGeom>
          <a:solidFill>
            <a:srgbClr val="FFFF99"/>
          </a:solidFill>
        </p:spPr>
        <p:txBody>
          <a:bodyPr wrap="square" rtlCol="0" anchor="ctr">
            <a:spAutoFit/>
          </a:bodyPr>
          <a:lstStyle/>
          <a:p>
            <a:pPr marL="285750" indent="-285750">
              <a:buFont typeface="Wingdings" panose="05000000000000000000" pitchFamily="2" charset="2"/>
              <a:buChar char="Ø"/>
            </a:pPr>
            <a:r>
              <a:rPr kumimoji="1" lang="ja-JP" altLang="en-US" sz="2400" dirty="0">
                <a:latin typeface="HG丸ｺﾞｼｯｸM-PRO" panose="020F0600000000000000" pitchFamily="50" charset="-128"/>
                <a:ea typeface="HG丸ｺﾞｼｯｸM-PRO" panose="020F0600000000000000" pitchFamily="50" charset="-128"/>
              </a:rPr>
              <a:t>あとからお金を請求されたらどうしよう？</a:t>
            </a:r>
            <a:endParaRPr kumimoji="1" lang="en-US" altLang="ja-JP" sz="2400" dirty="0">
              <a:latin typeface="HG丸ｺﾞｼｯｸM-PRO" panose="020F0600000000000000" pitchFamily="50" charset="-128"/>
              <a:ea typeface="HG丸ｺﾞｼｯｸM-PRO" panose="020F0600000000000000" pitchFamily="50" charset="-128"/>
            </a:endParaRPr>
          </a:p>
          <a:p>
            <a:r>
              <a:rPr kumimoji="1" lang="ja-JP" altLang="en-US" sz="2400" dirty="0">
                <a:latin typeface="HG丸ｺﾞｼｯｸM-PRO" panose="020F0600000000000000" pitchFamily="50" charset="-128"/>
                <a:ea typeface="HG丸ｺﾞｼｯｸM-PRO" panose="020F0600000000000000" pitchFamily="50" charset="-128"/>
              </a:rPr>
              <a:t>　　　　　　　⇒　一方的に送り付けられた場合</a:t>
            </a:r>
            <a:endParaRPr kumimoji="1" lang="en-US" altLang="ja-JP" sz="2400" dirty="0">
              <a:latin typeface="HG丸ｺﾞｼｯｸM-PRO" panose="020F0600000000000000" pitchFamily="50" charset="-128"/>
              <a:ea typeface="HG丸ｺﾞｼｯｸM-PRO" panose="020F0600000000000000" pitchFamily="50" charset="-128"/>
            </a:endParaRPr>
          </a:p>
          <a:p>
            <a:r>
              <a:rPr lang="ja-JP" altLang="en-US" sz="2400" dirty="0">
                <a:latin typeface="HG丸ｺﾞｼｯｸM-PRO" panose="020F0600000000000000" pitchFamily="50" charset="-128"/>
                <a:ea typeface="HG丸ｺﾞｼｯｸM-PRO" panose="020F0600000000000000" pitchFamily="50" charset="-128"/>
              </a:rPr>
              <a:t>　　　　　　　　　代金の支払い義務はない。</a:t>
            </a:r>
            <a:endParaRPr lang="en-US" altLang="ja-JP" sz="2400" dirty="0">
              <a:latin typeface="HG丸ｺﾞｼｯｸM-PRO" panose="020F0600000000000000" pitchFamily="50" charset="-128"/>
              <a:ea typeface="HG丸ｺﾞｼｯｸM-PRO" panose="020F0600000000000000" pitchFamily="50" charset="-128"/>
            </a:endParaRPr>
          </a:p>
          <a:p>
            <a:pPr marL="342900" indent="-342900">
              <a:buFont typeface="Wingdings" panose="05000000000000000000" pitchFamily="2" charset="2"/>
              <a:buChar char="Ø"/>
            </a:pPr>
            <a:r>
              <a:rPr kumimoji="1" lang="ja-JP" altLang="en-US" sz="2400" dirty="0">
                <a:latin typeface="HG丸ｺﾞｼｯｸM-PRO" panose="020F0600000000000000" pitchFamily="50" charset="-128"/>
                <a:ea typeface="HG丸ｺﾞｼｯｸM-PRO" panose="020F0600000000000000" pitchFamily="50" charset="-128"/>
              </a:rPr>
              <a:t>処分してもいい？</a:t>
            </a:r>
            <a:endParaRPr kumimoji="1" lang="en-US" altLang="ja-JP" sz="2400" dirty="0">
              <a:latin typeface="HG丸ｺﾞｼｯｸM-PRO" panose="020F0600000000000000" pitchFamily="50" charset="-128"/>
              <a:ea typeface="HG丸ｺﾞｼｯｸM-PRO" panose="020F0600000000000000" pitchFamily="50" charset="-128"/>
            </a:endParaRPr>
          </a:p>
          <a:p>
            <a:r>
              <a:rPr kumimoji="1" lang="ja-JP" altLang="en-US" sz="2400" dirty="0">
                <a:latin typeface="HG丸ｺﾞｼｯｸM-PRO" panose="020F0600000000000000" pitchFamily="50" charset="-128"/>
                <a:ea typeface="HG丸ｺﾞｼｯｸM-PRO" panose="020F0600000000000000" pitchFamily="50" charset="-128"/>
              </a:rPr>
              <a:t>　　　　　　　⇒　送付された日から</a:t>
            </a:r>
            <a:r>
              <a:rPr kumimoji="1" lang="en-US" altLang="ja-JP" sz="2400" dirty="0">
                <a:latin typeface="HG丸ｺﾞｼｯｸM-PRO" panose="020F0600000000000000" pitchFamily="50" charset="-128"/>
                <a:ea typeface="HG丸ｺﾞｼｯｸM-PRO" panose="020F0600000000000000" pitchFamily="50" charset="-128"/>
              </a:rPr>
              <a:t>14</a:t>
            </a:r>
            <a:r>
              <a:rPr kumimoji="1" lang="ja-JP" altLang="en-US" sz="2400" dirty="0">
                <a:latin typeface="HG丸ｺﾞｼｯｸM-PRO" panose="020F0600000000000000" pitchFamily="50" charset="-128"/>
                <a:ea typeface="HG丸ｺﾞｼｯｸM-PRO" panose="020F0600000000000000" pitchFamily="50" charset="-128"/>
              </a:rPr>
              <a:t>日間保管する。</a:t>
            </a:r>
            <a:endParaRPr kumimoji="1" lang="en-US" altLang="ja-JP" sz="2400" dirty="0">
              <a:latin typeface="HG丸ｺﾞｼｯｸM-PRO" panose="020F0600000000000000" pitchFamily="50" charset="-128"/>
              <a:ea typeface="HG丸ｺﾞｼｯｸM-PRO" panose="020F0600000000000000" pitchFamily="50" charset="-128"/>
            </a:endParaRPr>
          </a:p>
          <a:p>
            <a:r>
              <a:rPr lang="ja-JP" altLang="en-US" sz="2400" dirty="0">
                <a:latin typeface="HG丸ｺﾞｼｯｸM-PRO" panose="020F0600000000000000" pitchFamily="50" charset="-128"/>
                <a:ea typeface="HG丸ｺﾞｼｯｸM-PRO" panose="020F0600000000000000" pitchFamily="50" charset="-128"/>
              </a:rPr>
              <a:t>　　　　　　　　　</a:t>
            </a:r>
            <a:r>
              <a:rPr kumimoji="1" lang="ja-JP" altLang="en-US" sz="2400" dirty="0">
                <a:latin typeface="HG丸ｺﾞｼｯｸM-PRO" panose="020F0600000000000000" pitchFamily="50" charset="-128"/>
                <a:ea typeface="HG丸ｺﾞｼｯｸM-PRO" panose="020F0600000000000000" pitchFamily="50" charset="-128"/>
              </a:rPr>
              <a:t>その後は自由に処分できる。</a:t>
            </a:r>
          </a:p>
        </p:txBody>
      </p:sp>
      <p:pic>
        <p:nvPicPr>
          <p:cNvPr id="8" name="Picture 4" descr="安心しているお婆さんのイラスト">
            <a:extLst>
              <a:ext uri="{FF2B5EF4-FFF2-40B4-BE49-F238E27FC236}">
                <a16:creationId xmlns:a16="http://schemas.microsoft.com/office/drawing/2014/main" id="{8E301A2D-0A51-4B5E-B89F-1DC412C658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37878" y="4250724"/>
            <a:ext cx="1715509" cy="189036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プレゼントのイラスト「ピンクの箱とリボンのプレゼント」">
            <a:extLst>
              <a:ext uri="{FF2B5EF4-FFF2-40B4-BE49-F238E27FC236}">
                <a16:creationId xmlns:a16="http://schemas.microsoft.com/office/drawing/2014/main" id="{BCA0D1A9-46B7-47F8-A17D-BBC08C849E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5261288"/>
            <a:ext cx="1162278" cy="1162278"/>
          </a:xfrm>
          <a:prstGeom prst="rect">
            <a:avLst/>
          </a:prstGeom>
          <a:noFill/>
          <a:extLst>
            <a:ext uri="{909E8E84-426E-40DD-AFC4-6F175D3DCCD1}">
              <a14:hiddenFill xmlns:a14="http://schemas.microsoft.com/office/drawing/2010/main">
                <a:solidFill>
                  <a:srgbClr val="FFFFFF"/>
                </a:solidFill>
              </a14:hiddenFill>
            </a:ext>
          </a:extLst>
        </p:spPr>
      </p:pic>
      <p:sp>
        <p:nvSpPr>
          <p:cNvPr id="5" name="四角形: 角を丸くする 4">
            <a:extLst>
              <a:ext uri="{FF2B5EF4-FFF2-40B4-BE49-F238E27FC236}">
                <a16:creationId xmlns:a16="http://schemas.microsoft.com/office/drawing/2014/main" id="{DA9E94CF-81A1-4C67-8FE3-7A447C39A9B2}"/>
              </a:ext>
            </a:extLst>
          </p:cNvPr>
          <p:cNvSpPr/>
          <p:nvPr/>
        </p:nvSpPr>
        <p:spPr>
          <a:xfrm>
            <a:off x="2142064" y="5150891"/>
            <a:ext cx="7219650" cy="1267149"/>
          </a:xfrm>
          <a:prstGeom prst="roundRect">
            <a:avLst/>
          </a:prstGeom>
          <a:solidFill>
            <a:schemeClr val="bg1"/>
          </a:solidFill>
          <a:ln w="38100">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dirty="0">
                <a:solidFill>
                  <a:schemeClr val="tx1"/>
                </a:solidFill>
                <a:latin typeface="HG丸ｺﾞｼｯｸM-PRO" panose="020F0600000000000000" pitchFamily="50" charset="-128"/>
                <a:ea typeface="HG丸ｺﾞｼｯｸM-PRO" panose="020F0600000000000000" pitchFamily="50" charset="-128"/>
              </a:rPr>
              <a:t>覚えのない荷物</a:t>
            </a:r>
            <a:r>
              <a:rPr lang="ja-JP" altLang="en-US" sz="2400" dirty="0">
                <a:solidFill>
                  <a:schemeClr val="tx1"/>
                </a:solidFill>
                <a:latin typeface="HG丸ｺﾞｼｯｸM-PRO" panose="020F0600000000000000" pitchFamily="50" charset="-128"/>
                <a:ea typeface="HG丸ｺﾞｼｯｸM-PRO" panose="020F0600000000000000" pitchFamily="50" charset="-128"/>
              </a:rPr>
              <a:t>が届いたという相談では</a:t>
            </a:r>
            <a:endParaRPr kumimoji="1" lang="en-US" altLang="ja-JP" sz="2400" dirty="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sz="2400" dirty="0">
                <a:solidFill>
                  <a:schemeClr val="tx1"/>
                </a:solidFill>
                <a:latin typeface="HG丸ｺﾞｼｯｸM-PRO" panose="020F0600000000000000" pitchFamily="50" charset="-128"/>
                <a:ea typeface="HG丸ｺﾞｼｯｸM-PRO" panose="020F0600000000000000" pitchFamily="50" charset="-128"/>
              </a:rPr>
              <a:t>誰かからのプレゼントだったという</a:t>
            </a:r>
            <a:r>
              <a:rPr lang="ja-JP" altLang="en-US" sz="2400" dirty="0">
                <a:solidFill>
                  <a:schemeClr val="tx1"/>
                </a:solidFill>
                <a:latin typeface="HG丸ｺﾞｼｯｸM-PRO" panose="020F0600000000000000" pitchFamily="50" charset="-128"/>
                <a:ea typeface="HG丸ｺﾞｼｯｸM-PRO" panose="020F0600000000000000" pitchFamily="50" charset="-128"/>
              </a:rPr>
              <a:t>結末</a:t>
            </a:r>
            <a:r>
              <a:rPr kumimoji="1" lang="ja-JP" altLang="en-US" sz="2400" dirty="0">
                <a:solidFill>
                  <a:schemeClr val="tx1"/>
                </a:solidFill>
                <a:latin typeface="HG丸ｺﾞｼｯｸM-PRO" panose="020F0600000000000000" pitchFamily="50" charset="-128"/>
                <a:ea typeface="HG丸ｺﾞｼｯｸM-PRO" panose="020F0600000000000000" pitchFamily="50" charset="-128"/>
              </a:rPr>
              <a:t>も多い。</a:t>
            </a:r>
            <a:r>
              <a:rPr lang="ja-JP" altLang="en-US" sz="2400" dirty="0">
                <a:solidFill>
                  <a:schemeClr val="tx1"/>
                </a:solidFill>
                <a:latin typeface="HG丸ｺﾞｼｯｸM-PRO" panose="020F0600000000000000" pitchFamily="50" charset="-128"/>
                <a:ea typeface="HG丸ｺﾞｼｯｸM-PRO" panose="020F0600000000000000" pitchFamily="50" charset="-128"/>
              </a:rPr>
              <a:t>まず、落ち着いて対応しましょう！</a:t>
            </a:r>
            <a:endParaRPr kumimoji="1" lang="ja-JP" altLang="en-US" sz="2400" dirty="0">
              <a:solidFill>
                <a:schemeClr val="tx1"/>
              </a:solidFill>
              <a:latin typeface="HG丸ｺﾞｼｯｸM-PRO" panose="020F0600000000000000" pitchFamily="50" charset="-128"/>
              <a:ea typeface="HG丸ｺﾞｼｯｸM-PRO" panose="020F0600000000000000" pitchFamily="50" charset="-128"/>
            </a:endParaRPr>
          </a:p>
        </p:txBody>
      </p:sp>
      <p:sp>
        <p:nvSpPr>
          <p:cNvPr id="6" name="スライド番号プレースホルダー 5"/>
          <p:cNvSpPr>
            <a:spLocks noGrp="1"/>
          </p:cNvSpPr>
          <p:nvPr>
            <p:ph type="sldNum" sz="quarter" idx="12"/>
          </p:nvPr>
        </p:nvSpPr>
        <p:spPr/>
        <p:txBody>
          <a:bodyPr/>
          <a:lstStyle/>
          <a:p>
            <a:fld id="{18661D3D-6956-46A9-9340-A701E0E782EA}" type="slidenum">
              <a:rPr kumimoji="1" lang="ja-JP" altLang="en-US" smtClean="0"/>
              <a:t>35</a:t>
            </a:fld>
            <a:endParaRPr kumimoji="1" lang="ja-JP" altLang="en-US"/>
          </a:p>
        </p:txBody>
      </p:sp>
    </p:spTree>
    <p:extLst>
      <p:ext uri="{BB962C8B-B14F-4D97-AF65-F5344CB8AC3E}">
        <p14:creationId xmlns:p14="http://schemas.microsoft.com/office/powerpoint/2010/main" val="367247237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a:extLst>
              <a:ext uri="{FF2B5EF4-FFF2-40B4-BE49-F238E27FC236}">
                <a16:creationId xmlns:a16="http://schemas.microsoft.com/office/drawing/2014/main" id="{84E79F0E-9848-4FF8-B6B8-032188FF0360}"/>
              </a:ext>
            </a:extLst>
          </p:cNvPr>
          <p:cNvSpPr txBox="1"/>
          <p:nvPr/>
        </p:nvSpPr>
        <p:spPr>
          <a:xfrm>
            <a:off x="203400" y="658838"/>
            <a:ext cx="11733227" cy="5476940"/>
          </a:xfrm>
          <a:prstGeom prst="rect">
            <a:avLst/>
          </a:prstGeom>
          <a:solidFill>
            <a:schemeClr val="bg2"/>
          </a:solidFill>
        </p:spPr>
        <p:txBody>
          <a:bodyPr wrap="square" rtlCol="0">
            <a:spAutoFit/>
          </a:bodyPr>
          <a:lstStyle/>
          <a:p>
            <a:endParaRPr kumimoji="1" lang="ja-JP" altLang="en-US" dirty="0"/>
          </a:p>
        </p:txBody>
      </p:sp>
      <p:sp>
        <p:nvSpPr>
          <p:cNvPr id="2" name="タイトル 1">
            <a:extLst>
              <a:ext uri="{FF2B5EF4-FFF2-40B4-BE49-F238E27FC236}">
                <a16:creationId xmlns:a16="http://schemas.microsoft.com/office/drawing/2014/main" id="{C850408E-51D8-4F13-8A89-2BF1173F135C}"/>
              </a:ext>
            </a:extLst>
          </p:cNvPr>
          <p:cNvSpPr>
            <a:spLocks noGrp="1"/>
          </p:cNvSpPr>
          <p:nvPr>
            <p:ph type="title"/>
          </p:nvPr>
        </p:nvSpPr>
        <p:spPr>
          <a:xfrm>
            <a:off x="0" y="251231"/>
            <a:ext cx="9903390" cy="859611"/>
          </a:xfrm>
          <a:solidFill>
            <a:schemeClr val="accent1"/>
          </a:solidFill>
        </p:spPr>
        <p:txBody>
          <a:bodyPr>
            <a:noAutofit/>
          </a:bodyPr>
          <a:lstStyle/>
          <a:p>
            <a:r>
              <a:rPr kumimoji="1" lang="ja-JP" altLang="en-US" sz="4000" b="1" dirty="0">
                <a:solidFill>
                  <a:schemeClr val="bg1"/>
                </a:solidFill>
                <a:latin typeface="HG丸ｺﾞｼｯｸM-PRO" panose="020F0600000000000000" pitchFamily="50" charset="-128"/>
                <a:ea typeface="HG丸ｺﾞｼｯｸM-PRO" panose="020F0600000000000000" pitchFamily="50" charset="-128"/>
              </a:rPr>
              <a:t>こんな手口に気をつけよう！</a:t>
            </a:r>
            <a:r>
              <a:rPr kumimoji="1" lang="en-US" altLang="ja-JP" sz="4000" b="1" dirty="0">
                <a:solidFill>
                  <a:schemeClr val="bg1"/>
                </a:solidFill>
                <a:latin typeface="HG丸ｺﾞｼｯｸM-PRO" panose="020F0600000000000000" pitchFamily="50" charset="-128"/>
                <a:ea typeface="HG丸ｺﾞｼｯｸM-PRO" panose="020F0600000000000000" pitchFamily="50" charset="-128"/>
              </a:rPr>
              <a:t>〈</a:t>
            </a:r>
            <a:r>
              <a:rPr kumimoji="1" lang="ja-JP" altLang="en-US" sz="4000" b="1" dirty="0">
                <a:solidFill>
                  <a:schemeClr val="bg1"/>
                </a:solidFill>
                <a:latin typeface="HG丸ｺﾞｼｯｸM-PRO" panose="020F0600000000000000" pitchFamily="50" charset="-128"/>
                <a:ea typeface="HG丸ｺﾞｼｯｸM-PRO" panose="020F0600000000000000" pitchFamily="50" charset="-128"/>
              </a:rPr>
              <a:t>光回線</a:t>
            </a:r>
            <a:r>
              <a:rPr kumimoji="1" lang="en-US" altLang="ja-JP" sz="4000" b="1" dirty="0">
                <a:solidFill>
                  <a:schemeClr val="bg1"/>
                </a:solidFill>
                <a:latin typeface="HG丸ｺﾞｼｯｸM-PRO" panose="020F0600000000000000" pitchFamily="50" charset="-128"/>
                <a:ea typeface="HG丸ｺﾞｼｯｸM-PRO" panose="020F0600000000000000" pitchFamily="50" charset="-128"/>
              </a:rPr>
              <a:t>〉</a:t>
            </a:r>
            <a:endParaRPr kumimoji="1" lang="ja-JP" altLang="en-US" sz="40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3" name="コンテンツ プレースホルダー 2">
            <a:extLst>
              <a:ext uri="{FF2B5EF4-FFF2-40B4-BE49-F238E27FC236}">
                <a16:creationId xmlns:a16="http://schemas.microsoft.com/office/drawing/2014/main" id="{60DC75AB-CF9D-4694-B097-10CA1BB90D45}"/>
              </a:ext>
            </a:extLst>
          </p:cNvPr>
          <p:cNvSpPr>
            <a:spLocks noGrp="1"/>
          </p:cNvSpPr>
          <p:nvPr>
            <p:ph idx="1"/>
          </p:nvPr>
        </p:nvSpPr>
        <p:spPr>
          <a:xfrm>
            <a:off x="632630" y="1520287"/>
            <a:ext cx="6068795" cy="4095793"/>
          </a:xfrm>
        </p:spPr>
        <p:txBody>
          <a:bodyPr>
            <a:normAutofit/>
          </a:bodyPr>
          <a:lstStyle/>
          <a:p>
            <a:endParaRPr lang="en-US" altLang="ja-JP" dirty="0"/>
          </a:p>
          <a:p>
            <a:pPr marL="0" indent="0">
              <a:buNone/>
            </a:pPr>
            <a:endParaRPr kumimoji="1" lang="en-US" altLang="ja-JP" dirty="0"/>
          </a:p>
          <a:p>
            <a:endParaRPr lang="en-US" altLang="ja-JP" dirty="0"/>
          </a:p>
          <a:p>
            <a:endParaRPr kumimoji="1" lang="ja-JP" altLang="en-US" dirty="0"/>
          </a:p>
        </p:txBody>
      </p:sp>
      <p:pic>
        <p:nvPicPr>
          <p:cNvPr id="6" name="図 5">
            <a:extLst>
              <a:ext uri="{FF2B5EF4-FFF2-40B4-BE49-F238E27FC236}">
                <a16:creationId xmlns:a16="http://schemas.microsoft.com/office/drawing/2014/main" id="{62DEF261-975A-491D-B168-635D2E722DDB}"/>
              </a:ext>
            </a:extLst>
          </p:cNvPr>
          <p:cNvPicPr>
            <a:picLocks noChangeAspect="1"/>
          </p:cNvPicPr>
          <p:nvPr/>
        </p:nvPicPr>
        <p:blipFill>
          <a:blip r:embed="rId3"/>
          <a:stretch>
            <a:fillRect/>
          </a:stretch>
        </p:blipFill>
        <p:spPr>
          <a:xfrm>
            <a:off x="527009" y="6180293"/>
            <a:ext cx="3743268" cy="560881"/>
          </a:xfrm>
          <a:prstGeom prst="rect">
            <a:avLst/>
          </a:prstGeom>
        </p:spPr>
      </p:pic>
      <p:pic>
        <p:nvPicPr>
          <p:cNvPr id="7" name="図 6">
            <a:extLst>
              <a:ext uri="{FF2B5EF4-FFF2-40B4-BE49-F238E27FC236}">
                <a16:creationId xmlns:a16="http://schemas.microsoft.com/office/drawing/2014/main" id="{DFF32BCE-DB4F-40E6-8D66-D355DCC9ECDF}"/>
              </a:ext>
            </a:extLst>
          </p:cNvPr>
          <p:cNvPicPr>
            <a:picLocks noChangeAspect="1"/>
          </p:cNvPicPr>
          <p:nvPr/>
        </p:nvPicPr>
        <p:blipFill>
          <a:blip r:embed="rId3"/>
          <a:stretch>
            <a:fillRect/>
          </a:stretch>
        </p:blipFill>
        <p:spPr>
          <a:xfrm>
            <a:off x="4178457" y="6140162"/>
            <a:ext cx="3743268" cy="560881"/>
          </a:xfrm>
          <a:prstGeom prst="rect">
            <a:avLst/>
          </a:prstGeom>
        </p:spPr>
      </p:pic>
      <p:pic>
        <p:nvPicPr>
          <p:cNvPr id="8" name="図 7">
            <a:extLst>
              <a:ext uri="{FF2B5EF4-FFF2-40B4-BE49-F238E27FC236}">
                <a16:creationId xmlns:a16="http://schemas.microsoft.com/office/drawing/2014/main" id="{DAFA8298-2CA9-437C-94B5-BF87A07E2237}"/>
              </a:ext>
            </a:extLst>
          </p:cNvPr>
          <p:cNvPicPr>
            <a:picLocks noChangeAspect="1"/>
          </p:cNvPicPr>
          <p:nvPr/>
        </p:nvPicPr>
        <p:blipFill>
          <a:blip r:embed="rId3"/>
          <a:stretch>
            <a:fillRect/>
          </a:stretch>
        </p:blipFill>
        <p:spPr>
          <a:xfrm>
            <a:off x="7829905" y="6144547"/>
            <a:ext cx="3743268" cy="560881"/>
          </a:xfrm>
          <a:prstGeom prst="rect">
            <a:avLst/>
          </a:prstGeom>
        </p:spPr>
      </p:pic>
      <p:pic>
        <p:nvPicPr>
          <p:cNvPr id="9" name="図 8">
            <a:extLst>
              <a:ext uri="{FF2B5EF4-FFF2-40B4-BE49-F238E27FC236}">
                <a16:creationId xmlns:a16="http://schemas.microsoft.com/office/drawing/2014/main" id="{E10697F1-2CBE-4A22-B18E-EE2F2241125E}"/>
              </a:ext>
            </a:extLst>
          </p:cNvPr>
          <p:cNvPicPr>
            <a:picLocks noChangeAspect="1"/>
          </p:cNvPicPr>
          <p:nvPr/>
        </p:nvPicPr>
        <p:blipFill>
          <a:blip r:embed="rId4"/>
          <a:stretch>
            <a:fillRect/>
          </a:stretch>
        </p:blipFill>
        <p:spPr>
          <a:xfrm>
            <a:off x="487618" y="1516722"/>
            <a:ext cx="2749578" cy="2433836"/>
          </a:xfrm>
          <a:prstGeom prst="rect">
            <a:avLst/>
          </a:prstGeom>
        </p:spPr>
      </p:pic>
      <p:pic>
        <p:nvPicPr>
          <p:cNvPr id="2050" name="Picture 2" descr="悪徳商法のイラスト「電話勧誘」">
            <a:extLst>
              <a:ext uri="{FF2B5EF4-FFF2-40B4-BE49-F238E27FC236}">
                <a16:creationId xmlns:a16="http://schemas.microsoft.com/office/drawing/2014/main" id="{25D92BDD-D136-4DD1-A33C-A8AAA1D5BEF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7492" y="3163866"/>
            <a:ext cx="2441281" cy="2441281"/>
          </a:xfrm>
          <a:prstGeom prst="rect">
            <a:avLst/>
          </a:prstGeom>
          <a:noFill/>
          <a:extLst>
            <a:ext uri="{909E8E84-426E-40DD-AFC4-6F175D3DCCD1}">
              <a14:hiddenFill xmlns:a14="http://schemas.microsoft.com/office/drawing/2010/main">
                <a:solidFill>
                  <a:srgbClr val="FFFFFF"/>
                </a:solidFill>
              </a14:hiddenFill>
            </a:ext>
          </a:extLst>
        </p:spPr>
      </p:pic>
      <p:sp>
        <p:nvSpPr>
          <p:cNvPr id="10" name="吹き出し: 角を丸めた四角形 9">
            <a:extLst>
              <a:ext uri="{FF2B5EF4-FFF2-40B4-BE49-F238E27FC236}">
                <a16:creationId xmlns:a16="http://schemas.microsoft.com/office/drawing/2014/main" id="{2A87F89A-3CB5-41AB-BD51-111C6CC567C0}"/>
              </a:ext>
            </a:extLst>
          </p:cNvPr>
          <p:cNvSpPr/>
          <p:nvPr/>
        </p:nvSpPr>
        <p:spPr>
          <a:xfrm>
            <a:off x="3440596" y="1733156"/>
            <a:ext cx="2367080" cy="1015957"/>
          </a:xfrm>
          <a:prstGeom prst="wedgeRoundRectCallout">
            <a:avLst>
              <a:gd name="adj1" fmla="val -34298"/>
              <a:gd name="adj2" fmla="val 74092"/>
              <a:gd name="adj3" fmla="val 16667"/>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400" b="1" dirty="0">
                <a:latin typeface="HG丸ｺﾞｼｯｸM-PRO" panose="020F0600000000000000" pitchFamily="50" charset="-128"/>
                <a:ea typeface="HG丸ｺﾞｼｯｸM-PRO" panose="020F0600000000000000" pitchFamily="50" charset="-128"/>
              </a:rPr>
              <a:t>通信料金が</a:t>
            </a:r>
            <a:endParaRPr kumimoji="1" lang="en-US" altLang="ja-JP" sz="2400" b="1" dirty="0">
              <a:latin typeface="HG丸ｺﾞｼｯｸM-PRO" panose="020F0600000000000000" pitchFamily="50" charset="-128"/>
              <a:ea typeface="HG丸ｺﾞｼｯｸM-PRO" panose="020F0600000000000000" pitchFamily="50" charset="-128"/>
            </a:endParaRPr>
          </a:p>
          <a:p>
            <a:pPr algn="ctr"/>
            <a:r>
              <a:rPr kumimoji="1" lang="ja-JP" altLang="en-US" sz="2400" b="1" dirty="0">
                <a:latin typeface="HG丸ｺﾞｼｯｸM-PRO" panose="020F0600000000000000" pitchFamily="50" charset="-128"/>
                <a:ea typeface="HG丸ｺﾞｼｯｸM-PRO" panose="020F0600000000000000" pitchFamily="50" charset="-128"/>
              </a:rPr>
              <a:t>安くなります</a:t>
            </a:r>
          </a:p>
        </p:txBody>
      </p:sp>
      <p:sp>
        <p:nvSpPr>
          <p:cNvPr id="4" name="矢印: 右 3">
            <a:extLst>
              <a:ext uri="{FF2B5EF4-FFF2-40B4-BE49-F238E27FC236}">
                <a16:creationId xmlns:a16="http://schemas.microsoft.com/office/drawing/2014/main" id="{78C9DACC-198C-443E-89FE-1AE6FBB9B7D2}"/>
              </a:ext>
            </a:extLst>
          </p:cNvPr>
          <p:cNvSpPr/>
          <p:nvPr/>
        </p:nvSpPr>
        <p:spPr>
          <a:xfrm>
            <a:off x="5296805" y="2498551"/>
            <a:ext cx="4002298" cy="3014505"/>
          </a:xfrm>
          <a:prstGeom prst="rightArrow">
            <a:avLst>
              <a:gd name="adj1" fmla="val 50000"/>
              <a:gd name="adj2" fmla="val 52459"/>
            </a:avLst>
          </a:prstGeom>
          <a:solidFill>
            <a:schemeClr val="bg1"/>
          </a:solidFill>
          <a:ln w="38100">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吹き出し: 角を丸めた四角形 4">
            <a:extLst>
              <a:ext uri="{FF2B5EF4-FFF2-40B4-BE49-F238E27FC236}">
                <a16:creationId xmlns:a16="http://schemas.microsoft.com/office/drawing/2014/main" id="{261584B4-ED99-4985-92FA-0AEAC869C2CD}"/>
              </a:ext>
            </a:extLst>
          </p:cNvPr>
          <p:cNvSpPr/>
          <p:nvPr/>
        </p:nvSpPr>
        <p:spPr>
          <a:xfrm>
            <a:off x="632630" y="4711097"/>
            <a:ext cx="2493851" cy="1245467"/>
          </a:xfrm>
          <a:prstGeom prst="wedgeRoundRectCallout">
            <a:avLst>
              <a:gd name="adj1" fmla="val 76240"/>
              <a:gd name="adj2" fmla="val 7457"/>
              <a:gd name="adj3" fmla="val 16667"/>
            </a:avLst>
          </a:prstGeom>
          <a:ln w="952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2400" b="1" dirty="0" smtClean="0">
                <a:latin typeface="HG丸ｺﾞｼｯｸM-PRO" panose="020F0600000000000000" pitchFamily="50" charset="-128"/>
                <a:ea typeface="HG丸ｺﾞｼｯｸM-PRO" panose="020F0600000000000000" pitchFamily="50" charset="-128"/>
              </a:rPr>
              <a:t>プランが変わるだけなら･･･</a:t>
            </a:r>
            <a:endParaRPr lang="en-US" altLang="ja-JP" sz="2400" b="1" dirty="0">
              <a:latin typeface="HG丸ｺﾞｼｯｸM-PRO" panose="020F0600000000000000" pitchFamily="50" charset="-128"/>
              <a:ea typeface="HG丸ｺﾞｼｯｸM-PRO" panose="020F0600000000000000" pitchFamily="50" charset="-128"/>
            </a:endParaRPr>
          </a:p>
        </p:txBody>
      </p:sp>
      <p:pic>
        <p:nvPicPr>
          <p:cNvPr id="3074" name="Picture 2" descr="書類を見て焦る会社員のイラスト（女性）">
            <a:extLst>
              <a:ext uri="{FF2B5EF4-FFF2-40B4-BE49-F238E27FC236}">
                <a16:creationId xmlns:a16="http://schemas.microsoft.com/office/drawing/2014/main" id="{A16ED6C2-FB78-450E-B0B8-40236B43106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64735" y="3615870"/>
            <a:ext cx="1897186" cy="1897186"/>
          </a:xfrm>
          <a:prstGeom prst="rect">
            <a:avLst/>
          </a:prstGeom>
          <a:noFill/>
          <a:extLst>
            <a:ext uri="{909E8E84-426E-40DD-AFC4-6F175D3DCCD1}">
              <a14:hiddenFill xmlns:a14="http://schemas.microsoft.com/office/drawing/2010/main">
                <a:solidFill>
                  <a:srgbClr val="FFFFFF"/>
                </a:solidFill>
              </a14:hiddenFill>
            </a:ext>
          </a:extLst>
        </p:spPr>
      </p:pic>
      <p:sp>
        <p:nvSpPr>
          <p:cNvPr id="11" name="吹き出し: 角を丸めた四角形 10">
            <a:extLst>
              <a:ext uri="{FF2B5EF4-FFF2-40B4-BE49-F238E27FC236}">
                <a16:creationId xmlns:a16="http://schemas.microsoft.com/office/drawing/2014/main" id="{5E818017-49FE-418A-9E7B-BC3CEDD2A3FB}"/>
              </a:ext>
            </a:extLst>
          </p:cNvPr>
          <p:cNvSpPr/>
          <p:nvPr/>
        </p:nvSpPr>
        <p:spPr>
          <a:xfrm>
            <a:off x="8831431" y="1516722"/>
            <a:ext cx="2874884" cy="1530273"/>
          </a:xfrm>
          <a:prstGeom prst="wedgeRoundRectCallout">
            <a:avLst>
              <a:gd name="adj1" fmla="val 10302"/>
              <a:gd name="adj2" fmla="val 72883"/>
              <a:gd name="adj3" fmla="val 16667"/>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dirty="0">
                <a:solidFill>
                  <a:schemeClr val="tx1"/>
                </a:solidFill>
                <a:latin typeface="HG丸ｺﾞｼｯｸM-PRO" panose="020F0600000000000000" pitchFamily="50" charset="-128"/>
                <a:ea typeface="HG丸ｺﾞｼｯｸM-PRO" panose="020F0600000000000000" pitchFamily="50" charset="-128"/>
              </a:rPr>
              <a:t>知らない</a:t>
            </a:r>
            <a:r>
              <a:rPr kumimoji="1" lang="ja-JP" altLang="en-US" sz="2400" b="1" dirty="0">
                <a:solidFill>
                  <a:schemeClr val="tx1"/>
                </a:solidFill>
                <a:latin typeface="HG丸ｺﾞｼｯｸM-PRO" panose="020F0600000000000000" pitchFamily="50" charset="-128"/>
                <a:ea typeface="HG丸ｺﾞｼｯｸM-PRO" panose="020F0600000000000000" pitchFamily="50" charset="-128"/>
              </a:rPr>
              <a:t>会社との契約になってる！</a:t>
            </a:r>
          </a:p>
        </p:txBody>
      </p:sp>
      <p:sp>
        <p:nvSpPr>
          <p:cNvPr id="13" name="テキスト ボックス 12">
            <a:extLst>
              <a:ext uri="{FF2B5EF4-FFF2-40B4-BE49-F238E27FC236}">
                <a16:creationId xmlns:a16="http://schemas.microsoft.com/office/drawing/2014/main" id="{F90568A0-8F15-4FA9-AED4-386F10BC5B23}"/>
              </a:ext>
            </a:extLst>
          </p:cNvPr>
          <p:cNvSpPr txBox="1"/>
          <p:nvPr/>
        </p:nvSpPr>
        <p:spPr>
          <a:xfrm>
            <a:off x="5267656" y="3406098"/>
            <a:ext cx="3765164" cy="1200329"/>
          </a:xfrm>
          <a:prstGeom prst="rect">
            <a:avLst/>
          </a:prstGeom>
          <a:noFill/>
        </p:spPr>
        <p:txBody>
          <a:bodyPr wrap="square" rtlCol="0">
            <a:spAutoFit/>
          </a:bodyPr>
          <a:lstStyle/>
          <a:p>
            <a:r>
              <a:rPr kumimoji="1" lang="ja-JP" altLang="en-US" sz="2400" b="1" dirty="0">
                <a:latin typeface="HG丸ｺﾞｼｯｸM-PRO" panose="020F0600000000000000" pitchFamily="50" charset="-128"/>
                <a:ea typeface="HG丸ｺﾞｼｯｸM-PRO" panose="020F0600000000000000" pitchFamily="50" charset="-128"/>
              </a:rPr>
              <a:t>プラン変更と思って契約した</a:t>
            </a:r>
            <a:r>
              <a:rPr kumimoji="1" lang="ja-JP" altLang="en-US" sz="2400" b="1" dirty="0" smtClean="0">
                <a:latin typeface="HG丸ｺﾞｼｯｸM-PRO" panose="020F0600000000000000" pitchFamily="50" charset="-128"/>
                <a:ea typeface="HG丸ｺﾞｼｯｸM-PRO" panose="020F0600000000000000" pitchFamily="50" charset="-128"/>
              </a:rPr>
              <a:t>が、数日後</a:t>
            </a:r>
            <a:r>
              <a:rPr kumimoji="1" lang="ja-JP" altLang="en-US" sz="2400" b="1" dirty="0">
                <a:latin typeface="HG丸ｺﾞｼｯｸM-PRO" panose="020F0600000000000000" pitchFamily="50" charset="-128"/>
                <a:ea typeface="HG丸ｺﾞｼｯｸM-PRO" panose="020F0600000000000000" pitchFamily="50" charset="-128"/>
              </a:rPr>
              <a:t>契約書が届くと･･･</a:t>
            </a:r>
          </a:p>
        </p:txBody>
      </p:sp>
      <p:sp>
        <p:nvSpPr>
          <p:cNvPr id="15" name="スライド番号プレースホルダー 14"/>
          <p:cNvSpPr>
            <a:spLocks noGrp="1"/>
          </p:cNvSpPr>
          <p:nvPr>
            <p:ph type="sldNum" sz="quarter" idx="12"/>
          </p:nvPr>
        </p:nvSpPr>
        <p:spPr/>
        <p:txBody>
          <a:bodyPr/>
          <a:lstStyle/>
          <a:p>
            <a:fld id="{18661D3D-6956-46A9-9340-A701E0E782EA}" type="slidenum">
              <a:rPr kumimoji="1" lang="ja-JP" altLang="en-US" smtClean="0"/>
              <a:t>36</a:t>
            </a:fld>
            <a:endParaRPr kumimoji="1" lang="ja-JP" altLang="en-US"/>
          </a:p>
        </p:txBody>
      </p:sp>
    </p:spTree>
    <p:extLst>
      <p:ext uri="{BB962C8B-B14F-4D97-AF65-F5344CB8AC3E}">
        <p14:creationId xmlns:p14="http://schemas.microsoft.com/office/powerpoint/2010/main" val="423163214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30E0A6F7-D8D0-44A7-BDFE-950EA5602A6C}"/>
              </a:ext>
            </a:extLst>
          </p:cNvPr>
          <p:cNvSpPr txBox="1"/>
          <p:nvPr/>
        </p:nvSpPr>
        <p:spPr>
          <a:xfrm>
            <a:off x="337037" y="440179"/>
            <a:ext cx="11517923" cy="5977642"/>
          </a:xfrm>
          <a:prstGeom prst="rect">
            <a:avLst/>
          </a:prstGeom>
          <a:solidFill>
            <a:schemeClr val="bg2"/>
          </a:solidFill>
        </p:spPr>
        <p:txBody>
          <a:bodyPr wrap="square" rtlCol="0">
            <a:spAutoFit/>
          </a:bodyPr>
          <a:lstStyle/>
          <a:p>
            <a:endParaRPr kumimoji="1" lang="ja-JP" altLang="en-US" dirty="0"/>
          </a:p>
        </p:txBody>
      </p:sp>
      <p:sp>
        <p:nvSpPr>
          <p:cNvPr id="2" name="タイトル 1">
            <a:extLst>
              <a:ext uri="{FF2B5EF4-FFF2-40B4-BE49-F238E27FC236}">
                <a16:creationId xmlns:a16="http://schemas.microsoft.com/office/drawing/2014/main" id="{FD128429-E1CA-4C7E-94F7-399C9E80A99C}"/>
              </a:ext>
            </a:extLst>
          </p:cNvPr>
          <p:cNvSpPr>
            <a:spLocks noGrp="1"/>
          </p:cNvSpPr>
          <p:nvPr>
            <p:ph type="title"/>
          </p:nvPr>
        </p:nvSpPr>
        <p:spPr>
          <a:xfrm>
            <a:off x="0" y="227340"/>
            <a:ext cx="7690981" cy="824846"/>
          </a:xfrm>
          <a:solidFill>
            <a:schemeClr val="accent1"/>
          </a:solidFill>
        </p:spPr>
        <p:txBody>
          <a:bodyPr>
            <a:normAutofit/>
          </a:bodyPr>
          <a:lstStyle/>
          <a:p>
            <a:r>
              <a:rPr kumimoji="1" lang="ja-JP" altLang="en-US" sz="4000" b="1" dirty="0">
                <a:solidFill>
                  <a:schemeClr val="bg1"/>
                </a:solidFill>
                <a:latin typeface="HG丸ｺﾞｼｯｸM-PRO" panose="020F0600000000000000" pitchFamily="50" charset="-128"/>
                <a:ea typeface="HG丸ｺﾞｼｯｸM-PRO" panose="020F0600000000000000" pitchFamily="50" charset="-128"/>
              </a:rPr>
              <a:t>光回線の勧誘トラブルの</a:t>
            </a:r>
            <a:r>
              <a:rPr lang="ja-JP" altLang="en-US" sz="4000" b="1" dirty="0">
                <a:solidFill>
                  <a:schemeClr val="bg1"/>
                </a:solidFill>
                <a:latin typeface="HG丸ｺﾞｼｯｸM-PRO" panose="020F0600000000000000" pitchFamily="50" charset="-128"/>
                <a:ea typeface="HG丸ｺﾞｼｯｸM-PRO" panose="020F0600000000000000" pitchFamily="50" charset="-128"/>
              </a:rPr>
              <a:t>対処法</a:t>
            </a:r>
            <a:endParaRPr kumimoji="1" lang="ja-JP" altLang="en-US" sz="40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3" name="コンテンツ プレースホルダー 2">
            <a:extLst>
              <a:ext uri="{FF2B5EF4-FFF2-40B4-BE49-F238E27FC236}">
                <a16:creationId xmlns:a16="http://schemas.microsoft.com/office/drawing/2014/main" id="{81BE47FB-70B8-42B0-AB38-7A7A4B78F5FF}"/>
              </a:ext>
            </a:extLst>
          </p:cNvPr>
          <p:cNvSpPr>
            <a:spLocks noGrp="1"/>
          </p:cNvSpPr>
          <p:nvPr>
            <p:ph idx="1"/>
          </p:nvPr>
        </p:nvSpPr>
        <p:spPr>
          <a:xfrm>
            <a:off x="631371" y="1399993"/>
            <a:ext cx="10667999" cy="1384995"/>
          </a:xfrm>
          <a:solidFill>
            <a:schemeClr val="bg1"/>
          </a:solidFill>
          <a:ln w="41275">
            <a:solidFill>
              <a:srgbClr val="333399"/>
            </a:solidFill>
          </a:ln>
        </p:spPr>
        <p:txBody>
          <a:bodyPr anchor="ctr">
            <a:normAutofit/>
          </a:bodyPr>
          <a:lstStyle/>
          <a:p>
            <a:pPr marL="0" indent="0">
              <a:buNone/>
            </a:pPr>
            <a:r>
              <a:rPr kumimoji="1" lang="ja-JP" altLang="en-US" dirty="0">
                <a:latin typeface="HG丸ｺﾞｼｯｸM-PRO" panose="020F0600000000000000" pitchFamily="50" charset="-128"/>
                <a:ea typeface="HG丸ｺﾞｼｯｸM-PRO" panose="020F0600000000000000" pitchFamily="50" charset="-128"/>
              </a:rPr>
              <a:t>大手通信会社から回線を借り受けた光コラボレーション業者が、事業者名をきちんと伝えないためトラブルになる。契約すると、現在契約している通信会社は解約、新たな契約になる。</a:t>
            </a:r>
            <a:endParaRPr kumimoji="1" lang="en-US" altLang="ja-JP" dirty="0">
              <a:latin typeface="HG丸ｺﾞｼｯｸM-PRO" panose="020F0600000000000000" pitchFamily="50" charset="-128"/>
              <a:ea typeface="HG丸ｺﾞｼｯｸM-PRO" panose="020F0600000000000000" pitchFamily="50" charset="-128"/>
            </a:endParaRPr>
          </a:p>
        </p:txBody>
      </p:sp>
      <p:sp>
        <p:nvSpPr>
          <p:cNvPr id="6" name="テキスト ボックス 5">
            <a:extLst>
              <a:ext uri="{FF2B5EF4-FFF2-40B4-BE49-F238E27FC236}">
                <a16:creationId xmlns:a16="http://schemas.microsoft.com/office/drawing/2014/main" id="{C41D3E94-3DBF-4F2E-A2FA-F12FABA55DA2}"/>
              </a:ext>
            </a:extLst>
          </p:cNvPr>
          <p:cNvSpPr txBox="1"/>
          <p:nvPr/>
        </p:nvSpPr>
        <p:spPr>
          <a:xfrm>
            <a:off x="794657" y="3064992"/>
            <a:ext cx="6366853" cy="1384995"/>
          </a:xfrm>
          <a:prstGeom prst="rect">
            <a:avLst/>
          </a:prstGeom>
          <a:solidFill>
            <a:srgbClr val="FFFF99"/>
          </a:solidFill>
        </p:spPr>
        <p:txBody>
          <a:bodyPr wrap="square" rtlCol="0">
            <a:spAutoFit/>
          </a:bodyPr>
          <a:lstStyle/>
          <a:p>
            <a:pPr marL="285750" indent="-285750">
              <a:buFont typeface="Wingdings" panose="05000000000000000000" pitchFamily="2" charset="2"/>
              <a:buChar char="Ø"/>
            </a:pPr>
            <a:r>
              <a:rPr kumimoji="1" lang="ja-JP" altLang="en-US" sz="2800" dirty="0">
                <a:latin typeface="HG丸ｺﾞｼｯｸM-PRO" panose="020F0600000000000000" pitchFamily="50" charset="-128"/>
                <a:ea typeface="HG丸ｺﾞｼｯｸM-PRO" panose="020F0600000000000000" pitchFamily="50" charset="-128"/>
              </a:rPr>
              <a:t>契約先の事業者名や連絡先</a:t>
            </a:r>
            <a:r>
              <a:rPr kumimoji="1" lang="ja-JP" altLang="en-US" sz="2800" dirty="0" smtClean="0">
                <a:latin typeface="HG丸ｺﾞｼｯｸM-PRO" panose="020F0600000000000000" pitchFamily="50" charset="-128"/>
                <a:ea typeface="HG丸ｺﾞｼｯｸM-PRO" panose="020F0600000000000000" pitchFamily="50" charset="-128"/>
              </a:rPr>
              <a:t>、</a:t>
            </a:r>
            <a:endParaRPr kumimoji="1" lang="en-US" altLang="ja-JP" sz="2800" dirty="0" smtClean="0">
              <a:latin typeface="HG丸ｺﾞｼｯｸM-PRO" panose="020F0600000000000000" pitchFamily="50" charset="-128"/>
              <a:ea typeface="HG丸ｺﾞｼｯｸM-PRO" panose="020F0600000000000000" pitchFamily="50" charset="-128"/>
            </a:endParaRPr>
          </a:p>
          <a:p>
            <a:r>
              <a:rPr lang="ja-JP" altLang="en-US" sz="2800" dirty="0">
                <a:latin typeface="HG丸ｺﾞｼｯｸM-PRO" panose="020F0600000000000000" pitchFamily="50" charset="-128"/>
                <a:ea typeface="HG丸ｺﾞｼｯｸM-PRO" panose="020F0600000000000000" pitchFamily="50" charset="-128"/>
              </a:rPr>
              <a:t>　</a:t>
            </a:r>
            <a:r>
              <a:rPr kumimoji="1" lang="ja-JP" altLang="en-US" sz="2800" dirty="0" smtClean="0">
                <a:latin typeface="HG丸ｺﾞｼｯｸM-PRO" panose="020F0600000000000000" pitchFamily="50" charset="-128"/>
                <a:ea typeface="HG丸ｺﾞｼｯｸM-PRO" panose="020F0600000000000000" pitchFamily="50" charset="-128"/>
              </a:rPr>
              <a:t>サービス</a:t>
            </a:r>
            <a:r>
              <a:rPr kumimoji="1" lang="ja-JP" altLang="en-US" sz="2800" dirty="0">
                <a:latin typeface="HG丸ｺﾞｼｯｸM-PRO" panose="020F0600000000000000" pitchFamily="50" charset="-128"/>
                <a:ea typeface="HG丸ｺﾞｼｯｸM-PRO" panose="020F0600000000000000" pitchFamily="50" charset="-128"/>
              </a:rPr>
              <a:t>の内容を</a:t>
            </a:r>
            <a:r>
              <a:rPr kumimoji="1" lang="ja-JP" altLang="en-US" sz="2800" dirty="0" smtClean="0">
                <a:latin typeface="HG丸ｺﾞｼｯｸM-PRO" panose="020F0600000000000000" pitchFamily="50" charset="-128"/>
                <a:ea typeface="HG丸ｺﾞｼｯｸM-PRO" panose="020F0600000000000000" pitchFamily="50" charset="-128"/>
              </a:rPr>
              <a:t>確認。</a:t>
            </a:r>
            <a:endParaRPr kumimoji="1" lang="en-US" altLang="ja-JP" sz="2800" dirty="0">
              <a:latin typeface="HG丸ｺﾞｼｯｸM-PRO" panose="020F0600000000000000" pitchFamily="50" charset="-128"/>
              <a:ea typeface="HG丸ｺﾞｼｯｸM-PRO" panose="020F0600000000000000" pitchFamily="50" charset="-128"/>
            </a:endParaRPr>
          </a:p>
          <a:p>
            <a:pPr marL="285750" indent="-285750">
              <a:buFont typeface="Wingdings" panose="05000000000000000000" pitchFamily="2" charset="2"/>
              <a:buChar char="Ø"/>
            </a:pPr>
            <a:r>
              <a:rPr lang="ja-JP" altLang="en-US" sz="2800" dirty="0">
                <a:latin typeface="HG丸ｺﾞｼｯｸM-PRO" panose="020F0600000000000000" pitchFamily="50" charset="-128"/>
                <a:ea typeface="HG丸ｺﾞｼｯｸM-PRO" panose="020F0600000000000000" pitchFamily="50" charset="-128"/>
              </a:rPr>
              <a:t>書類が届いたら必ず</a:t>
            </a:r>
            <a:r>
              <a:rPr lang="ja-JP" altLang="en-US" sz="2800" dirty="0" smtClean="0">
                <a:latin typeface="HG丸ｺﾞｼｯｸM-PRO" panose="020F0600000000000000" pitchFamily="50" charset="-128"/>
                <a:ea typeface="HG丸ｺﾞｼｯｸM-PRO" panose="020F0600000000000000" pitchFamily="50" charset="-128"/>
              </a:rPr>
              <a:t>チェック。</a:t>
            </a:r>
            <a:endParaRPr lang="en-US" altLang="ja-JP" sz="2800" dirty="0">
              <a:latin typeface="HG丸ｺﾞｼｯｸM-PRO" panose="020F0600000000000000" pitchFamily="50" charset="-128"/>
              <a:ea typeface="HG丸ｺﾞｼｯｸM-PRO" panose="020F0600000000000000" pitchFamily="50" charset="-128"/>
            </a:endParaRPr>
          </a:p>
        </p:txBody>
      </p:sp>
      <p:sp>
        <p:nvSpPr>
          <p:cNvPr id="7" name="四角形: 角を丸くする 6">
            <a:extLst>
              <a:ext uri="{FF2B5EF4-FFF2-40B4-BE49-F238E27FC236}">
                <a16:creationId xmlns:a16="http://schemas.microsoft.com/office/drawing/2014/main" id="{C999C785-D941-4DBD-8545-31B9222CDEB7}"/>
              </a:ext>
            </a:extLst>
          </p:cNvPr>
          <p:cNvSpPr/>
          <p:nvPr/>
        </p:nvSpPr>
        <p:spPr>
          <a:xfrm>
            <a:off x="631372" y="4824025"/>
            <a:ext cx="10667998" cy="1200329"/>
          </a:xfrm>
          <a:prstGeom prst="roundRect">
            <a:avLst/>
          </a:prstGeom>
          <a:solidFill>
            <a:schemeClr val="bg1"/>
          </a:solidFill>
          <a:ln w="38100">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b="1" dirty="0" smtClean="0">
                <a:solidFill>
                  <a:schemeClr val="tx1"/>
                </a:solidFill>
                <a:latin typeface="HG丸ｺﾞｼｯｸM-PRO" panose="020F0600000000000000" pitchFamily="50" charset="-128"/>
                <a:ea typeface="HG丸ｺﾞｼｯｸM-PRO" panose="020F0600000000000000" pitchFamily="50" charset="-128"/>
              </a:rPr>
              <a:t>　　光</a:t>
            </a:r>
            <a:r>
              <a:rPr kumimoji="1" lang="ja-JP" altLang="en-US" sz="2800" b="1" dirty="0">
                <a:solidFill>
                  <a:schemeClr val="tx1"/>
                </a:solidFill>
                <a:latin typeface="HG丸ｺﾞｼｯｸM-PRO" panose="020F0600000000000000" pitchFamily="50" charset="-128"/>
                <a:ea typeface="HG丸ｺﾞｼｯｸM-PRO" panose="020F0600000000000000" pitchFamily="50" charset="-128"/>
              </a:rPr>
              <a:t>回線の契約は「初期契約解除制度」の対象</a:t>
            </a:r>
            <a:endParaRPr kumimoji="1" lang="en-US" altLang="ja-JP" sz="2800" b="1" dirty="0">
              <a:solidFill>
                <a:schemeClr val="tx1"/>
              </a:solidFill>
              <a:latin typeface="HG丸ｺﾞｼｯｸM-PRO" panose="020F0600000000000000" pitchFamily="50" charset="-128"/>
              <a:ea typeface="HG丸ｺﾞｼｯｸM-PRO" panose="020F0600000000000000" pitchFamily="50" charset="-128"/>
            </a:endParaRPr>
          </a:p>
          <a:p>
            <a:r>
              <a:rPr lang="ja-JP" altLang="en-US" sz="2800" b="1" dirty="0">
                <a:solidFill>
                  <a:schemeClr val="tx1"/>
                </a:solidFill>
                <a:latin typeface="HG丸ｺﾞｼｯｸM-PRO" panose="020F0600000000000000" pitchFamily="50" charset="-128"/>
                <a:ea typeface="HG丸ｺﾞｼｯｸM-PRO" panose="020F0600000000000000" pitchFamily="50" charset="-128"/>
              </a:rPr>
              <a:t>　　⇒　</a:t>
            </a:r>
            <a:r>
              <a:rPr kumimoji="1" lang="ja-JP" altLang="en-US" sz="2800" b="1" dirty="0">
                <a:solidFill>
                  <a:schemeClr val="tx1"/>
                </a:solidFill>
                <a:latin typeface="HG丸ｺﾞｼｯｸM-PRO" panose="020F0600000000000000" pitchFamily="50" charset="-128"/>
                <a:ea typeface="HG丸ｺﾞｼｯｸM-PRO" panose="020F0600000000000000" pitchFamily="50" charset="-128"/>
              </a:rPr>
              <a:t>契約書面が届いた日から</a:t>
            </a:r>
            <a:r>
              <a:rPr kumimoji="1" lang="en-US" altLang="ja-JP" sz="2800" b="1" dirty="0">
                <a:solidFill>
                  <a:schemeClr val="tx1"/>
                </a:solidFill>
                <a:latin typeface="HG丸ｺﾞｼｯｸM-PRO" panose="020F0600000000000000" pitchFamily="50" charset="-128"/>
                <a:ea typeface="HG丸ｺﾞｼｯｸM-PRO" panose="020F0600000000000000" pitchFamily="50" charset="-128"/>
              </a:rPr>
              <a:t>8</a:t>
            </a:r>
            <a:r>
              <a:rPr kumimoji="1" lang="ja-JP" altLang="en-US" sz="2800" b="1" dirty="0">
                <a:solidFill>
                  <a:schemeClr val="tx1"/>
                </a:solidFill>
                <a:latin typeface="HG丸ｺﾞｼｯｸM-PRO" panose="020F0600000000000000" pitchFamily="50" charset="-128"/>
                <a:ea typeface="HG丸ｺﾞｼｯｸM-PRO" panose="020F0600000000000000" pitchFamily="50" charset="-128"/>
              </a:rPr>
              <a:t>日間は契約が解除できる。</a:t>
            </a:r>
          </a:p>
        </p:txBody>
      </p:sp>
      <p:pic>
        <p:nvPicPr>
          <p:cNvPr id="1028" name="Picture 4" descr="電話の親機のイラスト">
            <a:extLst>
              <a:ext uri="{FF2B5EF4-FFF2-40B4-BE49-F238E27FC236}">
                <a16:creationId xmlns:a16="http://schemas.microsoft.com/office/drawing/2014/main" id="{9A91A68E-A7F3-4CD8-B3B2-2A04B73E6B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7713" y="3189426"/>
            <a:ext cx="1140712" cy="114071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ノートパソコンのイラスト">
            <a:extLst>
              <a:ext uri="{FF2B5EF4-FFF2-40B4-BE49-F238E27FC236}">
                <a16:creationId xmlns:a16="http://schemas.microsoft.com/office/drawing/2014/main" id="{D7BC5F74-3AED-4749-AF54-D9EE0719F4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14312" y="3086781"/>
            <a:ext cx="1524405" cy="1524405"/>
          </a:xfrm>
          <a:prstGeom prst="rect">
            <a:avLst/>
          </a:prstGeom>
          <a:noFill/>
          <a:extLst>
            <a:ext uri="{909E8E84-426E-40DD-AFC4-6F175D3DCCD1}">
              <a14:hiddenFill xmlns:a14="http://schemas.microsoft.com/office/drawing/2010/main">
                <a:solidFill>
                  <a:srgbClr val="FFFFFF"/>
                </a:solidFill>
              </a14:hiddenFill>
            </a:ext>
          </a:extLst>
        </p:spPr>
      </p:pic>
      <p:sp>
        <p:nvSpPr>
          <p:cNvPr id="5" name="スライド番号プレースホルダー 4"/>
          <p:cNvSpPr>
            <a:spLocks noGrp="1"/>
          </p:cNvSpPr>
          <p:nvPr>
            <p:ph type="sldNum" sz="quarter" idx="12"/>
          </p:nvPr>
        </p:nvSpPr>
        <p:spPr/>
        <p:txBody>
          <a:bodyPr/>
          <a:lstStyle/>
          <a:p>
            <a:fld id="{18661D3D-6956-46A9-9340-A701E0E782EA}" type="slidenum">
              <a:rPr kumimoji="1" lang="ja-JP" altLang="en-US" smtClean="0"/>
              <a:t>37</a:t>
            </a:fld>
            <a:endParaRPr kumimoji="1" lang="ja-JP" altLang="en-US"/>
          </a:p>
        </p:txBody>
      </p:sp>
    </p:spTree>
    <p:extLst>
      <p:ext uri="{BB962C8B-B14F-4D97-AF65-F5344CB8AC3E}">
        <p14:creationId xmlns:p14="http://schemas.microsoft.com/office/powerpoint/2010/main" val="420501348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75EC14E0-C2D6-4F10-BF0B-07567D91E3FF}"/>
              </a:ext>
            </a:extLst>
          </p:cNvPr>
          <p:cNvSpPr txBox="1"/>
          <p:nvPr/>
        </p:nvSpPr>
        <p:spPr>
          <a:xfrm>
            <a:off x="213946" y="677342"/>
            <a:ext cx="11764107" cy="5889646"/>
          </a:xfrm>
          <a:prstGeom prst="rect">
            <a:avLst/>
          </a:prstGeom>
          <a:solidFill>
            <a:schemeClr val="bg2"/>
          </a:solidFill>
        </p:spPr>
        <p:txBody>
          <a:bodyPr wrap="square" rtlCol="0">
            <a:spAutoFit/>
          </a:bodyPr>
          <a:lstStyle/>
          <a:p>
            <a:endParaRPr kumimoji="1" lang="ja-JP" altLang="en-US" dirty="0"/>
          </a:p>
        </p:txBody>
      </p:sp>
      <p:sp>
        <p:nvSpPr>
          <p:cNvPr id="7" name="テキスト ボックス 6">
            <a:extLst>
              <a:ext uri="{FF2B5EF4-FFF2-40B4-BE49-F238E27FC236}">
                <a16:creationId xmlns:a16="http://schemas.microsoft.com/office/drawing/2014/main" id="{937D359D-FC64-4105-971D-F808D6AA01F0}"/>
              </a:ext>
            </a:extLst>
          </p:cNvPr>
          <p:cNvSpPr txBox="1"/>
          <p:nvPr/>
        </p:nvSpPr>
        <p:spPr>
          <a:xfrm>
            <a:off x="848634" y="2063742"/>
            <a:ext cx="1838828" cy="2095407"/>
          </a:xfrm>
          <a:prstGeom prst="rect">
            <a:avLst/>
          </a:prstGeom>
          <a:solidFill>
            <a:schemeClr val="bg1">
              <a:alpha val="91000"/>
            </a:schemeClr>
          </a:solidFill>
        </p:spPr>
        <p:txBody>
          <a:bodyPr wrap="square" rtlCol="0">
            <a:spAutoFit/>
          </a:bodyPr>
          <a:lstStyle/>
          <a:p>
            <a:endParaRPr kumimoji="1" lang="ja-JP" altLang="en-US" dirty="0"/>
          </a:p>
        </p:txBody>
      </p:sp>
      <p:sp>
        <p:nvSpPr>
          <p:cNvPr id="2" name="タイトル 1">
            <a:extLst>
              <a:ext uri="{FF2B5EF4-FFF2-40B4-BE49-F238E27FC236}">
                <a16:creationId xmlns:a16="http://schemas.microsoft.com/office/drawing/2014/main" id="{9BF16FFE-A878-472B-91FF-00618B59F230}"/>
              </a:ext>
            </a:extLst>
          </p:cNvPr>
          <p:cNvSpPr>
            <a:spLocks noGrp="1"/>
          </p:cNvSpPr>
          <p:nvPr>
            <p:ph type="title"/>
          </p:nvPr>
        </p:nvSpPr>
        <p:spPr>
          <a:xfrm>
            <a:off x="-1" y="264919"/>
            <a:ext cx="9084134" cy="824846"/>
          </a:xfrm>
          <a:solidFill>
            <a:schemeClr val="accent1"/>
          </a:solidFill>
        </p:spPr>
        <p:txBody>
          <a:bodyPr>
            <a:noAutofit/>
          </a:bodyPr>
          <a:lstStyle/>
          <a:p>
            <a:r>
              <a:rPr kumimoji="1" lang="ja-JP" altLang="en-US" sz="4000" dirty="0">
                <a:solidFill>
                  <a:schemeClr val="bg1"/>
                </a:solidFill>
                <a:latin typeface="HG丸ｺﾞｼｯｸM-PRO" panose="020F0600000000000000" pitchFamily="50" charset="-128"/>
                <a:ea typeface="HG丸ｺﾞｼｯｸM-PRO" panose="020F0600000000000000" pitchFamily="50" charset="-128"/>
              </a:rPr>
              <a:t>最近の相談事例</a:t>
            </a:r>
            <a:r>
              <a:rPr kumimoji="1" lang="en-US" altLang="ja-JP" sz="4000" dirty="0">
                <a:solidFill>
                  <a:schemeClr val="bg1"/>
                </a:solidFill>
                <a:latin typeface="HG丸ｺﾞｼｯｸM-PRO" panose="020F0600000000000000" pitchFamily="50" charset="-128"/>
                <a:ea typeface="HG丸ｺﾞｼｯｸM-PRO" panose="020F0600000000000000" pitchFamily="50" charset="-128"/>
              </a:rPr>
              <a:t>〈</a:t>
            </a:r>
            <a:r>
              <a:rPr kumimoji="1" lang="ja-JP" altLang="en-US" sz="4000" dirty="0">
                <a:solidFill>
                  <a:schemeClr val="bg1"/>
                </a:solidFill>
                <a:latin typeface="HG丸ｺﾞｼｯｸM-PRO" panose="020F0600000000000000" pitchFamily="50" charset="-128"/>
                <a:ea typeface="HG丸ｺﾞｼｯｸM-PRO" panose="020F0600000000000000" pitchFamily="50" charset="-128"/>
              </a:rPr>
              <a:t>スマホのトラブル</a:t>
            </a:r>
            <a:r>
              <a:rPr kumimoji="1" lang="en-US" altLang="ja-JP" sz="4000" dirty="0">
                <a:solidFill>
                  <a:schemeClr val="bg1"/>
                </a:solidFill>
                <a:latin typeface="HG丸ｺﾞｼｯｸM-PRO" panose="020F0600000000000000" pitchFamily="50" charset="-128"/>
                <a:ea typeface="HG丸ｺﾞｼｯｸM-PRO" panose="020F0600000000000000" pitchFamily="50" charset="-128"/>
              </a:rPr>
              <a:t>〉</a:t>
            </a:r>
            <a:endParaRPr kumimoji="1" lang="ja-JP" altLang="en-US" sz="4000" dirty="0">
              <a:solidFill>
                <a:schemeClr val="bg1"/>
              </a:solidFill>
              <a:latin typeface="HG丸ｺﾞｼｯｸM-PRO" panose="020F0600000000000000" pitchFamily="50" charset="-128"/>
              <a:ea typeface="HG丸ｺﾞｼｯｸM-PRO" panose="020F0600000000000000" pitchFamily="50" charset="-128"/>
            </a:endParaRPr>
          </a:p>
        </p:txBody>
      </p:sp>
      <p:sp>
        <p:nvSpPr>
          <p:cNvPr id="5" name="テキスト ボックス 4">
            <a:extLst>
              <a:ext uri="{FF2B5EF4-FFF2-40B4-BE49-F238E27FC236}">
                <a16:creationId xmlns:a16="http://schemas.microsoft.com/office/drawing/2014/main" id="{6E6D8B19-6157-4977-8105-20EB7D8DA5D8}"/>
              </a:ext>
            </a:extLst>
          </p:cNvPr>
          <p:cNvSpPr txBox="1"/>
          <p:nvPr/>
        </p:nvSpPr>
        <p:spPr>
          <a:xfrm>
            <a:off x="828026" y="4667341"/>
            <a:ext cx="4971191" cy="1569660"/>
          </a:xfrm>
          <a:prstGeom prst="rect">
            <a:avLst/>
          </a:prstGeom>
          <a:solidFill>
            <a:srgbClr val="FFFF99"/>
          </a:solidFill>
        </p:spPr>
        <p:txBody>
          <a:bodyPr wrap="square" rtlCol="0">
            <a:spAutoFit/>
          </a:bodyPr>
          <a:lstStyle/>
          <a:p>
            <a:pPr marL="342900" indent="-342900">
              <a:buFont typeface="Wingdings" panose="05000000000000000000" pitchFamily="2" charset="2"/>
              <a:buChar char="Ø"/>
            </a:pPr>
            <a:r>
              <a:rPr lang="ja-JP" altLang="en-US" sz="2400" dirty="0">
                <a:latin typeface="HG丸ｺﾞｼｯｸM-PRO" panose="020F0600000000000000" pitchFamily="50" charset="-128"/>
                <a:ea typeface="HG丸ｺﾞｼｯｸM-PRO" panose="020F0600000000000000" pitchFamily="50" charset="-128"/>
              </a:rPr>
              <a:t>格安</a:t>
            </a:r>
            <a:r>
              <a:rPr kumimoji="1" lang="ja-JP" altLang="en-US" sz="2400" dirty="0">
                <a:latin typeface="HG丸ｺﾞｼｯｸM-PRO" panose="020F0600000000000000" pitchFamily="50" charset="-128"/>
                <a:ea typeface="HG丸ｺﾞｼｯｸM-PRO" panose="020F0600000000000000" pitchFamily="50" charset="-128"/>
              </a:rPr>
              <a:t>スマホ</a:t>
            </a:r>
            <a:r>
              <a:rPr lang="ja-JP" altLang="en-US" sz="2400" dirty="0">
                <a:latin typeface="HG丸ｺﾞｼｯｸM-PRO" panose="020F0600000000000000" pitchFamily="50" charset="-128"/>
                <a:ea typeface="HG丸ｺﾞｼｯｸM-PRO" panose="020F0600000000000000" pitchFamily="50" charset="-128"/>
              </a:rPr>
              <a:t>は普通のスマホとサービスや使い方や</a:t>
            </a:r>
            <a:r>
              <a:rPr kumimoji="1" lang="ja-JP" altLang="en-US" sz="2400" dirty="0">
                <a:latin typeface="HG丸ｺﾞｼｯｸM-PRO" panose="020F0600000000000000" pitchFamily="50" charset="-128"/>
                <a:ea typeface="HG丸ｺﾞｼｯｸM-PRO" panose="020F0600000000000000" pitchFamily="50" charset="-128"/>
              </a:rPr>
              <a:t>異なる。</a:t>
            </a:r>
            <a:endParaRPr kumimoji="1" lang="en-US" altLang="ja-JP" sz="2400" dirty="0">
              <a:latin typeface="HG丸ｺﾞｼｯｸM-PRO" panose="020F0600000000000000" pitchFamily="50" charset="-128"/>
              <a:ea typeface="HG丸ｺﾞｼｯｸM-PRO" panose="020F0600000000000000" pitchFamily="50" charset="-128"/>
            </a:endParaRPr>
          </a:p>
          <a:p>
            <a:pPr marL="342900" indent="-342900">
              <a:buFont typeface="Wingdings" panose="05000000000000000000" pitchFamily="2" charset="2"/>
              <a:buChar char="Ø"/>
            </a:pPr>
            <a:r>
              <a:rPr lang="ja-JP" altLang="en-US" sz="2400" dirty="0">
                <a:latin typeface="HG丸ｺﾞｼｯｸM-PRO" panose="020F0600000000000000" pitchFamily="50" charset="-128"/>
                <a:ea typeface="HG丸ｺﾞｼｯｸM-PRO" panose="020F0600000000000000" pitchFamily="50" charset="-128"/>
              </a:rPr>
              <a:t>店舗がなく問い合わせはネットや電話のみの業者が多い。</a:t>
            </a:r>
            <a:endParaRPr lang="en-US" altLang="ja-JP" sz="2400" dirty="0">
              <a:latin typeface="HG丸ｺﾞｼｯｸM-PRO" panose="020F0600000000000000" pitchFamily="50" charset="-128"/>
              <a:ea typeface="HG丸ｺﾞｼｯｸM-PRO" panose="020F0600000000000000" pitchFamily="50" charset="-128"/>
            </a:endParaRPr>
          </a:p>
        </p:txBody>
      </p:sp>
      <p:sp>
        <p:nvSpPr>
          <p:cNvPr id="8" name="テキスト ボックス 7">
            <a:extLst>
              <a:ext uri="{FF2B5EF4-FFF2-40B4-BE49-F238E27FC236}">
                <a16:creationId xmlns:a16="http://schemas.microsoft.com/office/drawing/2014/main" id="{6CA473F0-8A1B-4F4D-8617-7E313C2ED8D7}"/>
              </a:ext>
            </a:extLst>
          </p:cNvPr>
          <p:cNvSpPr txBox="1"/>
          <p:nvPr/>
        </p:nvSpPr>
        <p:spPr>
          <a:xfrm>
            <a:off x="2803185" y="1555813"/>
            <a:ext cx="2411895" cy="2800767"/>
          </a:xfrm>
          <a:prstGeom prst="rect">
            <a:avLst/>
          </a:prstGeom>
          <a:solidFill>
            <a:schemeClr val="bg1"/>
          </a:solidFill>
          <a:ln w="28575">
            <a:solidFill>
              <a:srgbClr val="3333CC"/>
            </a:solidFill>
          </a:ln>
        </p:spPr>
        <p:txBody>
          <a:bodyPr wrap="square" rtlCol="0">
            <a:spAutoFit/>
          </a:bodyPr>
          <a:lstStyle/>
          <a:p>
            <a:r>
              <a:rPr kumimoji="1" lang="ja-JP" altLang="en-US" sz="2200" dirty="0">
                <a:latin typeface="HG丸ｺﾞｼｯｸM-PRO" panose="020F0600000000000000" pitchFamily="50" charset="-128"/>
                <a:ea typeface="HG丸ｺﾞｼｯｸM-PRO" panose="020F0600000000000000" pitchFamily="50" charset="-128"/>
              </a:rPr>
              <a:t>格安スマホに</a:t>
            </a:r>
            <a:r>
              <a:rPr lang="ja-JP" altLang="en-US" sz="2200" dirty="0">
                <a:latin typeface="HG丸ｺﾞｼｯｸM-PRO" panose="020F0600000000000000" pitchFamily="50" charset="-128"/>
                <a:ea typeface="HG丸ｺﾞｼｯｸM-PRO" panose="020F0600000000000000" pitchFamily="50" charset="-128"/>
              </a:rPr>
              <a:t>変えたら</a:t>
            </a:r>
            <a:r>
              <a:rPr kumimoji="1" lang="ja-JP" altLang="en-US" sz="2200" dirty="0">
                <a:latin typeface="HG丸ｺﾞｼｯｸM-PRO" panose="020F0600000000000000" pitchFamily="50" charset="-128"/>
                <a:ea typeface="HG丸ｺﾞｼｯｸM-PRO" panose="020F0600000000000000" pitchFamily="50" charset="-128"/>
              </a:rPr>
              <a:t>通話料金が高額に！</a:t>
            </a:r>
            <a:endParaRPr kumimoji="1" lang="en-US" altLang="ja-JP" sz="2200" dirty="0">
              <a:latin typeface="HG丸ｺﾞｼｯｸM-PRO" panose="020F0600000000000000" pitchFamily="50" charset="-128"/>
              <a:ea typeface="HG丸ｺﾞｼｯｸM-PRO" panose="020F0600000000000000" pitchFamily="50" charset="-128"/>
            </a:endParaRPr>
          </a:p>
          <a:p>
            <a:endParaRPr lang="en-US" altLang="ja-JP" sz="2200" dirty="0">
              <a:latin typeface="HG丸ｺﾞｼｯｸM-PRO" panose="020F0600000000000000" pitchFamily="50" charset="-128"/>
              <a:ea typeface="HG丸ｺﾞｼｯｸM-PRO" panose="020F0600000000000000" pitchFamily="50" charset="-128"/>
            </a:endParaRPr>
          </a:p>
          <a:p>
            <a:r>
              <a:rPr kumimoji="1" lang="ja-JP" altLang="en-US" sz="2200" dirty="0">
                <a:latin typeface="HG丸ｺﾞｼｯｸM-PRO" panose="020F0600000000000000" pitchFamily="50" charset="-128"/>
                <a:ea typeface="HG丸ｺﾞｼｯｸM-PRO" panose="020F0600000000000000" pitchFamily="50" charset="-128"/>
              </a:rPr>
              <a:t>⇒通話はアプリを使わなければ安く</a:t>
            </a:r>
            <a:r>
              <a:rPr kumimoji="1" lang="ja-JP" altLang="en-US" sz="2200" dirty="0" smtClean="0">
                <a:latin typeface="HG丸ｺﾞｼｯｸM-PRO" panose="020F0600000000000000" pitchFamily="50" charset="-128"/>
                <a:ea typeface="HG丸ｺﾞｼｯｸM-PRO" panose="020F0600000000000000" pitchFamily="50" charset="-128"/>
              </a:rPr>
              <a:t>ならなかった。</a:t>
            </a:r>
            <a:endParaRPr kumimoji="1" lang="ja-JP" altLang="en-US" sz="2200" dirty="0">
              <a:latin typeface="HG丸ｺﾞｼｯｸM-PRO" panose="020F0600000000000000" pitchFamily="50" charset="-128"/>
              <a:ea typeface="HG丸ｺﾞｼｯｸM-PRO" panose="020F0600000000000000" pitchFamily="50" charset="-128"/>
            </a:endParaRPr>
          </a:p>
        </p:txBody>
      </p:sp>
      <p:sp>
        <p:nvSpPr>
          <p:cNvPr id="11" name="テキスト ボックス 10">
            <a:extLst>
              <a:ext uri="{FF2B5EF4-FFF2-40B4-BE49-F238E27FC236}">
                <a16:creationId xmlns:a16="http://schemas.microsoft.com/office/drawing/2014/main" id="{62DD925B-4EA0-41C0-AB31-979A98FDCD57}"/>
              </a:ext>
            </a:extLst>
          </p:cNvPr>
          <p:cNvSpPr txBox="1"/>
          <p:nvPr/>
        </p:nvSpPr>
        <p:spPr>
          <a:xfrm>
            <a:off x="9286159" y="1703703"/>
            <a:ext cx="2428046" cy="2677656"/>
          </a:xfrm>
          <a:prstGeom prst="rect">
            <a:avLst/>
          </a:prstGeom>
          <a:solidFill>
            <a:schemeClr val="bg1"/>
          </a:solidFill>
          <a:ln w="28575">
            <a:solidFill>
              <a:srgbClr val="3333CC"/>
            </a:solidFill>
          </a:ln>
        </p:spPr>
        <p:txBody>
          <a:bodyPr wrap="square" rtlCol="0">
            <a:spAutoFit/>
          </a:bodyPr>
          <a:lstStyle/>
          <a:p>
            <a:r>
              <a:rPr lang="ja-JP" altLang="en-US" sz="2400" dirty="0">
                <a:latin typeface="HG丸ｺﾞｼｯｸM-PRO" panose="020F0600000000000000" pitchFamily="50" charset="-128"/>
                <a:ea typeface="HG丸ｺﾞｼｯｸM-PRO" panose="020F0600000000000000" pitchFamily="50" charset="-128"/>
              </a:rPr>
              <a:t>店員にお得と勧められて</a:t>
            </a:r>
            <a:endParaRPr lang="en-US" altLang="ja-JP" sz="2400" dirty="0">
              <a:latin typeface="HG丸ｺﾞｼｯｸM-PRO" panose="020F0600000000000000" pitchFamily="50" charset="-128"/>
              <a:ea typeface="HG丸ｺﾞｼｯｸM-PRO" panose="020F0600000000000000" pitchFamily="50" charset="-128"/>
            </a:endParaRPr>
          </a:p>
          <a:p>
            <a:r>
              <a:rPr lang="ja-JP" altLang="en-US" sz="2400" dirty="0">
                <a:latin typeface="HG丸ｺﾞｼｯｸM-PRO" panose="020F0600000000000000" pitchFamily="50" charset="-128"/>
                <a:ea typeface="HG丸ｺﾞｼｯｸM-PRO" panose="020F0600000000000000" pitchFamily="50" charset="-128"/>
              </a:rPr>
              <a:t>スマホとタブレット端末をセットで買った。操作が難しくて</a:t>
            </a:r>
            <a:r>
              <a:rPr lang="ja-JP" altLang="en-US" sz="2400" dirty="0" smtClean="0">
                <a:latin typeface="HG丸ｺﾞｼｯｸM-PRO" panose="020F0600000000000000" pitchFamily="50" charset="-128"/>
                <a:ea typeface="HG丸ｺﾞｼｯｸM-PRO" panose="020F0600000000000000" pitchFamily="50" charset="-128"/>
              </a:rPr>
              <a:t>使いこなせない。</a:t>
            </a:r>
            <a:endParaRPr kumimoji="1" lang="ja-JP" altLang="en-US" sz="2400" dirty="0">
              <a:latin typeface="HG丸ｺﾞｼｯｸM-PRO" panose="020F0600000000000000" pitchFamily="50" charset="-128"/>
              <a:ea typeface="HG丸ｺﾞｼｯｸM-PRO" panose="020F0600000000000000" pitchFamily="50" charset="-128"/>
            </a:endParaRPr>
          </a:p>
        </p:txBody>
      </p:sp>
      <p:sp>
        <p:nvSpPr>
          <p:cNvPr id="14" name="テキスト ボックス 13">
            <a:extLst>
              <a:ext uri="{FF2B5EF4-FFF2-40B4-BE49-F238E27FC236}">
                <a16:creationId xmlns:a16="http://schemas.microsoft.com/office/drawing/2014/main" id="{BCF46852-C19B-47B1-87AE-905FB94303AE}"/>
              </a:ext>
            </a:extLst>
          </p:cNvPr>
          <p:cNvSpPr txBox="1"/>
          <p:nvPr/>
        </p:nvSpPr>
        <p:spPr>
          <a:xfrm>
            <a:off x="6275139" y="4667341"/>
            <a:ext cx="5088835" cy="1569660"/>
          </a:xfrm>
          <a:prstGeom prst="rect">
            <a:avLst/>
          </a:prstGeom>
          <a:solidFill>
            <a:srgbClr val="FFFF99"/>
          </a:solidFill>
        </p:spPr>
        <p:txBody>
          <a:bodyPr wrap="square" rtlCol="0">
            <a:spAutoFit/>
          </a:bodyPr>
          <a:lstStyle/>
          <a:p>
            <a:pPr marL="342900" indent="-342900">
              <a:buFont typeface="Wingdings" panose="05000000000000000000" pitchFamily="2" charset="2"/>
              <a:buChar char="Ø"/>
            </a:pPr>
            <a:r>
              <a:rPr lang="ja-JP" altLang="en-US" sz="2400" dirty="0">
                <a:latin typeface="HG丸ｺﾞｼｯｸM-PRO" panose="020F0600000000000000" pitchFamily="50" charset="-128"/>
                <a:ea typeface="HG丸ｺﾞｼｯｸM-PRO" panose="020F0600000000000000" pitchFamily="50" charset="-128"/>
              </a:rPr>
              <a:t>セット契約を勧められたら</a:t>
            </a:r>
            <a:r>
              <a:rPr lang="ja-JP" altLang="en-US" sz="2400" dirty="0" smtClean="0">
                <a:latin typeface="HG丸ｺﾞｼｯｸM-PRO" panose="020F0600000000000000" pitchFamily="50" charset="-128"/>
                <a:ea typeface="HG丸ｺﾞｼｯｸM-PRO" panose="020F0600000000000000" pitchFamily="50" charset="-128"/>
              </a:rPr>
              <a:t>、</a:t>
            </a:r>
            <a:endParaRPr lang="en-US" altLang="ja-JP" sz="2400" dirty="0" smtClean="0">
              <a:latin typeface="HG丸ｺﾞｼｯｸM-PRO" panose="020F0600000000000000" pitchFamily="50" charset="-128"/>
              <a:ea typeface="HG丸ｺﾞｼｯｸM-PRO" panose="020F0600000000000000" pitchFamily="50" charset="-128"/>
            </a:endParaRPr>
          </a:p>
          <a:p>
            <a:r>
              <a:rPr lang="ja-JP" altLang="en-US" sz="2400" dirty="0">
                <a:latin typeface="HG丸ｺﾞｼｯｸM-PRO" panose="020F0600000000000000" pitchFamily="50" charset="-128"/>
                <a:ea typeface="HG丸ｺﾞｼｯｸM-PRO" panose="020F0600000000000000" pitchFamily="50" charset="-128"/>
              </a:rPr>
              <a:t>　</a:t>
            </a:r>
            <a:r>
              <a:rPr lang="ja-JP" altLang="en-US" sz="2400" dirty="0" smtClean="0">
                <a:latin typeface="HG丸ｺﾞｼｯｸM-PRO" panose="020F0600000000000000" pitchFamily="50" charset="-128"/>
                <a:ea typeface="HG丸ｺﾞｼｯｸM-PRO" panose="020F0600000000000000" pitchFamily="50" charset="-128"/>
              </a:rPr>
              <a:t> </a:t>
            </a:r>
            <a:r>
              <a:rPr lang="ja-JP" altLang="en-US" sz="2400" dirty="0" smtClean="0">
                <a:latin typeface="HG丸ｺﾞｼｯｸM-PRO" panose="020F0600000000000000" pitchFamily="50" charset="-128"/>
                <a:ea typeface="HG丸ｺﾞｼｯｸM-PRO" panose="020F0600000000000000" pitchFamily="50" charset="-128"/>
              </a:rPr>
              <a:t>本当</a:t>
            </a:r>
            <a:r>
              <a:rPr lang="ja-JP" altLang="en-US" sz="2400" dirty="0">
                <a:latin typeface="HG丸ｺﾞｼｯｸM-PRO" panose="020F0600000000000000" pitchFamily="50" charset="-128"/>
                <a:ea typeface="HG丸ｺﾞｼｯｸM-PRO" panose="020F0600000000000000" pitchFamily="50" charset="-128"/>
              </a:rPr>
              <a:t>に必要か</a:t>
            </a:r>
            <a:r>
              <a:rPr lang="ja-JP" altLang="en-US" sz="2400" dirty="0" smtClean="0">
                <a:latin typeface="HG丸ｺﾞｼｯｸM-PRO" panose="020F0600000000000000" pitchFamily="50" charset="-128"/>
                <a:ea typeface="HG丸ｺﾞｼｯｸM-PRO" panose="020F0600000000000000" pitchFamily="50" charset="-128"/>
              </a:rPr>
              <a:t>考えて</a:t>
            </a:r>
            <a:r>
              <a:rPr lang="ja-JP" altLang="en-US" sz="2400" dirty="0">
                <a:latin typeface="HG丸ｺﾞｼｯｸM-PRO" panose="020F0600000000000000" pitchFamily="50" charset="-128"/>
                <a:ea typeface="HG丸ｺﾞｼｯｸM-PRO" panose="020F0600000000000000" pitchFamily="50" charset="-128"/>
              </a:rPr>
              <a:t>。</a:t>
            </a:r>
            <a:endParaRPr lang="en-US" altLang="ja-JP" sz="2400" dirty="0">
              <a:latin typeface="HG丸ｺﾞｼｯｸM-PRO" panose="020F0600000000000000" pitchFamily="50" charset="-128"/>
              <a:ea typeface="HG丸ｺﾞｼｯｸM-PRO" panose="020F0600000000000000" pitchFamily="50" charset="-128"/>
            </a:endParaRPr>
          </a:p>
          <a:p>
            <a:pPr marL="342900" indent="-342900">
              <a:buFont typeface="Wingdings" panose="05000000000000000000" pitchFamily="2" charset="2"/>
              <a:buChar char="Ø"/>
            </a:pPr>
            <a:r>
              <a:rPr kumimoji="1" lang="ja-JP" altLang="en-US" sz="2400" dirty="0">
                <a:latin typeface="HG丸ｺﾞｼｯｸM-PRO" panose="020F0600000000000000" pitchFamily="50" charset="-128"/>
                <a:ea typeface="HG丸ｺﾞｼｯｸM-PRO" panose="020F0600000000000000" pitchFamily="50" charset="-128"/>
              </a:rPr>
              <a:t>通信会社がスマホ使い方教室を開催し、購入前でも受けられる。</a:t>
            </a:r>
            <a:endParaRPr lang="en-US" altLang="ja-JP" sz="2400" dirty="0">
              <a:latin typeface="HG丸ｺﾞｼｯｸM-PRO" panose="020F0600000000000000" pitchFamily="50" charset="-128"/>
              <a:ea typeface="HG丸ｺﾞｼｯｸM-PRO" panose="020F0600000000000000" pitchFamily="50" charset="-128"/>
            </a:endParaRPr>
          </a:p>
        </p:txBody>
      </p:sp>
      <p:pic>
        <p:nvPicPr>
          <p:cNvPr id="2050" name="Picture 2" descr="請求書を見てショックを受ける人のイラスト">
            <a:extLst>
              <a:ext uri="{FF2B5EF4-FFF2-40B4-BE49-F238E27FC236}">
                <a16:creationId xmlns:a16="http://schemas.microsoft.com/office/drawing/2014/main" id="{9C6885E5-0164-4134-86E1-091B28CDF4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6857" y="2150426"/>
            <a:ext cx="17145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心配しているお爺さんのイラスト">
            <a:extLst>
              <a:ext uri="{FF2B5EF4-FFF2-40B4-BE49-F238E27FC236}">
                <a16:creationId xmlns:a16="http://schemas.microsoft.com/office/drawing/2014/main" id="{DD08AEC0-143D-4933-A8C4-D7F13BCF3E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84242" y="2150427"/>
            <a:ext cx="1944950" cy="1944950"/>
          </a:xfrm>
          <a:prstGeom prst="rect">
            <a:avLst/>
          </a:prstGeom>
          <a:solidFill>
            <a:schemeClr val="bg1"/>
          </a:solidFill>
        </p:spPr>
      </p:pic>
      <p:pic>
        <p:nvPicPr>
          <p:cNvPr id="2052" name="Picture 4" descr="新しいスマートフォンのイラスト">
            <a:extLst>
              <a:ext uri="{FF2B5EF4-FFF2-40B4-BE49-F238E27FC236}">
                <a16:creationId xmlns:a16="http://schemas.microsoft.com/office/drawing/2014/main" id="{24C242F8-3C01-41D9-9428-1CCEE7F0600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02924" y="2939582"/>
            <a:ext cx="1421407" cy="1421407"/>
          </a:xfrm>
          <a:prstGeom prst="rect">
            <a:avLst/>
          </a:prstGeom>
          <a:noFill/>
          <a:extLst>
            <a:ext uri="{909E8E84-426E-40DD-AFC4-6F175D3DCCD1}">
              <a14:hiddenFill xmlns:a14="http://schemas.microsoft.com/office/drawing/2010/main">
                <a:solidFill>
                  <a:srgbClr val="FFFFFF"/>
                </a:solidFill>
              </a14:hiddenFill>
            </a:ext>
          </a:extLst>
        </p:spPr>
      </p:pic>
      <p:pic>
        <p:nvPicPr>
          <p:cNvPr id="12" name="図 11">
            <a:extLst>
              <a:ext uri="{FF2B5EF4-FFF2-40B4-BE49-F238E27FC236}">
                <a16:creationId xmlns:a16="http://schemas.microsoft.com/office/drawing/2014/main" id="{8FCA41A3-A240-4C9E-8EF3-871415779EF6}"/>
              </a:ext>
            </a:extLst>
          </p:cNvPr>
          <p:cNvPicPr>
            <a:picLocks noChangeAspect="1"/>
          </p:cNvPicPr>
          <p:nvPr/>
        </p:nvPicPr>
        <p:blipFill>
          <a:blip r:embed="rId6"/>
          <a:stretch>
            <a:fillRect/>
          </a:stretch>
        </p:blipFill>
        <p:spPr>
          <a:xfrm>
            <a:off x="5484747" y="1671849"/>
            <a:ext cx="963251" cy="957155"/>
          </a:xfrm>
          <a:prstGeom prst="rect">
            <a:avLst/>
          </a:prstGeom>
        </p:spPr>
      </p:pic>
      <p:pic>
        <p:nvPicPr>
          <p:cNvPr id="13" name="図 12">
            <a:extLst>
              <a:ext uri="{FF2B5EF4-FFF2-40B4-BE49-F238E27FC236}">
                <a16:creationId xmlns:a16="http://schemas.microsoft.com/office/drawing/2014/main" id="{B74EF963-88B8-4BAC-9100-0683BDC87CE5}"/>
              </a:ext>
            </a:extLst>
          </p:cNvPr>
          <p:cNvPicPr>
            <a:picLocks noChangeAspect="1"/>
          </p:cNvPicPr>
          <p:nvPr/>
        </p:nvPicPr>
        <p:blipFill>
          <a:blip r:embed="rId7"/>
          <a:stretch>
            <a:fillRect/>
          </a:stretch>
        </p:blipFill>
        <p:spPr>
          <a:xfrm rot="9266755">
            <a:off x="7411307" y="1704637"/>
            <a:ext cx="731583" cy="749873"/>
          </a:xfrm>
          <a:prstGeom prst="rect">
            <a:avLst/>
          </a:prstGeom>
        </p:spPr>
      </p:pic>
      <p:sp>
        <p:nvSpPr>
          <p:cNvPr id="4" name="スライド番号プレースホルダー 3"/>
          <p:cNvSpPr>
            <a:spLocks noGrp="1"/>
          </p:cNvSpPr>
          <p:nvPr>
            <p:ph type="sldNum" sz="quarter" idx="12"/>
          </p:nvPr>
        </p:nvSpPr>
        <p:spPr/>
        <p:txBody>
          <a:bodyPr/>
          <a:lstStyle/>
          <a:p>
            <a:fld id="{18661D3D-6956-46A9-9340-A701E0E782EA}" type="slidenum">
              <a:rPr kumimoji="1" lang="ja-JP" altLang="en-US" smtClean="0"/>
              <a:t>38</a:t>
            </a:fld>
            <a:endParaRPr kumimoji="1" lang="ja-JP" altLang="en-US"/>
          </a:p>
        </p:txBody>
      </p:sp>
    </p:spTree>
    <p:extLst>
      <p:ext uri="{BB962C8B-B14F-4D97-AF65-F5344CB8AC3E}">
        <p14:creationId xmlns:p14="http://schemas.microsoft.com/office/powerpoint/2010/main" val="298777486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9FF958F2-6BBD-43EA-82C6-6B010A8A25AF}"/>
              </a:ext>
            </a:extLst>
          </p:cNvPr>
          <p:cNvSpPr txBox="1"/>
          <p:nvPr/>
        </p:nvSpPr>
        <p:spPr>
          <a:xfrm>
            <a:off x="349030" y="809769"/>
            <a:ext cx="11614370" cy="5179232"/>
          </a:xfrm>
          <a:prstGeom prst="rect">
            <a:avLst/>
          </a:prstGeom>
          <a:solidFill>
            <a:schemeClr val="bg2"/>
          </a:solidFill>
        </p:spPr>
        <p:txBody>
          <a:bodyPr wrap="square" rtlCol="0">
            <a:spAutoFit/>
          </a:bodyPr>
          <a:lstStyle/>
          <a:p>
            <a:endParaRPr kumimoji="1" lang="ja-JP" altLang="en-US" dirty="0"/>
          </a:p>
        </p:txBody>
      </p:sp>
      <p:sp>
        <p:nvSpPr>
          <p:cNvPr id="2" name="タイトル 1">
            <a:extLst>
              <a:ext uri="{FF2B5EF4-FFF2-40B4-BE49-F238E27FC236}">
                <a16:creationId xmlns:a16="http://schemas.microsoft.com/office/drawing/2014/main" id="{65BBC22B-39EF-4CA6-97DB-3CD995E758E5}"/>
              </a:ext>
            </a:extLst>
          </p:cNvPr>
          <p:cNvSpPr>
            <a:spLocks noGrp="1"/>
          </p:cNvSpPr>
          <p:nvPr>
            <p:ph type="title"/>
          </p:nvPr>
        </p:nvSpPr>
        <p:spPr>
          <a:xfrm>
            <a:off x="34829" y="243956"/>
            <a:ext cx="5161767" cy="874952"/>
          </a:xfrm>
          <a:solidFill>
            <a:schemeClr val="accent1"/>
          </a:solidFill>
        </p:spPr>
        <p:txBody>
          <a:bodyPr>
            <a:normAutofit/>
          </a:bodyPr>
          <a:lstStyle/>
          <a:p>
            <a:r>
              <a:rPr kumimoji="1" lang="ja-JP" altLang="en-US" sz="4000" b="1" dirty="0">
                <a:solidFill>
                  <a:schemeClr val="bg1"/>
                </a:solidFill>
                <a:latin typeface="HG丸ｺﾞｼｯｸM-PRO" panose="020F0600000000000000" pitchFamily="50" charset="-128"/>
                <a:ea typeface="HG丸ｺﾞｼｯｸM-PRO" panose="020F0600000000000000" pitchFamily="50" charset="-128"/>
              </a:rPr>
              <a:t>催眠商法</a:t>
            </a:r>
            <a:r>
              <a:rPr kumimoji="1" lang="en-US" altLang="ja-JP" sz="4000" b="1" dirty="0">
                <a:solidFill>
                  <a:schemeClr val="bg1"/>
                </a:solidFill>
                <a:latin typeface="HG丸ｺﾞｼｯｸM-PRO" panose="020F0600000000000000" pitchFamily="50" charset="-128"/>
                <a:ea typeface="HG丸ｺﾞｼｯｸM-PRO" panose="020F0600000000000000" pitchFamily="50" charset="-128"/>
              </a:rPr>
              <a:t>〈SF</a:t>
            </a:r>
            <a:r>
              <a:rPr kumimoji="1" lang="ja-JP" altLang="en-US" sz="4000" b="1" dirty="0">
                <a:solidFill>
                  <a:schemeClr val="bg1"/>
                </a:solidFill>
                <a:latin typeface="HG丸ｺﾞｼｯｸM-PRO" panose="020F0600000000000000" pitchFamily="50" charset="-128"/>
                <a:ea typeface="HG丸ｺﾞｼｯｸM-PRO" panose="020F0600000000000000" pitchFamily="50" charset="-128"/>
              </a:rPr>
              <a:t>商法</a:t>
            </a:r>
            <a:r>
              <a:rPr kumimoji="1" lang="en-US" altLang="ja-JP" sz="4000" b="1" dirty="0">
                <a:solidFill>
                  <a:schemeClr val="bg1"/>
                </a:solidFill>
                <a:latin typeface="HG丸ｺﾞｼｯｸM-PRO" panose="020F0600000000000000" pitchFamily="50" charset="-128"/>
                <a:ea typeface="HG丸ｺﾞｼｯｸM-PRO" panose="020F0600000000000000" pitchFamily="50" charset="-128"/>
              </a:rPr>
              <a:t>〉</a:t>
            </a:r>
            <a:endParaRPr kumimoji="1" lang="ja-JP" altLang="en-US" sz="4000" b="1" dirty="0">
              <a:solidFill>
                <a:schemeClr val="bg1"/>
              </a:solidFill>
              <a:latin typeface="HG丸ｺﾞｼｯｸM-PRO" panose="020F0600000000000000" pitchFamily="50" charset="-128"/>
              <a:ea typeface="HG丸ｺﾞｼｯｸM-PRO" panose="020F0600000000000000" pitchFamily="50" charset="-128"/>
            </a:endParaRPr>
          </a:p>
        </p:txBody>
      </p:sp>
      <p:pic>
        <p:nvPicPr>
          <p:cNvPr id="5" name="図 4">
            <a:extLst>
              <a:ext uri="{FF2B5EF4-FFF2-40B4-BE49-F238E27FC236}">
                <a16:creationId xmlns:a16="http://schemas.microsoft.com/office/drawing/2014/main" id="{006E9ED6-3130-4D02-BBD5-EC35833801E1}"/>
              </a:ext>
            </a:extLst>
          </p:cNvPr>
          <p:cNvPicPr>
            <a:picLocks noChangeAspect="1"/>
          </p:cNvPicPr>
          <p:nvPr/>
        </p:nvPicPr>
        <p:blipFill>
          <a:blip r:embed="rId3"/>
          <a:stretch>
            <a:fillRect/>
          </a:stretch>
        </p:blipFill>
        <p:spPr>
          <a:xfrm>
            <a:off x="709249" y="6142941"/>
            <a:ext cx="3743268" cy="560881"/>
          </a:xfrm>
          <a:prstGeom prst="rect">
            <a:avLst/>
          </a:prstGeom>
        </p:spPr>
      </p:pic>
      <p:pic>
        <p:nvPicPr>
          <p:cNvPr id="6" name="図 5">
            <a:extLst>
              <a:ext uri="{FF2B5EF4-FFF2-40B4-BE49-F238E27FC236}">
                <a16:creationId xmlns:a16="http://schemas.microsoft.com/office/drawing/2014/main" id="{A3698F95-72C0-4DF9-951A-FE0C959E992E}"/>
              </a:ext>
            </a:extLst>
          </p:cNvPr>
          <p:cNvPicPr>
            <a:picLocks noChangeAspect="1"/>
          </p:cNvPicPr>
          <p:nvPr/>
        </p:nvPicPr>
        <p:blipFill>
          <a:blip r:embed="rId3"/>
          <a:stretch>
            <a:fillRect/>
          </a:stretch>
        </p:blipFill>
        <p:spPr>
          <a:xfrm>
            <a:off x="3961467" y="6127725"/>
            <a:ext cx="3743268" cy="560881"/>
          </a:xfrm>
          <a:prstGeom prst="rect">
            <a:avLst/>
          </a:prstGeom>
        </p:spPr>
      </p:pic>
      <p:pic>
        <p:nvPicPr>
          <p:cNvPr id="7" name="図 6">
            <a:extLst>
              <a:ext uri="{FF2B5EF4-FFF2-40B4-BE49-F238E27FC236}">
                <a16:creationId xmlns:a16="http://schemas.microsoft.com/office/drawing/2014/main" id="{39075502-F906-4EA3-AE51-19662ECA5F08}"/>
              </a:ext>
            </a:extLst>
          </p:cNvPr>
          <p:cNvPicPr>
            <a:picLocks noChangeAspect="1"/>
          </p:cNvPicPr>
          <p:nvPr/>
        </p:nvPicPr>
        <p:blipFill>
          <a:blip r:embed="rId3"/>
          <a:stretch>
            <a:fillRect/>
          </a:stretch>
        </p:blipFill>
        <p:spPr>
          <a:xfrm>
            <a:off x="7704735" y="6162760"/>
            <a:ext cx="3743268" cy="479250"/>
          </a:xfrm>
          <a:prstGeom prst="rect">
            <a:avLst/>
          </a:prstGeom>
        </p:spPr>
      </p:pic>
      <p:pic>
        <p:nvPicPr>
          <p:cNvPr id="9" name="図 8">
            <a:extLst>
              <a:ext uri="{FF2B5EF4-FFF2-40B4-BE49-F238E27FC236}">
                <a16:creationId xmlns:a16="http://schemas.microsoft.com/office/drawing/2014/main" id="{9D119659-B0F5-4A97-A449-939B32788793}"/>
              </a:ext>
            </a:extLst>
          </p:cNvPr>
          <p:cNvPicPr>
            <a:picLocks noChangeAspect="1"/>
          </p:cNvPicPr>
          <p:nvPr/>
        </p:nvPicPr>
        <p:blipFill>
          <a:blip r:embed="rId4"/>
          <a:stretch>
            <a:fillRect/>
          </a:stretch>
        </p:blipFill>
        <p:spPr>
          <a:xfrm>
            <a:off x="2741250" y="3608724"/>
            <a:ext cx="4247801" cy="2149525"/>
          </a:xfrm>
          <a:prstGeom prst="rect">
            <a:avLst/>
          </a:prstGeom>
        </p:spPr>
      </p:pic>
      <p:sp>
        <p:nvSpPr>
          <p:cNvPr id="11" name="吹き出し: 円形 10">
            <a:extLst>
              <a:ext uri="{FF2B5EF4-FFF2-40B4-BE49-F238E27FC236}">
                <a16:creationId xmlns:a16="http://schemas.microsoft.com/office/drawing/2014/main" id="{1AABE3B5-5A04-458A-B754-C165A5AD88E7}"/>
              </a:ext>
            </a:extLst>
          </p:cNvPr>
          <p:cNvSpPr/>
          <p:nvPr/>
        </p:nvSpPr>
        <p:spPr>
          <a:xfrm>
            <a:off x="6453810" y="922630"/>
            <a:ext cx="3988902" cy="874952"/>
          </a:xfrm>
          <a:prstGeom prst="wedgeEllipseCallout">
            <a:avLst>
              <a:gd name="adj1" fmla="val -54478"/>
              <a:gd name="adj2" fmla="val 74039"/>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400" dirty="0">
                <a:latin typeface="HG丸ｺﾞｼｯｸM-PRO" panose="020F0600000000000000" pitchFamily="50" charset="-128"/>
                <a:ea typeface="HG丸ｺﾞｼｯｸM-PRO" panose="020F0600000000000000" pitchFamily="50" charset="-128"/>
              </a:rPr>
              <a:t>卵</a:t>
            </a:r>
            <a:r>
              <a:rPr kumimoji="1" lang="en-US" altLang="ja-JP" sz="2400" dirty="0">
                <a:latin typeface="HG丸ｺﾞｼｯｸM-PRO" panose="020F0600000000000000" pitchFamily="50" charset="-128"/>
                <a:ea typeface="HG丸ｺﾞｼｯｸM-PRO" panose="020F0600000000000000" pitchFamily="50" charset="-128"/>
              </a:rPr>
              <a:t>1</a:t>
            </a:r>
            <a:r>
              <a:rPr kumimoji="1" lang="ja-JP" altLang="en-US" sz="2400" dirty="0">
                <a:latin typeface="HG丸ｺﾞｼｯｸM-PRO" panose="020F0600000000000000" pitchFamily="50" charset="-128"/>
                <a:ea typeface="HG丸ｺﾞｼｯｸM-PRO" panose="020F0600000000000000" pitchFamily="50" charset="-128"/>
              </a:rPr>
              <a:t>パック</a:t>
            </a:r>
            <a:r>
              <a:rPr kumimoji="1" lang="en-US" altLang="ja-JP" sz="2400" dirty="0">
                <a:latin typeface="HG丸ｺﾞｼｯｸM-PRO" panose="020F0600000000000000" pitchFamily="50" charset="-128"/>
                <a:ea typeface="HG丸ｺﾞｼｯｸM-PRO" panose="020F0600000000000000" pitchFamily="50" charset="-128"/>
              </a:rPr>
              <a:t>10</a:t>
            </a:r>
            <a:r>
              <a:rPr kumimoji="1" lang="ja-JP" altLang="en-US" sz="2400" dirty="0">
                <a:latin typeface="HG丸ｺﾞｼｯｸM-PRO" panose="020F0600000000000000" pitchFamily="50" charset="-128"/>
                <a:ea typeface="HG丸ｺﾞｼｯｸM-PRO" panose="020F0600000000000000" pitchFamily="50" charset="-128"/>
              </a:rPr>
              <a:t>円！</a:t>
            </a:r>
          </a:p>
        </p:txBody>
      </p:sp>
      <p:sp>
        <p:nvSpPr>
          <p:cNvPr id="12" name="吹き出し: 円形 11">
            <a:extLst>
              <a:ext uri="{FF2B5EF4-FFF2-40B4-BE49-F238E27FC236}">
                <a16:creationId xmlns:a16="http://schemas.microsoft.com/office/drawing/2014/main" id="{B6B32740-EF71-424D-9797-54B8C79E8AA7}"/>
              </a:ext>
            </a:extLst>
          </p:cNvPr>
          <p:cNvSpPr/>
          <p:nvPr/>
        </p:nvSpPr>
        <p:spPr>
          <a:xfrm>
            <a:off x="6957392" y="1844338"/>
            <a:ext cx="4346713" cy="874952"/>
          </a:xfrm>
          <a:prstGeom prst="wedgeEllipseCallout">
            <a:avLst>
              <a:gd name="adj1" fmla="val -57680"/>
              <a:gd name="adj2" fmla="val 7823"/>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400" dirty="0">
                <a:latin typeface="HG丸ｺﾞｼｯｸM-PRO" panose="020F0600000000000000" pitchFamily="50" charset="-128"/>
                <a:ea typeface="HG丸ｺﾞｼｯｸM-PRO" panose="020F0600000000000000" pitchFamily="50" charset="-128"/>
              </a:rPr>
              <a:t>砂糖も</a:t>
            </a:r>
            <a:r>
              <a:rPr kumimoji="1" lang="en-US" altLang="ja-JP" sz="2400" dirty="0">
                <a:latin typeface="HG丸ｺﾞｼｯｸM-PRO" panose="020F0600000000000000" pitchFamily="50" charset="-128"/>
                <a:ea typeface="HG丸ｺﾞｼｯｸM-PRO" panose="020F0600000000000000" pitchFamily="50" charset="-128"/>
              </a:rPr>
              <a:t>1</a:t>
            </a:r>
            <a:r>
              <a:rPr kumimoji="1" lang="ja-JP" altLang="en-US" sz="2400" dirty="0">
                <a:latin typeface="HG丸ｺﾞｼｯｸM-PRO" panose="020F0600000000000000" pitchFamily="50" charset="-128"/>
                <a:ea typeface="HG丸ｺﾞｼｯｸM-PRO" panose="020F0600000000000000" pitchFamily="50" charset="-128"/>
              </a:rPr>
              <a:t>袋</a:t>
            </a:r>
            <a:r>
              <a:rPr kumimoji="1" lang="en-US" altLang="ja-JP" sz="2400" dirty="0">
                <a:latin typeface="HG丸ｺﾞｼｯｸM-PRO" panose="020F0600000000000000" pitchFamily="50" charset="-128"/>
                <a:ea typeface="HG丸ｺﾞｼｯｸM-PRO" panose="020F0600000000000000" pitchFamily="50" charset="-128"/>
              </a:rPr>
              <a:t>10</a:t>
            </a:r>
            <a:r>
              <a:rPr kumimoji="1" lang="ja-JP" altLang="en-US" sz="2400" dirty="0">
                <a:latin typeface="HG丸ｺﾞｼｯｸM-PRO" panose="020F0600000000000000" pitchFamily="50" charset="-128"/>
                <a:ea typeface="HG丸ｺﾞｼｯｸM-PRO" panose="020F0600000000000000" pitchFamily="50" charset="-128"/>
              </a:rPr>
              <a:t>円だよ</a:t>
            </a:r>
          </a:p>
        </p:txBody>
      </p:sp>
      <p:sp>
        <p:nvSpPr>
          <p:cNvPr id="14" name="吹き出し: 円形 13">
            <a:extLst>
              <a:ext uri="{FF2B5EF4-FFF2-40B4-BE49-F238E27FC236}">
                <a16:creationId xmlns:a16="http://schemas.microsoft.com/office/drawing/2014/main" id="{ED8406D6-9044-4E21-B509-CCABF759645E}"/>
              </a:ext>
            </a:extLst>
          </p:cNvPr>
          <p:cNvSpPr/>
          <p:nvPr/>
        </p:nvSpPr>
        <p:spPr>
          <a:xfrm>
            <a:off x="6830631" y="2668776"/>
            <a:ext cx="2451651" cy="715748"/>
          </a:xfrm>
          <a:prstGeom prst="wedgeEllipseCallout">
            <a:avLst>
              <a:gd name="adj1" fmla="val -61914"/>
              <a:gd name="adj2" fmla="val -35630"/>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chemeClr val="tx1"/>
                </a:solidFill>
                <a:effectLst/>
                <a:uLnTx/>
                <a:uFillTx/>
                <a:latin typeface="HG丸ｺﾞｼｯｸM-PRO" panose="020F0600000000000000" pitchFamily="50" charset="-128"/>
                <a:ea typeface="HG丸ｺﾞｼｯｸM-PRO" panose="020F0600000000000000" pitchFamily="50" charset="-128"/>
                <a:cs typeface="+mn-cs"/>
              </a:rPr>
              <a:t>ほしい人！</a:t>
            </a:r>
          </a:p>
        </p:txBody>
      </p:sp>
      <p:sp>
        <p:nvSpPr>
          <p:cNvPr id="15" name="テキスト ボックス 14">
            <a:extLst>
              <a:ext uri="{FF2B5EF4-FFF2-40B4-BE49-F238E27FC236}">
                <a16:creationId xmlns:a16="http://schemas.microsoft.com/office/drawing/2014/main" id="{5F779F73-89D8-42C1-A224-9F9CB3B93811}"/>
              </a:ext>
            </a:extLst>
          </p:cNvPr>
          <p:cNvSpPr txBox="1"/>
          <p:nvPr/>
        </p:nvSpPr>
        <p:spPr>
          <a:xfrm rot="1247350">
            <a:off x="9409045" y="3058276"/>
            <a:ext cx="1245704" cy="461665"/>
          </a:xfrm>
          <a:prstGeom prst="rect">
            <a:avLst/>
          </a:prstGeom>
          <a:noFill/>
        </p:spPr>
        <p:txBody>
          <a:bodyPr wrap="square" rtlCol="0">
            <a:spAutoFit/>
          </a:bodyPr>
          <a:lstStyle/>
          <a:p>
            <a:r>
              <a:rPr kumimoji="1" lang="ja-JP" altLang="en-US" sz="2400" dirty="0">
                <a:solidFill>
                  <a:srgbClr val="C00000"/>
                </a:solidFill>
                <a:latin typeface="HG丸ｺﾞｼｯｸM-PRO" panose="020F0600000000000000" pitchFamily="50" charset="-128"/>
                <a:ea typeface="HG丸ｺﾞｼｯｸM-PRO" panose="020F0600000000000000" pitchFamily="50" charset="-128"/>
              </a:rPr>
              <a:t>はい！</a:t>
            </a:r>
          </a:p>
        </p:txBody>
      </p:sp>
      <p:pic>
        <p:nvPicPr>
          <p:cNvPr id="16" name="図 15">
            <a:extLst>
              <a:ext uri="{FF2B5EF4-FFF2-40B4-BE49-F238E27FC236}">
                <a16:creationId xmlns:a16="http://schemas.microsoft.com/office/drawing/2014/main" id="{E512E3DD-68C8-4660-BD0B-A7FB51C3969C}"/>
              </a:ext>
            </a:extLst>
          </p:cNvPr>
          <p:cNvPicPr>
            <a:picLocks noChangeAspect="1"/>
          </p:cNvPicPr>
          <p:nvPr/>
        </p:nvPicPr>
        <p:blipFill>
          <a:blip r:embed="rId5"/>
          <a:stretch>
            <a:fillRect/>
          </a:stretch>
        </p:blipFill>
        <p:spPr>
          <a:xfrm rot="19547119">
            <a:off x="5488129" y="754436"/>
            <a:ext cx="1469263" cy="1060796"/>
          </a:xfrm>
          <a:prstGeom prst="rect">
            <a:avLst/>
          </a:prstGeom>
        </p:spPr>
      </p:pic>
      <p:pic>
        <p:nvPicPr>
          <p:cNvPr id="17" name="図 16">
            <a:extLst>
              <a:ext uri="{FF2B5EF4-FFF2-40B4-BE49-F238E27FC236}">
                <a16:creationId xmlns:a16="http://schemas.microsoft.com/office/drawing/2014/main" id="{A173F677-E8AB-4727-97CF-5DB64665C290}"/>
              </a:ext>
            </a:extLst>
          </p:cNvPr>
          <p:cNvPicPr>
            <a:picLocks noChangeAspect="1"/>
          </p:cNvPicPr>
          <p:nvPr/>
        </p:nvPicPr>
        <p:blipFill>
          <a:blip r:embed="rId5"/>
          <a:stretch>
            <a:fillRect/>
          </a:stretch>
        </p:blipFill>
        <p:spPr>
          <a:xfrm rot="18679613">
            <a:off x="10224916" y="924622"/>
            <a:ext cx="1469263" cy="1060796"/>
          </a:xfrm>
          <a:prstGeom prst="rect">
            <a:avLst/>
          </a:prstGeom>
        </p:spPr>
      </p:pic>
      <p:sp>
        <p:nvSpPr>
          <p:cNvPr id="19" name="矢印: 右 18">
            <a:extLst>
              <a:ext uri="{FF2B5EF4-FFF2-40B4-BE49-F238E27FC236}">
                <a16:creationId xmlns:a16="http://schemas.microsoft.com/office/drawing/2014/main" id="{C985CA85-D0A7-478A-BF64-AC412905AFF8}"/>
              </a:ext>
            </a:extLst>
          </p:cNvPr>
          <p:cNvSpPr/>
          <p:nvPr/>
        </p:nvSpPr>
        <p:spPr>
          <a:xfrm>
            <a:off x="472515" y="4043268"/>
            <a:ext cx="2365746" cy="1205948"/>
          </a:xfrm>
          <a:prstGeom prst="rightArrow">
            <a:avLst>
              <a:gd name="adj1" fmla="val 76374"/>
              <a:gd name="adj2" fmla="val 50000"/>
            </a:avLst>
          </a:prstGeom>
          <a:solidFill>
            <a:srgbClr val="FFFF99"/>
          </a:solidFill>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800" b="1" dirty="0">
                <a:latin typeface="HG丸ｺﾞｼｯｸM-PRO" panose="020F0600000000000000" pitchFamily="50" charset="-128"/>
                <a:ea typeface="HG丸ｺﾞｼｯｸM-PRO" panose="020F0600000000000000" pitchFamily="50" charset="-128"/>
              </a:rPr>
              <a:t>熱気に</a:t>
            </a:r>
            <a:endParaRPr kumimoji="1" lang="en-US" altLang="ja-JP" sz="2800" b="1" dirty="0">
              <a:latin typeface="HG丸ｺﾞｼｯｸM-PRO" panose="020F0600000000000000" pitchFamily="50" charset="-128"/>
              <a:ea typeface="HG丸ｺﾞｼｯｸM-PRO" panose="020F0600000000000000" pitchFamily="50" charset="-128"/>
            </a:endParaRPr>
          </a:p>
          <a:p>
            <a:pPr algn="ctr"/>
            <a:r>
              <a:rPr kumimoji="1" lang="ja-JP" altLang="en-US" sz="2800" b="1" dirty="0">
                <a:latin typeface="HG丸ｺﾞｼｯｸM-PRO" panose="020F0600000000000000" pitchFamily="50" charset="-128"/>
                <a:ea typeface="HG丸ｺﾞｼｯｸM-PRO" panose="020F0600000000000000" pitchFamily="50" charset="-128"/>
              </a:rPr>
              <a:t>のまれて</a:t>
            </a:r>
          </a:p>
        </p:txBody>
      </p:sp>
      <p:pic>
        <p:nvPicPr>
          <p:cNvPr id="20" name="図 19">
            <a:extLst>
              <a:ext uri="{FF2B5EF4-FFF2-40B4-BE49-F238E27FC236}">
                <a16:creationId xmlns:a16="http://schemas.microsoft.com/office/drawing/2014/main" id="{1A284C22-96CA-43EA-B705-4FA81690BB79}"/>
              </a:ext>
            </a:extLst>
          </p:cNvPr>
          <p:cNvPicPr>
            <a:picLocks noChangeAspect="1"/>
          </p:cNvPicPr>
          <p:nvPr/>
        </p:nvPicPr>
        <p:blipFill>
          <a:blip r:embed="rId5"/>
          <a:stretch>
            <a:fillRect/>
          </a:stretch>
        </p:blipFill>
        <p:spPr>
          <a:xfrm rot="20726130">
            <a:off x="5415217" y="2599483"/>
            <a:ext cx="1469263" cy="1060796"/>
          </a:xfrm>
          <a:prstGeom prst="rect">
            <a:avLst/>
          </a:prstGeom>
        </p:spPr>
      </p:pic>
      <p:pic>
        <p:nvPicPr>
          <p:cNvPr id="22" name="図 21">
            <a:extLst>
              <a:ext uri="{FF2B5EF4-FFF2-40B4-BE49-F238E27FC236}">
                <a16:creationId xmlns:a16="http://schemas.microsoft.com/office/drawing/2014/main" id="{8F7A9ED1-6C17-41C5-8E5C-7D99CAB11AFE}"/>
              </a:ext>
            </a:extLst>
          </p:cNvPr>
          <p:cNvPicPr>
            <a:picLocks noChangeAspect="1"/>
          </p:cNvPicPr>
          <p:nvPr/>
        </p:nvPicPr>
        <p:blipFill>
          <a:blip r:embed="rId6"/>
          <a:stretch>
            <a:fillRect/>
          </a:stretch>
        </p:blipFill>
        <p:spPr>
          <a:xfrm>
            <a:off x="988420" y="1272848"/>
            <a:ext cx="4519560" cy="2079201"/>
          </a:xfrm>
          <a:prstGeom prst="rect">
            <a:avLst/>
          </a:prstGeom>
        </p:spPr>
      </p:pic>
      <p:sp>
        <p:nvSpPr>
          <p:cNvPr id="26" name="吹き出し: 円形 25">
            <a:extLst>
              <a:ext uri="{FF2B5EF4-FFF2-40B4-BE49-F238E27FC236}">
                <a16:creationId xmlns:a16="http://schemas.microsoft.com/office/drawing/2014/main" id="{1D4B1F1A-0A12-451E-83D4-0C81E62E71C6}"/>
              </a:ext>
            </a:extLst>
          </p:cNvPr>
          <p:cNvSpPr/>
          <p:nvPr/>
        </p:nvSpPr>
        <p:spPr>
          <a:xfrm>
            <a:off x="7399816" y="3661834"/>
            <a:ext cx="3296311" cy="1730122"/>
          </a:xfrm>
          <a:prstGeom prst="wedgeEllipseCallout">
            <a:avLst>
              <a:gd name="adj1" fmla="val -57727"/>
              <a:gd name="adj2" fmla="val 10278"/>
            </a:avLst>
          </a:prstGeom>
          <a:solidFill>
            <a:srgbClr val="FFFF99"/>
          </a:solidFill>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800" b="1" dirty="0">
                <a:latin typeface="HG丸ｺﾞｼｯｸM-PRO" panose="020F0600000000000000" pitchFamily="50" charset="-128"/>
                <a:ea typeface="HG丸ｺﾞｼｯｸM-PRO" panose="020F0600000000000000" pitchFamily="50" charset="-128"/>
              </a:rPr>
              <a:t>磁気マットレス</a:t>
            </a:r>
            <a:r>
              <a:rPr kumimoji="1" lang="en-US" altLang="ja-JP" sz="2800" b="1" dirty="0">
                <a:latin typeface="HG丸ｺﾞｼｯｸM-PRO" panose="020F0600000000000000" pitchFamily="50" charset="-128"/>
                <a:ea typeface="HG丸ｺﾞｼｯｸM-PRO" panose="020F0600000000000000" pitchFamily="50" charset="-128"/>
              </a:rPr>
              <a:t>30</a:t>
            </a:r>
            <a:r>
              <a:rPr kumimoji="1" lang="ja-JP" altLang="en-US" sz="2800" b="1" dirty="0">
                <a:latin typeface="HG丸ｺﾞｼｯｸM-PRO" panose="020F0600000000000000" pitchFamily="50" charset="-128"/>
                <a:ea typeface="HG丸ｺﾞｼｯｸM-PRO" panose="020F0600000000000000" pitchFamily="50" charset="-128"/>
              </a:rPr>
              <a:t>万円</a:t>
            </a:r>
            <a:r>
              <a:rPr kumimoji="1" lang="ja-JP" altLang="en-US" sz="2800" b="1" dirty="0" smtClean="0">
                <a:latin typeface="HG丸ｺﾞｼｯｸM-PRO" panose="020F0600000000000000" pitchFamily="50" charset="-128"/>
                <a:ea typeface="HG丸ｺﾞｼｯｸM-PRO" panose="020F0600000000000000" pitchFamily="50" charset="-128"/>
              </a:rPr>
              <a:t>！</a:t>
            </a:r>
            <a:endParaRPr kumimoji="1" lang="en-US" altLang="ja-JP" sz="2800" b="1" dirty="0" smtClean="0">
              <a:latin typeface="HG丸ｺﾞｼｯｸM-PRO" panose="020F0600000000000000" pitchFamily="50" charset="-128"/>
              <a:ea typeface="HG丸ｺﾞｼｯｸM-PRO" panose="020F0600000000000000" pitchFamily="50" charset="-128"/>
            </a:endParaRPr>
          </a:p>
          <a:p>
            <a:pPr algn="ctr"/>
            <a:r>
              <a:rPr lang="ja-JP" altLang="en-US" sz="2800" b="1" dirty="0" smtClean="0">
                <a:latin typeface="HG丸ｺﾞｼｯｸM-PRO" panose="020F0600000000000000" pitchFamily="50" charset="-128"/>
                <a:ea typeface="HG丸ｺﾞｼｯｸM-PRO" panose="020F0600000000000000" pitchFamily="50" charset="-128"/>
              </a:rPr>
              <a:t>ほしい人</a:t>
            </a:r>
            <a:r>
              <a:rPr lang="ja-JP" altLang="en-US" sz="2800" b="1" dirty="0">
                <a:latin typeface="HG丸ｺﾞｼｯｸM-PRO" panose="020F0600000000000000" pitchFamily="50" charset="-128"/>
                <a:ea typeface="HG丸ｺﾞｼｯｸM-PRO" panose="020F0600000000000000" pitchFamily="50" charset="-128"/>
              </a:rPr>
              <a:t>！</a:t>
            </a:r>
            <a:endParaRPr kumimoji="1" lang="ja-JP" altLang="en-US" sz="2800" b="1" dirty="0">
              <a:latin typeface="HG丸ｺﾞｼｯｸM-PRO" panose="020F0600000000000000" pitchFamily="50" charset="-128"/>
              <a:ea typeface="HG丸ｺﾞｼｯｸM-PRO" panose="020F0600000000000000" pitchFamily="50" charset="-128"/>
            </a:endParaRPr>
          </a:p>
        </p:txBody>
      </p:sp>
      <p:pic>
        <p:nvPicPr>
          <p:cNvPr id="27" name="図 26">
            <a:extLst>
              <a:ext uri="{FF2B5EF4-FFF2-40B4-BE49-F238E27FC236}">
                <a16:creationId xmlns:a16="http://schemas.microsoft.com/office/drawing/2014/main" id="{45B358F9-9C96-4A66-BA66-C6F9E33F0344}"/>
              </a:ext>
            </a:extLst>
          </p:cNvPr>
          <p:cNvPicPr>
            <a:picLocks noChangeAspect="1"/>
          </p:cNvPicPr>
          <p:nvPr/>
        </p:nvPicPr>
        <p:blipFill>
          <a:blip r:embed="rId7"/>
          <a:stretch>
            <a:fillRect/>
          </a:stretch>
        </p:blipFill>
        <p:spPr>
          <a:xfrm rot="613889">
            <a:off x="10271205" y="3331635"/>
            <a:ext cx="1774090" cy="1810669"/>
          </a:xfrm>
          <a:prstGeom prst="rect">
            <a:avLst/>
          </a:prstGeom>
        </p:spPr>
      </p:pic>
      <p:pic>
        <p:nvPicPr>
          <p:cNvPr id="28" name="図 27">
            <a:extLst>
              <a:ext uri="{FF2B5EF4-FFF2-40B4-BE49-F238E27FC236}">
                <a16:creationId xmlns:a16="http://schemas.microsoft.com/office/drawing/2014/main" id="{271A07C4-83FA-40D8-B273-2CE16A62B33F}"/>
              </a:ext>
            </a:extLst>
          </p:cNvPr>
          <p:cNvPicPr>
            <a:picLocks noChangeAspect="1"/>
          </p:cNvPicPr>
          <p:nvPr/>
        </p:nvPicPr>
        <p:blipFill>
          <a:blip r:embed="rId7"/>
          <a:stretch>
            <a:fillRect/>
          </a:stretch>
        </p:blipFill>
        <p:spPr>
          <a:xfrm rot="2299280">
            <a:off x="7908219" y="4824321"/>
            <a:ext cx="2099804" cy="1691614"/>
          </a:xfrm>
          <a:prstGeom prst="rect">
            <a:avLst/>
          </a:prstGeom>
        </p:spPr>
      </p:pic>
      <p:sp>
        <p:nvSpPr>
          <p:cNvPr id="4" name="スライド番号プレースホルダー 3"/>
          <p:cNvSpPr>
            <a:spLocks noGrp="1"/>
          </p:cNvSpPr>
          <p:nvPr>
            <p:ph type="sldNum" sz="quarter" idx="12"/>
          </p:nvPr>
        </p:nvSpPr>
        <p:spPr/>
        <p:txBody>
          <a:bodyPr/>
          <a:lstStyle/>
          <a:p>
            <a:fld id="{18661D3D-6956-46A9-9340-A701E0E782EA}" type="slidenum">
              <a:rPr kumimoji="1" lang="ja-JP" altLang="en-US" smtClean="0"/>
              <a:t>39</a:t>
            </a:fld>
            <a:endParaRPr kumimoji="1" lang="ja-JP" altLang="en-US"/>
          </a:p>
        </p:txBody>
      </p:sp>
    </p:spTree>
    <p:extLst>
      <p:ext uri="{BB962C8B-B14F-4D97-AF65-F5344CB8AC3E}">
        <p14:creationId xmlns:p14="http://schemas.microsoft.com/office/powerpoint/2010/main" val="30343397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783CB6D-C21A-404D-84CE-E11AF338AE2E}"/>
              </a:ext>
            </a:extLst>
          </p:cNvPr>
          <p:cNvSpPr>
            <a:spLocks noGrp="1"/>
          </p:cNvSpPr>
          <p:nvPr>
            <p:ph type="ctrTitle"/>
          </p:nvPr>
        </p:nvSpPr>
        <p:spPr>
          <a:xfrm>
            <a:off x="144139" y="221759"/>
            <a:ext cx="8254137" cy="594804"/>
          </a:xfrm>
          <a:solidFill>
            <a:srgbClr val="92D050"/>
          </a:solidFill>
        </p:spPr>
        <p:txBody>
          <a:bodyPr>
            <a:noAutofit/>
          </a:bodyPr>
          <a:lstStyle/>
          <a:p>
            <a:pPr algn="l"/>
            <a:r>
              <a:rPr kumimoji="1" lang="ja-JP" altLang="en-US" sz="4000" b="1" dirty="0">
                <a:solidFill>
                  <a:schemeClr val="bg1"/>
                </a:solidFill>
                <a:latin typeface="HG丸ｺﾞｼｯｸM-PRO" panose="020F0600000000000000" pitchFamily="50" charset="-128"/>
                <a:ea typeface="HG丸ｺﾞｼｯｸM-PRO" panose="020F0600000000000000" pitchFamily="50" charset="-128"/>
              </a:rPr>
              <a:t>千葉県の消費生活相談件数の推移</a:t>
            </a:r>
          </a:p>
        </p:txBody>
      </p:sp>
      <p:graphicFrame>
        <p:nvGraphicFramePr>
          <p:cNvPr id="14" name="グラフ 13">
            <a:extLst>
              <a:ext uri="{FF2B5EF4-FFF2-40B4-BE49-F238E27FC236}">
                <a16:creationId xmlns:a16="http://schemas.microsoft.com/office/drawing/2014/main" id="{08D3023C-8058-4661-BF4B-7A5A395AB30C}"/>
              </a:ext>
            </a:extLst>
          </p:cNvPr>
          <p:cNvGraphicFramePr>
            <a:graphicFrameLocks/>
          </p:cNvGraphicFramePr>
          <p:nvPr/>
        </p:nvGraphicFramePr>
        <p:xfrm>
          <a:off x="2026691" y="1088339"/>
          <a:ext cx="8575343" cy="4176215"/>
        </p:xfrm>
        <a:graphic>
          <a:graphicData uri="http://schemas.openxmlformats.org/drawingml/2006/chart">
            <c:chart xmlns:c="http://schemas.openxmlformats.org/drawingml/2006/chart" xmlns:r="http://schemas.openxmlformats.org/officeDocument/2006/relationships" r:id="rId2"/>
          </a:graphicData>
        </a:graphic>
      </p:graphicFrame>
      <p:sp>
        <p:nvSpPr>
          <p:cNvPr id="15" name="テキスト ボックス 14">
            <a:extLst>
              <a:ext uri="{FF2B5EF4-FFF2-40B4-BE49-F238E27FC236}">
                <a16:creationId xmlns:a16="http://schemas.microsoft.com/office/drawing/2014/main" id="{A74B4B34-5FD3-4937-9A32-7B718A3A0CC3}"/>
              </a:ext>
            </a:extLst>
          </p:cNvPr>
          <p:cNvSpPr txBox="1"/>
          <p:nvPr/>
        </p:nvSpPr>
        <p:spPr>
          <a:xfrm>
            <a:off x="2429302" y="907155"/>
            <a:ext cx="300251" cy="338554"/>
          </a:xfrm>
          <a:prstGeom prst="rect">
            <a:avLst/>
          </a:prstGeom>
          <a:noFill/>
        </p:spPr>
        <p:txBody>
          <a:bodyPr wrap="square" rtlCol="0">
            <a:spAutoFit/>
          </a:bodyPr>
          <a:lstStyle/>
          <a:p>
            <a:r>
              <a:rPr kumimoji="1" lang="ja-JP" altLang="en-US" sz="1600" dirty="0"/>
              <a:t>件</a:t>
            </a:r>
          </a:p>
        </p:txBody>
      </p:sp>
      <p:sp>
        <p:nvSpPr>
          <p:cNvPr id="16" name="テキスト ボックス 15">
            <a:extLst>
              <a:ext uri="{FF2B5EF4-FFF2-40B4-BE49-F238E27FC236}">
                <a16:creationId xmlns:a16="http://schemas.microsoft.com/office/drawing/2014/main" id="{B772B5D0-63EA-494F-BDA6-60FC2C24F293}"/>
              </a:ext>
            </a:extLst>
          </p:cNvPr>
          <p:cNvSpPr txBox="1"/>
          <p:nvPr/>
        </p:nvSpPr>
        <p:spPr>
          <a:xfrm>
            <a:off x="523261" y="5570166"/>
            <a:ext cx="11256885" cy="923330"/>
          </a:xfrm>
          <a:prstGeom prst="rect">
            <a:avLst/>
          </a:prstGeom>
          <a:solidFill>
            <a:schemeClr val="accent3">
              <a:lumMod val="20000"/>
              <a:lumOff val="80000"/>
            </a:schemeClr>
          </a:solidFill>
          <a:ln w="31750">
            <a:solidFill>
              <a:srgbClr val="002060"/>
            </a:solidFill>
          </a:ln>
        </p:spPr>
        <p:txBody>
          <a:bodyPr wrap="square" rtlCol="0">
            <a:spAutoFit/>
          </a:bodyPr>
          <a:lstStyle/>
          <a:p>
            <a:r>
              <a:rPr lang="en-US" altLang="ja-JP" dirty="0">
                <a:latin typeface="HG丸ｺﾞｼｯｸM-PRO" panose="020F0600000000000000" pitchFamily="50" charset="-128"/>
                <a:ea typeface="HG丸ｺﾞｼｯｸM-PRO" panose="020F0600000000000000" pitchFamily="50" charset="-128"/>
              </a:rPr>
              <a:t>2,019</a:t>
            </a:r>
            <a:r>
              <a:rPr kumimoji="1" lang="ja-JP" altLang="en-US" dirty="0">
                <a:latin typeface="HG丸ｺﾞｼｯｸM-PRO" panose="020F0600000000000000" pitchFamily="50" charset="-128"/>
                <a:ea typeface="HG丸ｺﾞｼｯｸM-PRO" panose="020F0600000000000000" pitchFamily="50" charset="-128"/>
              </a:rPr>
              <a:t>年度の相談件数は</a:t>
            </a:r>
            <a:r>
              <a:rPr kumimoji="1" lang="en-US" altLang="ja-JP" dirty="0">
                <a:latin typeface="HG丸ｺﾞｼｯｸM-PRO" panose="020F0600000000000000" pitchFamily="50" charset="-128"/>
                <a:ea typeface="HG丸ｺﾞｼｯｸM-PRO" panose="020F0600000000000000" pitchFamily="50" charset="-128"/>
              </a:rPr>
              <a:t>2018</a:t>
            </a:r>
            <a:r>
              <a:rPr kumimoji="1" lang="ja-JP" altLang="en-US" dirty="0">
                <a:latin typeface="HG丸ｺﾞｼｯｸM-PRO" panose="020F0600000000000000" pitchFamily="50" charset="-128"/>
                <a:ea typeface="HG丸ｺﾞｼｯｸM-PRO" panose="020F0600000000000000" pitchFamily="50" charset="-128"/>
              </a:rPr>
              <a:t>年度に比べ</a:t>
            </a:r>
            <a:r>
              <a:rPr kumimoji="1" lang="en-US" altLang="ja-JP" dirty="0">
                <a:latin typeface="HG丸ｺﾞｼｯｸM-PRO" panose="020F0600000000000000" pitchFamily="50" charset="-128"/>
                <a:ea typeface="HG丸ｺﾞｼｯｸM-PRO" panose="020F0600000000000000" pitchFamily="50" charset="-128"/>
              </a:rPr>
              <a:t>2511</a:t>
            </a:r>
            <a:r>
              <a:rPr kumimoji="1" lang="ja-JP" altLang="en-US" sz="1600" dirty="0">
                <a:latin typeface="HG丸ｺﾞｼｯｸM-PRO" panose="020F0600000000000000" pitchFamily="50" charset="-128"/>
                <a:ea typeface="HG丸ｺﾞｼｯｸM-PRO" panose="020F0600000000000000" pitchFamily="50" charset="-128"/>
              </a:rPr>
              <a:t>件減少したが、</a:t>
            </a:r>
            <a:r>
              <a:rPr lang="ja-JP" altLang="en-US" sz="1600" dirty="0">
                <a:latin typeface="HG丸ｺﾞｼｯｸM-PRO" panose="020F0600000000000000" pitchFamily="50" charset="-128"/>
                <a:ea typeface="HG丸ｺﾞｼｯｸM-PRO" panose="020F0600000000000000" pitchFamily="50" charset="-128"/>
              </a:rPr>
              <a:t>これは</a:t>
            </a:r>
            <a:r>
              <a:rPr kumimoji="1" lang="ja-JP" altLang="en-US" dirty="0">
                <a:latin typeface="HG丸ｺﾞｼｯｸM-PRO" panose="020F0600000000000000" pitchFamily="50" charset="-128"/>
                <a:ea typeface="HG丸ｺﾞｼｯｸM-PRO" panose="020F0600000000000000" pitchFamily="50" charset="-128"/>
              </a:rPr>
              <a:t>昨年急増した「民事訴訟最終通知書」などと書かれたはがきによる架空請求の相談件数が</a:t>
            </a:r>
            <a:r>
              <a:rPr lang="ja-JP" altLang="en-US" dirty="0">
                <a:latin typeface="HG丸ｺﾞｼｯｸM-PRO" panose="020F0600000000000000" pitchFamily="50" charset="-128"/>
                <a:ea typeface="HG丸ｺﾞｼｯｸM-PRO" panose="020F0600000000000000" pitchFamily="50" charset="-128"/>
              </a:rPr>
              <a:t>若干減少したことによる。全体としては引き続き高水準となっている。</a:t>
            </a:r>
          </a:p>
        </p:txBody>
      </p:sp>
      <p:sp>
        <p:nvSpPr>
          <p:cNvPr id="3" name="スライド番号プレースホルダー 2"/>
          <p:cNvSpPr>
            <a:spLocks noGrp="1"/>
          </p:cNvSpPr>
          <p:nvPr>
            <p:ph type="sldNum" sz="quarter" idx="12"/>
          </p:nvPr>
        </p:nvSpPr>
        <p:spPr/>
        <p:txBody>
          <a:bodyPr/>
          <a:lstStyle/>
          <a:p>
            <a:fld id="{18661D3D-6956-46A9-9340-A701E0E782EA}" type="slidenum">
              <a:rPr kumimoji="1" lang="ja-JP" altLang="en-US" smtClean="0"/>
              <a:t>4</a:t>
            </a:fld>
            <a:endParaRPr kumimoji="1" lang="ja-JP" altLang="en-US"/>
          </a:p>
        </p:txBody>
      </p:sp>
    </p:spTree>
    <p:extLst>
      <p:ext uri="{BB962C8B-B14F-4D97-AF65-F5344CB8AC3E}">
        <p14:creationId xmlns:p14="http://schemas.microsoft.com/office/powerpoint/2010/main" val="368444675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89BB4E73-26EB-48A6-ACD5-FC4A8A7720B2}"/>
              </a:ext>
            </a:extLst>
          </p:cNvPr>
          <p:cNvSpPr txBox="1"/>
          <p:nvPr/>
        </p:nvSpPr>
        <p:spPr>
          <a:xfrm>
            <a:off x="428734" y="495756"/>
            <a:ext cx="11254154" cy="6264275"/>
          </a:xfrm>
          <a:prstGeom prst="rect">
            <a:avLst/>
          </a:prstGeom>
          <a:solidFill>
            <a:schemeClr val="bg2"/>
          </a:solidFill>
        </p:spPr>
        <p:txBody>
          <a:bodyPr wrap="square" rtlCol="0">
            <a:spAutoFit/>
          </a:bodyPr>
          <a:lstStyle/>
          <a:p>
            <a:endParaRPr kumimoji="1" lang="ja-JP" altLang="en-US" dirty="0"/>
          </a:p>
        </p:txBody>
      </p:sp>
      <p:sp>
        <p:nvSpPr>
          <p:cNvPr id="2" name="タイトル 1">
            <a:extLst>
              <a:ext uri="{FF2B5EF4-FFF2-40B4-BE49-F238E27FC236}">
                <a16:creationId xmlns:a16="http://schemas.microsoft.com/office/drawing/2014/main" id="{52775645-A245-4801-A90A-1EB9F1ECF849}"/>
              </a:ext>
            </a:extLst>
          </p:cNvPr>
          <p:cNvSpPr>
            <a:spLocks noGrp="1"/>
          </p:cNvSpPr>
          <p:nvPr>
            <p:ph type="title"/>
          </p:nvPr>
        </p:nvSpPr>
        <p:spPr>
          <a:xfrm>
            <a:off x="0" y="226314"/>
            <a:ext cx="6878782" cy="837374"/>
          </a:xfrm>
          <a:solidFill>
            <a:schemeClr val="accent1"/>
          </a:solidFill>
        </p:spPr>
        <p:txBody>
          <a:bodyPr>
            <a:normAutofit/>
          </a:bodyPr>
          <a:lstStyle/>
          <a:p>
            <a:r>
              <a:rPr kumimoji="1" lang="ja-JP" altLang="en-US" sz="4000" b="1" dirty="0">
                <a:solidFill>
                  <a:schemeClr val="bg1"/>
                </a:solidFill>
                <a:latin typeface="HG丸ｺﾞｼｯｸM-PRO" panose="020F0600000000000000" pitchFamily="50" charset="-128"/>
                <a:ea typeface="HG丸ｺﾞｼｯｸM-PRO" panose="020F0600000000000000" pitchFamily="50" charset="-128"/>
              </a:rPr>
              <a:t>催眠（</a:t>
            </a:r>
            <a:r>
              <a:rPr kumimoji="1" lang="en-US" altLang="ja-JP" sz="4000" b="1" dirty="0">
                <a:solidFill>
                  <a:schemeClr val="bg1"/>
                </a:solidFill>
                <a:latin typeface="HG丸ｺﾞｼｯｸM-PRO" panose="020F0600000000000000" pitchFamily="50" charset="-128"/>
                <a:ea typeface="HG丸ｺﾞｼｯｸM-PRO" panose="020F0600000000000000" pitchFamily="50" charset="-128"/>
              </a:rPr>
              <a:t>SF</a:t>
            </a:r>
            <a:r>
              <a:rPr kumimoji="1" lang="ja-JP" altLang="en-US" sz="4000" b="1" dirty="0">
                <a:solidFill>
                  <a:schemeClr val="bg1"/>
                </a:solidFill>
                <a:latin typeface="HG丸ｺﾞｼｯｸM-PRO" panose="020F0600000000000000" pitchFamily="50" charset="-128"/>
                <a:ea typeface="HG丸ｺﾞｼｯｸM-PRO" panose="020F0600000000000000" pitchFamily="50" charset="-128"/>
              </a:rPr>
              <a:t>）商法の対処法</a:t>
            </a:r>
          </a:p>
        </p:txBody>
      </p:sp>
      <p:sp>
        <p:nvSpPr>
          <p:cNvPr id="3" name="コンテンツ プレースホルダー 2">
            <a:extLst>
              <a:ext uri="{FF2B5EF4-FFF2-40B4-BE49-F238E27FC236}">
                <a16:creationId xmlns:a16="http://schemas.microsoft.com/office/drawing/2014/main" id="{836D3870-0513-4412-B2C5-26139E7AE986}"/>
              </a:ext>
            </a:extLst>
          </p:cNvPr>
          <p:cNvSpPr>
            <a:spLocks noGrp="1"/>
          </p:cNvSpPr>
          <p:nvPr>
            <p:ph idx="1"/>
          </p:nvPr>
        </p:nvSpPr>
        <p:spPr>
          <a:xfrm>
            <a:off x="838199" y="1388191"/>
            <a:ext cx="10435225" cy="1223280"/>
          </a:xfrm>
          <a:solidFill>
            <a:schemeClr val="bg1"/>
          </a:solidFill>
          <a:ln w="41275">
            <a:solidFill>
              <a:srgbClr val="3333CC"/>
            </a:solidFill>
          </a:ln>
        </p:spPr>
        <p:txBody>
          <a:bodyPr anchor="ctr">
            <a:normAutofit lnSpcReduction="10000"/>
          </a:bodyPr>
          <a:lstStyle/>
          <a:p>
            <a:pPr marL="0" indent="0">
              <a:buNone/>
            </a:pPr>
            <a:r>
              <a:rPr kumimoji="1" lang="en-US" altLang="ja-JP" b="1" dirty="0">
                <a:latin typeface="HG丸ｺﾞｼｯｸM-PRO" panose="020F0600000000000000" pitchFamily="50" charset="-128"/>
                <a:ea typeface="HG丸ｺﾞｼｯｸM-PRO" panose="020F0600000000000000" pitchFamily="50" charset="-128"/>
              </a:rPr>
              <a:t>SF</a:t>
            </a:r>
            <a:r>
              <a:rPr kumimoji="1" lang="ja-JP" altLang="en-US" b="1" dirty="0">
                <a:latin typeface="HG丸ｺﾞｼｯｸM-PRO" panose="020F0600000000000000" pitchFamily="50" charset="-128"/>
                <a:ea typeface="HG丸ｺﾞｼｯｸM-PRO" panose="020F0600000000000000" pitchFamily="50" charset="-128"/>
              </a:rPr>
              <a:t>商法とは、高齢者を集めて日用品や</a:t>
            </a:r>
            <a:r>
              <a:rPr lang="ja-JP" altLang="en-US" b="1" dirty="0">
                <a:latin typeface="HG丸ｺﾞｼｯｸM-PRO" panose="020F0600000000000000" pitchFamily="50" charset="-128"/>
                <a:ea typeface="HG丸ｺﾞｼｯｸM-PRO" panose="020F0600000000000000" pitchFamily="50" charset="-128"/>
              </a:rPr>
              <a:t>食料品</a:t>
            </a:r>
            <a:r>
              <a:rPr kumimoji="1" lang="ja-JP" altLang="en-US" b="1" dirty="0">
                <a:latin typeface="HG丸ｺﾞｼｯｸM-PRO" panose="020F0600000000000000" pitchFamily="50" charset="-128"/>
                <a:ea typeface="HG丸ｺﾞｼｯｸM-PRO" panose="020F0600000000000000" pitchFamily="50" charset="-128"/>
              </a:rPr>
              <a:t>をタダ同然で販売し、雰囲気を盛り上げて、冷静な判断ができない状態で高額な商品を売りつける商法　⇒　</a:t>
            </a:r>
            <a:r>
              <a:rPr kumimoji="1" lang="ja-JP" altLang="en-US" b="1" dirty="0">
                <a:solidFill>
                  <a:srgbClr val="C00000"/>
                </a:solidFill>
                <a:latin typeface="HG丸ｺﾞｼｯｸM-PRO" panose="020F0600000000000000" pitchFamily="50" charset="-128"/>
                <a:ea typeface="HG丸ｺﾞｼｯｸM-PRO" panose="020F0600000000000000" pitchFamily="50" charset="-128"/>
              </a:rPr>
              <a:t>まるで催眠術にかかったよう　</a:t>
            </a:r>
          </a:p>
        </p:txBody>
      </p:sp>
      <p:sp>
        <p:nvSpPr>
          <p:cNvPr id="4" name="テキスト ボックス 3">
            <a:extLst>
              <a:ext uri="{FF2B5EF4-FFF2-40B4-BE49-F238E27FC236}">
                <a16:creationId xmlns:a16="http://schemas.microsoft.com/office/drawing/2014/main" id="{DA71C756-518C-44B2-986C-D98C31B0C181}"/>
              </a:ext>
            </a:extLst>
          </p:cNvPr>
          <p:cNvSpPr txBox="1"/>
          <p:nvPr/>
        </p:nvSpPr>
        <p:spPr>
          <a:xfrm>
            <a:off x="1905001" y="2736502"/>
            <a:ext cx="8564395" cy="1384995"/>
          </a:xfrm>
          <a:prstGeom prst="rect">
            <a:avLst/>
          </a:prstGeom>
          <a:solidFill>
            <a:srgbClr val="FFFF99"/>
          </a:solidFill>
        </p:spPr>
        <p:txBody>
          <a:bodyPr wrap="square" rtlCol="0">
            <a:spAutoFit/>
          </a:bodyPr>
          <a:lstStyle/>
          <a:p>
            <a:r>
              <a:rPr lang="ja-JP" altLang="en-US" sz="2800" b="1" dirty="0">
                <a:latin typeface="HG丸ｺﾞｼｯｸM-PRO" panose="020F0600000000000000" pitchFamily="50" charset="-128"/>
                <a:ea typeface="HG丸ｺﾞｼｯｸM-PRO" panose="020F0600000000000000" pitchFamily="50" charset="-128"/>
              </a:rPr>
              <a:t>販売会は長期に及び</a:t>
            </a:r>
            <a:endParaRPr lang="en-US" altLang="ja-JP" sz="2800" b="1" dirty="0">
              <a:latin typeface="HG丸ｺﾞｼｯｸM-PRO" panose="020F0600000000000000" pitchFamily="50" charset="-128"/>
              <a:ea typeface="HG丸ｺﾞｼｯｸM-PRO" panose="020F0600000000000000" pitchFamily="50" charset="-128"/>
            </a:endParaRPr>
          </a:p>
          <a:p>
            <a:r>
              <a:rPr lang="ja-JP" altLang="en-US" sz="2800" b="1" dirty="0">
                <a:latin typeface="HG丸ｺﾞｼｯｸM-PRO" panose="020F0600000000000000" pitchFamily="50" charset="-128"/>
                <a:ea typeface="HG丸ｺﾞｼｯｸM-PRO" panose="020F0600000000000000" pitchFamily="50" charset="-128"/>
              </a:rPr>
              <a:t>毎日のように通って高額な商品を買い、</a:t>
            </a:r>
            <a:endParaRPr lang="en-US" altLang="ja-JP" sz="2800" b="1" dirty="0">
              <a:latin typeface="HG丸ｺﾞｼｯｸM-PRO" panose="020F0600000000000000" pitchFamily="50" charset="-128"/>
              <a:ea typeface="HG丸ｺﾞｼｯｸM-PRO" panose="020F0600000000000000" pitchFamily="50" charset="-128"/>
            </a:endParaRPr>
          </a:p>
          <a:p>
            <a:r>
              <a:rPr lang="ja-JP" altLang="en-US" sz="2800" b="1" dirty="0">
                <a:latin typeface="HG丸ｺﾞｼｯｸM-PRO" panose="020F0600000000000000" pitchFamily="50" charset="-128"/>
                <a:ea typeface="HG丸ｺﾞｼｯｸM-PRO" panose="020F0600000000000000" pitchFamily="50" charset="-128"/>
              </a:rPr>
              <a:t>お金が無くなって周囲が気づくケースも多い。</a:t>
            </a:r>
            <a:endParaRPr kumimoji="1" lang="en-US" altLang="ja-JP" sz="2800" b="1" dirty="0">
              <a:latin typeface="HG丸ｺﾞｼｯｸM-PRO" panose="020F0600000000000000" pitchFamily="50" charset="-128"/>
              <a:ea typeface="HG丸ｺﾞｼｯｸM-PRO" panose="020F0600000000000000" pitchFamily="50" charset="-128"/>
            </a:endParaRPr>
          </a:p>
        </p:txBody>
      </p:sp>
      <p:sp>
        <p:nvSpPr>
          <p:cNvPr id="5" name="四角形: 角を丸くする 4">
            <a:extLst>
              <a:ext uri="{FF2B5EF4-FFF2-40B4-BE49-F238E27FC236}">
                <a16:creationId xmlns:a16="http://schemas.microsoft.com/office/drawing/2014/main" id="{DCADF671-74EF-47C0-A5AF-CCEAF5F17DC5}"/>
              </a:ext>
            </a:extLst>
          </p:cNvPr>
          <p:cNvSpPr/>
          <p:nvPr/>
        </p:nvSpPr>
        <p:spPr>
          <a:xfrm>
            <a:off x="878387" y="4366329"/>
            <a:ext cx="10435225" cy="1995915"/>
          </a:xfrm>
          <a:prstGeom prst="roundRect">
            <a:avLst/>
          </a:prstGeom>
          <a:solidFill>
            <a:schemeClr val="bg1"/>
          </a:solidFill>
          <a:ln w="38100">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Ø"/>
            </a:pPr>
            <a:r>
              <a:rPr lang="ja-JP" altLang="en-US" sz="2800" b="1" dirty="0">
                <a:solidFill>
                  <a:schemeClr val="tx1"/>
                </a:solidFill>
                <a:latin typeface="HG丸ｺﾞｼｯｸM-PRO" panose="020F0600000000000000" pitchFamily="50" charset="-128"/>
                <a:ea typeface="HG丸ｺﾞｼｯｸM-PRO" panose="020F0600000000000000" pitchFamily="50" charset="-128"/>
              </a:rPr>
              <a:t>催眠商法は訪問販売を利用した手口であり、</a:t>
            </a:r>
            <a:endParaRPr lang="en-US" altLang="ja-JP" sz="2800" b="1" dirty="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sz="2800" b="1" dirty="0">
                <a:solidFill>
                  <a:schemeClr val="tx1"/>
                </a:solidFill>
                <a:latin typeface="HG丸ｺﾞｼｯｸM-PRO" panose="020F0600000000000000" pitchFamily="50" charset="-128"/>
                <a:ea typeface="HG丸ｺﾞｼｯｸM-PRO" panose="020F0600000000000000" pitchFamily="50" charset="-128"/>
              </a:rPr>
              <a:t>　　　　　　　　　　　　　　　　クーリング・オフができる</a:t>
            </a:r>
            <a:endParaRPr kumimoji="1" lang="en-US" altLang="ja-JP" sz="2800" b="1" dirty="0">
              <a:solidFill>
                <a:schemeClr val="tx1"/>
              </a:solidFill>
              <a:latin typeface="HG丸ｺﾞｼｯｸM-PRO" panose="020F0600000000000000" pitchFamily="50" charset="-128"/>
              <a:ea typeface="HG丸ｺﾞｼｯｸM-PRO" panose="020F0600000000000000" pitchFamily="50" charset="-128"/>
            </a:endParaRPr>
          </a:p>
          <a:p>
            <a:pPr marL="342900" indent="-342900">
              <a:buFont typeface="Wingdings" panose="05000000000000000000" pitchFamily="2" charset="2"/>
              <a:buChar char="Ø"/>
            </a:pPr>
            <a:r>
              <a:rPr kumimoji="1" lang="ja-JP" altLang="en-US" sz="2800" b="1" dirty="0">
                <a:solidFill>
                  <a:schemeClr val="tx1"/>
                </a:solidFill>
                <a:latin typeface="HG丸ｺﾞｼｯｸM-PRO" panose="020F0600000000000000" pitchFamily="50" charset="-128"/>
                <a:ea typeface="HG丸ｺﾞｼｯｸM-PRO" panose="020F0600000000000000" pitchFamily="50" charset="-128"/>
              </a:rPr>
              <a:t>日常生活に必要な量を超える商品を購入させられたとき</a:t>
            </a:r>
            <a:endParaRPr kumimoji="1" lang="en-US" altLang="ja-JP" sz="2800" b="1" dirty="0">
              <a:solidFill>
                <a:schemeClr val="tx1"/>
              </a:solidFill>
              <a:latin typeface="HG丸ｺﾞｼｯｸM-PRO" panose="020F0600000000000000" pitchFamily="50" charset="-128"/>
              <a:ea typeface="HG丸ｺﾞｼｯｸM-PRO" panose="020F0600000000000000" pitchFamily="50" charset="-128"/>
            </a:endParaRPr>
          </a:p>
          <a:p>
            <a:r>
              <a:rPr lang="ja-JP" altLang="en-US" sz="2800" b="1" dirty="0">
                <a:solidFill>
                  <a:schemeClr val="tx1"/>
                </a:solidFill>
                <a:latin typeface="HG丸ｺﾞｼｯｸM-PRO" panose="020F0600000000000000" pitchFamily="50" charset="-128"/>
                <a:ea typeface="HG丸ｺﾞｼｯｸM-PRO" panose="020F0600000000000000" pitchFamily="50" charset="-128"/>
              </a:rPr>
              <a:t>　　　　　　　　⇒　過量販売の解除</a:t>
            </a:r>
            <a:r>
              <a:rPr kumimoji="1" lang="ja-JP" altLang="en-US" sz="2800" b="1" dirty="0">
                <a:solidFill>
                  <a:schemeClr val="tx1"/>
                </a:solidFill>
                <a:latin typeface="HG丸ｺﾞｼｯｸM-PRO" panose="020F0600000000000000" pitchFamily="50" charset="-128"/>
                <a:ea typeface="HG丸ｺﾞｼｯｸM-PRO" panose="020F0600000000000000" pitchFamily="50" charset="-128"/>
              </a:rPr>
              <a:t>を申し出ることができる</a:t>
            </a:r>
          </a:p>
        </p:txBody>
      </p:sp>
      <p:sp>
        <p:nvSpPr>
          <p:cNvPr id="7" name="スライド番号プレースホルダー 6"/>
          <p:cNvSpPr>
            <a:spLocks noGrp="1"/>
          </p:cNvSpPr>
          <p:nvPr>
            <p:ph type="sldNum" sz="quarter" idx="12"/>
          </p:nvPr>
        </p:nvSpPr>
        <p:spPr/>
        <p:txBody>
          <a:bodyPr/>
          <a:lstStyle/>
          <a:p>
            <a:fld id="{18661D3D-6956-46A9-9340-A701E0E782EA}" type="slidenum">
              <a:rPr kumimoji="1" lang="ja-JP" altLang="en-US" smtClean="0"/>
              <a:t>40</a:t>
            </a:fld>
            <a:endParaRPr kumimoji="1" lang="ja-JP" altLang="en-US"/>
          </a:p>
        </p:txBody>
      </p:sp>
    </p:spTree>
    <p:extLst>
      <p:ext uri="{BB962C8B-B14F-4D97-AF65-F5344CB8AC3E}">
        <p14:creationId xmlns:p14="http://schemas.microsoft.com/office/powerpoint/2010/main" val="356903121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9357E991-C531-4E90-865F-C71E7D695530}"/>
              </a:ext>
            </a:extLst>
          </p:cNvPr>
          <p:cNvSpPr txBox="1"/>
          <p:nvPr/>
        </p:nvSpPr>
        <p:spPr>
          <a:xfrm>
            <a:off x="257907" y="605936"/>
            <a:ext cx="11676185" cy="6131845"/>
          </a:xfrm>
          <a:prstGeom prst="rect">
            <a:avLst/>
          </a:prstGeom>
          <a:solidFill>
            <a:schemeClr val="bg2"/>
          </a:solidFill>
        </p:spPr>
        <p:txBody>
          <a:bodyPr wrap="square" rtlCol="0">
            <a:spAutoFit/>
          </a:bodyPr>
          <a:lstStyle/>
          <a:p>
            <a:endParaRPr kumimoji="1" lang="ja-JP" altLang="en-US" dirty="0"/>
          </a:p>
        </p:txBody>
      </p:sp>
      <p:sp>
        <p:nvSpPr>
          <p:cNvPr id="2" name="タイトル 1">
            <a:extLst>
              <a:ext uri="{FF2B5EF4-FFF2-40B4-BE49-F238E27FC236}">
                <a16:creationId xmlns:a16="http://schemas.microsoft.com/office/drawing/2014/main" id="{757D5BAA-0E6F-45CE-ABD9-7ACCD3F66619}"/>
              </a:ext>
            </a:extLst>
          </p:cNvPr>
          <p:cNvSpPr>
            <a:spLocks noGrp="1"/>
          </p:cNvSpPr>
          <p:nvPr>
            <p:ph type="title"/>
          </p:nvPr>
        </p:nvSpPr>
        <p:spPr>
          <a:xfrm>
            <a:off x="1" y="356296"/>
            <a:ext cx="9214338" cy="649482"/>
          </a:xfrm>
          <a:solidFill>
            <a:schemeClr val="accent1"/>
          </a:solidFill>
        </p:spPr>
        <p:txBody>
          <a:bodyPr>
            <a:noAutofit/>
          </a:bodyPr>
          <a:lstStyle/>
          <a:p>
            <a:r>
              <a:rPr kumimoji="1" lang="ja-JP" altLang="en-US" b="1" dirty="0">
                <a:solidFill>
                  <a:schemeClr val="bg1"/>
                </a:solidFill>
                <a:latin typeface="HG丸ｺﾞｼｯｸM-PRO" panose="020F0600000000000000" pitchFamily="50" charset="-128"/>
                <a:ea typeface="HG丸ｺﾞｼｯｸM-PRO" panose="020F0600000000000000" pitchFamily="50" charset="-128"/>
              </a:rPr>
              <a:t>終活トラブル　貴金属の買い取り</a:t>
            </a:r>
          </a:p>
        </p:txBody>
      </p:sp>
      <p:pic>
        <p:nvPicPr>
          <p:cNvPr id="7" name="図 6">
            <a:extLst>
              <a:ext uri="{FF2B5EF4-FFF2-40B4-BE49-F238E27FC236}">
                <a16:creationId xmlns:a16="http://schemas.microsoft.com/office/drawing/2014/main" id="{270E814E-9A19-4222-A9F7-7EC622E436D8}"/>
              </a:ext>
            </a:extLst>
          </p:cNvPr>
          <p:cNvPicPr>
            <a:picLocks noChangeAspect="1"/>
          </p:cNvPicPr>
          <p:nvPr/>
        </p:nvPicPr>
        <p:blipFill>
          <a:blip r:embed="rId2"/>
          <a:stretch>
            <a:fillRect/>
          </a:stretch>
        </p:blipFill>
        <p:spPr>
          <a:xfrm>
            <a:off x="8572537" y="2677808"/>
            <a:ext cx="2648996" cy="2093263"/>
          </a:xfrm>
          <a:prstGeom prst="rect">
            <a:avLst/>
          </a:prstGeom>
        </p:spPr>
      </p:pic>
      <p:sp>
        <p:nvSpPr>
          <p:cNvPr id="9" name="コンテンツ プレースホルダー 8">
            <a:extLst>
              <a:ext uri="{FF2B5EF4-FFF2-40B4-BE49-F238E27FC236}">
                <a16:creationId xmlns:a16="http://schemas.microsoft.com/office/drawing/2014/main" id="{D64BE80F-F9BE-4943-94E3-C008CB662BC2}"/>
              </a:ext>
            </a:extLst>
          </p:cNvPr>
          <p:cNvSpPr>
            <a:spLocks noGrp="1"/>
          </p:cNvSpPr>
          <p:nvPr>
            <p:ph idx="1"/>
          </p:nvPr>
        </p:nvSpPr>
        <p:spPr>
          <a:xfrm>
            <a:off x="800099" y="1229712"/>
            <a:ext cx="10591800" cy="1352811"/>
          </a:xfrm>
          <a:solidFill>
            <a:schemeClr val="bg1"/>
          </a:solidFill>
          <a:ln w="41275">
            <a:solidFill>
              <a:srgbClr val="3333CC"/>
            </a:solidFill>
          </a:ln>
        </p:spPr>
        <p:txBody>
          <a:bodyPr anchor="ctr">
            <a:normAutofit/>
          </a:bodyPr>
          <a:lstStyle/>
          <a:p>
            <a:pPr marL="0" indent="0">
              <a:buNone/>
            </a:pPr>
            <a:r>
              <a:rPr lang="ja-JP" altLang="en-US" b="1" dirty="0">
                <a:latin typeface="HG丸ｺﾞｼｯｸM-PRO" panose="020F0600000000000000" pitchFamily="50" charset="-128"/>
                <a:ea typeface="HG丸ｺﾞｼｯｸM-PRO" panose="020F0600000000000000" pitchFamily="50" charset="-128"/>
              </a:rPr>
              <a:t>なんでも買い取ると電話があり、着物の買い取りを依頼した。　訪問した業者に「金の価格が上がっている。貴金属はないか」と家の中を探されて、金のネックレスを安く売ってしまった。</a:t>
            </a:r>
          </a:p>
        </p:txBody>
      </p:sp>
      <p:sp>
        <p:nvSpPr>
          <p:cNvPr id="10" name="テキスト ボックス 9">
            <a:extLst>
              <a:ext uri="{FF2B5EF4-FFF2-40B4-BE49-F238E27FC236}">
                <a16:creationId xmlns:a16="http://schemas.microsoft.com/office/drawing/2014/main" id="{0D3D6FD1-71DC-4206-A58E-B70B32A9EE2D}"/>
              </a:ext>
            </a:extLst>
          </p:cNvPr>
          <p:cNvSpPr txBox="1"/>
          <p:nvPr/>
        </p:nvSpPr>
        <p:spPr>
          <a:xfrm>
            <a:off x="855441" y="2891932"/>
            <a:ext cx="7004537" cy="1815882"/>
          </a:xfrm>
          <a:prstGeom prst="rect">
            <a:avLst/>
          </a:prstGeom>
          <a:solidFill>
            <a:srgbClr val="FFFF99"/>
          </a:solidFill>
          <a:ln>
            <a:solidFill>
              <a:srgbClr val="002060"/>
            </a:solidFill>
          </a:ln>
        </p:spPr>
        <p:txBody>
          <a:bodyPr wrap="square" rtlCol="0" anchor="ctr">
            <a:spAutoFit/>
          </a:bodyPr>
          <a:lstStyle/>
          <a:p>
            <a:pPr marL="285750" indent="-285750">
              <a:buFont typeface="Wingdings" panose="05000000000000000000" pitchFamily="2" charset="2"/>
              <a:buChar char="Ø"/>
            </a:pPr>
            <a:r>
              <a:rPr kumimoji="1" lang="ja-JP" altLang="en-US" sz="2800" dirty="0">
                <a:latin typeface="HG丸ｺﾞｼｯｸM-PRO" panose="020F0600000000000000" pitchFamily="50" charset="-128"/>
                <a:ea typeface="HG丸ｺﾞｼｯｸM-PRO" panose="020F0600000000000000" pitchFamily="50" charset="-128"/>
              </a:rPr>
              <a:t>事前の承諾がなく、突然訪問することは禁止</a:t>
            </a:r>
            <a:endParaRPr kumimoji="1" lang="en-US" altLang="ja-JP" sz="2800" dirty="0">
              <a:latin typeface="HG丸ｺﾞｼｯｸM-PRO" panose="020F0600000000000000" pitchFamily="50" charset="-128"/>
              <a:ea typeface="HG丸ｺﾞｼｯｸM-PRO" panose="020F0600000000000000" pitchFamily="50" charset="-128"/>
            </a:endParaRPr>
          </a:p>
          <a:p>
            <a:pPr marL="285750" indent="-285750">
              <a:buFont typeface="Wingdings" panose="05000000000000000000" pitchFamily="2" charset="2"/>
              <a:buChar char="Ø"/>
            </a:pPr>
            <a:r>
              <a:rPr lang="ja-JP" altLang="en-US" sz="2800" dirty="0">
                <a:latin typeface="HG丸ｺﾞｼｯｸM-PRO" panose="020F0600000000000000" pitchFamily="50" charset="-128"/>
                <a:ea typeface="HG丸ｺﾞｼｯｸM-PRO" panose="020F0600000000000000" pitchFamily="50" charset="-128"/>
              </a:rPr>
              <a:t>事前に買取を承諾した品物以外の貴金属などの売却を求めることは禁止</a:t>
            </a:r>
            <a:endParaRPr lang="en-US" altLang="ja-JP" sz="2800" dirty="0">
              <a:latin typeface="HG丸ｺﾞｼｯｸM-PRO" panose="020F0600000000000000" pitchFamily="50" charset="-128"/>
              <a:ea typeface="HG丸ｺﾞｼｯｸM-PRO" panose="020F0600000000000000" pitchFamily="50" charset="-128"/>
            </a:endParaRPr>
          </a:p>
        </p:txBody>
      </p:sp>
      <p:sp>
        <p:nvSpPr>
          <p:cNvPr id="3" name="四角形: 角を丸くする 2">
            <a:extLst>
              <a:ext uri="{FF2B5EF4-FFF2-40B4-BE49-F238E27FC236}">
                <a16:creationId xmlns:a16="http://schemas.microsoft.com/office/drawing/2014/main" id="{D9AB6658-2FFC-4B9F-AD63-B08AC75FFCC5}"/>
              </a:ext>
            </a:extLst>
          </p:cNvPr>
          <p:cNvSpPr/>
          <p:nvPr/>
        </p:nvSpPr>
        <p:spPr>
          <a:xfrm>
            <a:off x="1116202" y="4957454"/>
            <a:ext cx="9959593" cy="1366424"/>
          </a:xfrm>
          <a:prstGeom prst="roundRect">
            <a:avLst/>
          </a:prstGeom>
          <a:solidFill>
            <a:schemeClr val="bg1"/>
          </a:solidFill>
          <a:ln w="38100">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2800" b="1" dirty="0">
                <a:solidFill>
                  <a:schemeClr val="tx1"/>
                </a:solidFill>
                <a:latin typeface="HG丸ｺﾞｼｯｸM-PRO" panose="020F0600000000000000" pitchFamily="50" charset="-128"/>
                <a:ea typeface="HG丸ｺﾞｼｯｸM-PRO" panose="020F0600000000000000" pitchFamily="50" charset="-128"/>
              </a:rPr>
              <a:t>8</a:t>
            </a:r>
            <a:r>
              <a:rPr kumimoji="1" lang="ja-JP" altLang="en-US" sz="2800" b="1" dirty="0">
                <a:solidFill>
                  <a:schemeClr val="tx1"/>
                </a:solidFill>
                <a:latin typeface="HG丸ｺﾞｼｯｸM-PRO" panose="020F0600000000000000" pitchFamily="50" charset="-128"/>
                <a:ea typeface="HG丸ｺﾞｼｯｸM-PRO" panose="020F0600000000000000" pitchFamily="50" charset="-128"/>
              </a:rPr>
              <a:t>日間クーリング・オフができる。</a:t>
            </a:r>
            <a:endParaRPr kumimoji="1" lang="en-US" altLang="ja-JP" sz="2800" b="1" dirty="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sz="2800" b="1" dirty="0">
                <a:solidFill>
                  <a:schemeClr val="tx1"/>
                </a:solidFill>
                <a:latin typeface="HG丸ｺﾞｼｯｸM-PRO" panose="020F0600000000000000" pitchFamily="50" charset="-128"/>
                <a:ea typeface="HG丸ｺﾞｼｯｸM-PRO" panose="020F0600000000000000" pitchFamily="50" charset="-128"/>
              </a:rPr>
              <a:t>クーリング・オフ期間</a:t>
            </a:r>
            <a:r>
              <a:rPr lang="ja-JP" altLang="en-US" sz="2800" b="1" dirty="0">
                <a:solidFill>
                  <a:schemeClr val="tx1"/>
                </a:solidFill>
                <a:latin typeface="HG丸ｺﾞｼｯｸM-PRO" panose="020F0600000000000000" pitchFamily="50" charset="-128"/>
                <a:ea typeface="HG丸ｺﾞｼｯｸM-PRO" panose="020F0600000000000000" pitchFamily="50" charset="-128"/>
              </a:rPr>
              <a:t>内は品物を渡すことを拒否できる。</a:t>
            </a:r>
            <a:endParaRPr kumimoji="1" lang="ja-JP" altLang="en-US" sz="28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6" name="スライド番号プレースホルダー 5"/>
          <p:cNvSpPr>
            <a:spLocks noGrp="1"/>
          </p:cNvSpPr>
          <p:nvPr>
            <p:ph type="sldNum" sz="quarter" idx="12"/>
          </p:nvPr>
        </p:nvSpPr>
        <p:spPr/>
        <p:txBody>
          <a:bodyPr/>
          <a:lstStyle/>
          <a:p>
            <a:fld id="{18661D3D-6956-46A9-9340-A701E0E782EA}" type="slidenum">
              <a:rPr kumimoji="1" lang="ja-JP" altLang="en-US" smtClean="0"/>
              <a:t>41</a:t>
            </a:fld>
            <a:endParaRPr kumimoji="1" lang="ja-JP" altLang="en-US"/>
          </a:p>
        </p:txBody>
      </p:sp>
    </p:spTree>
    <p:extLst>
      <p:ext uri="{BB962C8B-B14F-4D97-AF65-F5344CB8AC3E}">
        <p14:creationId xmlns:p14="http://schemas.microsoft.com/office/powerpoint/2010/main" val="38573535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35616879-F780-4207-8337-1539EA883A38}"/>
              </a:ext>
            </a:extLst>
          </p:cNvPr>
          <p:cNvSpPr txBox="1"/>
          <p:nvPr/>
        </p:nvSpPr>
        <p:spPr>
          <a:xfrm>
            <a:off x="474785" y="739972"/>
            <a:ext cx="11095892" cy="5793287"/>
          </a:xfrm>
          <a:prstGeom prst="rect">
            <a:avLst/>
          </a:prstGeom>
          <a:solidFill>
            <a:schemeClr val="bg2"/>
          </a:solidFill>
        </p:spPr>
        <p:txBody>
          <a:bodyPr wrap="square" rtlCol="0">
            <a:spAutoFit/>
          </a:bodyPr>
          <a:lstStyle/>
          <a:p>
            <a:endParaRPr kumimoji="1" lang="ja-JP" altLang="en-US" dirty="0"/>
          </a:p>
        </p:txBody>
      </p:sp>
      <p:sp>
        <p:nvSpPr>
          <p:cNvPr id="2" name="タイトル 1">
            <a:extLst>
              <a:ext uri="{FF2B5EF4-FFF2-40B4-BE49-F238E27FC236}">
                <a16:creationId xmlns:a16="http://schemas.microsoft.com/office/drawing/2014/main" id="{A77A7E5A-86CD-4A5C-80F1-9DA80A5D019C}"/>
              </a:ext>
            </a:extLst>
          </p:cNvPr>
          <p:cNvSpPr>
            <a:spLocks noGrp="1"/>
          </p:cNvSpPr>
          <p:nvPr>
            <p:ph type="title"/>
          </p:nvPr>
        </p:nvSpPr>
        <p:spPr>
          <a:xfrm>
            <a:off x="0" y="415231"/>
            <a:ext cx="6928338" cy="649482"/>
          </a:xfrm>
          <a:solidFill>
            <a:schemeClr val="accent1"/>
          </a:solidFill>
        </p:spPr>
        <p:txBody>
          <a:bodyPr>
            <a:noAutofit/>
          </a:bodyPr>
          <a:lstStyle/>
          <a:p>
            <a:r>
              <a:rPr kumimoji="1" lang="ja-JP" altLang="en-US" b="1" dirty="0">
                <a:solidFill>
                  <a:schemeClr val="bg1"/>
                </a:solidFill>
                <a:latin typeface="HG丸ｺﾞｼｯｸM-PRO" panose="020F0600000000000000" pitchFamily="50" charset="-128"/>
                <a:ea typeface="HG丸ｺﾞｼｯｸM-PRO" panose="020F0600000000000000" pitchFamily="50" charset="-128"/>
              </a:rPr>
              <a:t>終活トラブル　廃品回収</a:t>
            </a:r>
          </a:p>
        </p:txBody>
      </p:sp>
      <p:pic>
        <p:nvPicPr>
          <p:cNvPr id="4" name="コンテンツ プレースホルダー 3">
            <a:extLst>
              <a:ext uri="{FF2B5EF4-FFF2-40B4-BE49-F238E27FC236}">
                <a16:creationId xmlns:a16="http://schemas.microsoft.com/office/drawing/2014/main" id="{633C7332-9049-49A2-A7E9-1AF8EBD19F86}"/>
              </a:ext>
            </a:extLst>
          </p:cNvPr>
          <p:cNvPicPr>
            <a:picLocks noGrp="1" noChangeAspect="1"/>
          </p:cNvPicPr>
          <p:nvPr>
            <p:ph idx="1"/>
          </p:nvPr>
        </p:nvPicPr>
        <p:blipFill>
          <a:blip r:embed="rId3"/>
          <a:stretch>
            <a:fillRect/>
          </a:stretch>
        </p:blipFill>
        <p:spPr>
          <a:xfrm>
            <a:off x="8171068" y="4222531"/>
            <a:ext cx="2304866" cy="1962738"/>
          </a:xfrm>
          <a:prstGeom prst="rect">
            <a:avLst/>
          </a:prstGeom>
        </p:spPr>
      </p:pic>
      <p:sp>
        <p:nvSpPr>
          <p:cNvPr id="3" name="テキスト ボックス 2">
            <a:extLst>
              <a:ext uri="{FF2B5EF4-FFF2-40B4-BE49-F238E27FC236}">
                <a16:creationId xmlns:a16="http://schemas.microsoft.com/office/drawing/2014/main" id="{1F70B2DC-BE22-467F-92E6-ADB721BA091D}"/>
              </a:ext>
            </a:extLst>
          </p:cNvPr>
          <p:cNvSpPr txBox="1"/>
          <p:nvPr/>
        </p:nvSpPr>
        <p:spPr>
          <a:xfrm>
            <a:off x="915444" y="1524129"/>
            <a:ext cx="10221238" cy="954107"/>
          </a:xfrm>
          <a:prstGeom prst="rect">
            <a:avLst/>
          </a:prstGeom>
          <a:solidFill>
            <a:schemeClr val="bg1"/>
          </a:solidFill>
          <a:ln w="41275">
            <a:solidFill>
              <a:srgbClr val="333399"/>
            </a:solidFill>
          </a:ln>
        </p:spPr>
        <p:txBody>
          <a:bodyPr wrap="square" rtlCol="0">
            <a:spAutoFit/>
          </a:bodyPr>
          <a:lstStyle/>
          <a:p>
            <a:r>
              <a:rPr kumimoji="1" lang="ja-JP" altLang="en-US" sz="2800" dirty="0" smtClean="0">
                <a:latin typeface="HG丸ｺﾞｼｯｸM-PRO" panose="020F0600000000000000" pitchFamily="50" charset="-128"/>
                <a:ea typeface="HG丸ｺﾞｼｯｸM-PRO" panose="020F0600000000000000" pitchFamily="50" charset="-128"/>
              </a:rPr>
              <a:t>チラシを見て</a:t>
            </a:r>
            <a:r>
              <a:rPr kumimoji="1" lang="ja-JP" altLang="en-US" sz="2800" dirty="0">
                <a:latin typeface="HG丸ｺﾞｼｯｸM-PRO" panose="020F0600000000000000" pitchFamily="50" charset="-128"/>
                <a:ea typeface="HG丸ｺﾞｼｯｸM-PRO" panose="020F0600000000000000" pitchFamily="50" charset="-128"/>
              </a:rPr>
              <a:t>不用品の処分を電話で依頼した。</a:t>
            </a:r>
            <a:r>
              <a:rPr kumimoji="1" lang="en-US" altLang="ja-JP" sz="2800" dirty="0">
                <a:latin typeface="HG丸ｺﾞｼｯｸM-PRO" panose="020F0600000000000000" pitchFamily="50" charset="-128"/>
                <a:ea typeface="HG丸ｺﾞｼｯｸM-PRO" panose="020F0600000000000000" pitchFamily="50" charset="-128"/>
              </a:rPr>
              <a:t>3</a:t>
            </a:r>
            <a:r>
              <a:rPr kumimoji="1" lang="ja-JP" altLang="en-US" sz="2800" dirty="0">
                <a:latin typeface="HG丸ｺﾞｼｯｸM-PRO" panose="020F0600000000000000" pitchFamily="50" charset="-128"/>
                <a:ea typeface="HG丸ｺﾞｼｯｸM-PRO" panose="020F0600000000000000" pitchFamily="50" charset="-128"/>
              </a:rPr>
              <a:t>万円位と言われていたのに、積み終わった後に</a:t>
            </a:r>
            <a:r>
              <a:rPr kumimoji="1" lang="en-US" altLang="ja-JP" sz="2800" dirty="0">
                <a:latin typeface="HG丸ｺﾞｼｯｸM-PRO" panose="020F0600000000000000" pitchFamily="50" charset="-128"/>
                <a:ea typeface="HG丸ｺﾞｼｯｸM-PRO" panose="020F0600000000000000" pitchFamily="50" charset="-128"/>
              </a:rPr>
              <a:t>30</a:t>
            </a:r>
            <a:r>
              <a:rPr kumimoji="1" lang="ja-JP" altLang="en-US" sz="2800" dirty="0">
                <a:latin typeface="HG丸ｺﾞｼｯｸM-PRO" panose="020F0600000000000000" pitchFamily="50" charset="-128"/>
                <a:ea typeface="HG丸ｺﾞｼｯｸM-PRO" panose="020F0600000000000000" pitchFamily="50" charset="-128"/>
              </a:rPr>
              <a:t>万円を請求された。</a:t>
            </a:r>
          </a:p>
        </p:txBody>
      </p:sp>
      <p:sp>
        <p:nvSpPr>
          <p:cNvPr id="6" name="四角形: 角を丸くする 5">
            <a:extLst>
              <a:ext uri="{FF2B5EF4-FFF2-40B4-BE49-F238E27FC236}">
                <a16:creationId xmlns:a16="http://schemas.microsoft.com/office/drawing/2014/main" id="{5E9621DF-D80C-45A2-8D3E-B0CE09F13942}"/>
              </a:ext>
            </a:extLst>
          </p:cNvPr>
          <p:cNvSpPr/>
          <p:nvPr/>
        </p:nvSpPr>
        <p:spPr>
          <a:xfrm>
            <a:off x="915444" y="4093781"/>
            <a:ext cx="6786618" cy="2220238"/>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Ø"/>
            </a:pPr>
            <a:r>
              <a:rPr kumimoji="1" lang="ja-JP" altLang="en-US" sz="2800" b="1" dirty="0">
                <a:solidFill>
                  <a:schemeClr val="tx1"/>
                </a:solidFill>
                <a:latin typeface="HG丸ｺﾞｼｯｸM-PRO" panose="020F0600000000000000" pitchFamily="50" charset="-128"/>
                <a:ea typeface="HG丸ｺﾞｼｯｸM-PRO" panose="020F0600000000000000" pitchFamily="50" charset="-128"/>
              </a:rPr>
              <a:t>自分から業者を呼んだ場合、クーリング・オフは</a:t>
            </a:r>
            <a:r>
              <a:rPr kumimoji="1" lang="ja-JP" altLang="en-US" sz="2800" b="1" dirty="0" smtClean="0">
                <a:solidFill>
                  <a:schemeClr val="tx1"/>
                </a:solidFill>
                <a:latin typeface="HG丸ｺﾞｼｯｸM-PRO" panose="020F0600000000000000" pitchFamily="50" charset="-128"/>
                <a:ea typeface="HG丸ｺﾞｼｯｸM-PRO" panose="020F0600000000000000" pitchFamily="50" charset="-128"/>
              </a:rPr>
              <a:t>できない。</a:t>
            </a:r>
            <a:endParaRPr kumimoji="1" lang="en-US" altLang="ja-JP" sz="2800" b="1" dirty="0" smtClean="0">
              <a:solidFill>
                <a:schemeClr val="tx1"/>
              </a:solidFill>
              <a:latin typeface="HG丸ｺﾞｼｯｸM-PRO" panose="020F0600000000000000" pitchFamily="50" charset="-128"/>
              <a:ea typeface="HG丸ｺﾞｼｯｸM-PRO" panose="020F0600000000000000" pitchFamily="50" charset="-128"/>
            </a:endParaRPr>
          </a:p>
          <a:p>
            <a:pPr marL="342900" indent="-342900">
              <a:buFont typeface="Wingdings" panose="05000000000000000000" pitchFamily="2" charset="2"/>
              <a:buChar char="Ø"/>
            </a:pPr>
            <a:r>
              <a:rPr kumimoji="1" lang="ja-JP" altLang="en-US" sz="2800" b="1" dirty="0" smtClean="0">
                <a:solidFill>
                  <a:schemeClr val="tx1"/>
                </a:solidFill>
                <a:latin typeface="HG丸ｺﾞｼｯｸM-PRO" panose="020F0600000000000000" pitchFamily="50" charset="-128"/>
                <a:ea typeface="HG丸ｺﾞｼｯｸM-PRO" panose="020F0600000000000000" pitchFamily="50" charset="-128"/>
              </a:rPr>
              <a:t>契約</a:t>
            </a:r>
            <a:r>
              <a:rPr kumimoji="1" lang="ja-JP" altLang="en-US" sz="2800" b="1" dirty="0">
                <a:solidFill>
                  <a:schemeClr val="tx1"/>
                </a:solidFill>
                <a:latin typeface="HG丸ｺﾞｼｯｸM-PRO" panose="020F0600000000000000" pitchFamily="50" charset="-128"/>
                <a:ea typeface="HG丸ｺﾞｼｯｸM-PRO" panose="020F0600000000000000" pitchFamily="50" charset="-128"/>
              </a:rPr>
              <a:t>時や作業前に料金を確認</a:t>
            </a:r>
            <a:r>
              <a:rPr lang="ja-JP" altLang="en-US" sz="2800" b="1" dirty="0">
                <a:solidFill>
                  <a:schemeClr val="tx1"/>
                </a:solidFill>
                <a:latin typeface="HG丸ｺﾞｼｯｸM-PRO" panose="020F0600000000000000" pitchFamily="50" charset="-128"/>
                <a:ea typeface="HG丸ｺﾞｼｯｸM-PRO" panose="020F0600000000000000" pitchFamily="50" charset="-128"/>
              </a:rPr>
              <a:t>する</a:t>
            </a:r>
            <a:r>
              <a:rPr kumimoji="1" lang="ja-JP" altLang="en-US" sz="2800" b="1" dirty="0">
                <a:solidFill>
                  <a:schemeClr val="tx1"/>
                </a:solidFill>
                <a:latin typeface="HG丸ｺﾞｼｯｸM-PRO" panose="020F0600000000000000" pitchFamily="50" charset="-128"/>
                <a:ea typeface="HG丸ｺﾞｼｯｸM-PRO" panose="020F0600000000000000" pitchFamily="50" charset="-128"/>
              </a:rPr>
              <a:t>。</a:t>
            </a:r>
            <a:endParaRPr kumimoji="1" lang="en-US" altLang="ja-JP" sz="2800" b="1" dirty="0">
              <a:solidFill>
                <a:schemeClr val="tx1"/>
              </a:solidFill>
              <a:latin typeface="HG丸ｺﾞｼｯｸM-PRO" panose="020F0600000000000000" pitchFamily="50" charset="-128"/>
              <a:ea typeface="HG丸ｺﾞｼｯｸM-PRO" panose="020F0600000000000000" pitchFamily="50" charset="-128"/>
            </a:endParaRPr>
          </a:p>
          <a:p>
            <a:pPr marL="342900" indent="-342900">
              <a:buFont typeface="Wingdings" panose="05000000000000000000" pitchFamily="2" charset="2"/>
              <a:buChar char="Ø"/>
            </a:pPr>
            <a:r>
              <a:rPr lang="ja-JP" altLang="en-US" sz="2800" b="1" dirty="0">
                <a:solidFill>
                  <a:schemeClr val="tx1"/>
                </a:solidFill>
                <a:latin typeface="HG丸ｺﾞｼｯｸM-PRO" panose="020F0600000000000000" pitchFamily="50" charset="-128"/>
                <a:ea typeface="HG丸ｺﾞｼｯｸM-PRO" panose="020F0600000000000000" pitchFamily="50" charset="-128"/>
              </a:rPr>
              <a:t>粗大ごみや不用品の廃棄は、市町村のルールに従う。</a:t>
            </a:r>
            <a:endParaRPr kumimoji="1" lang="ja-JP" altLang="en-US" sz="28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8" name="テキスト ボックス 7">
            <a:extLst>
              <a:ext uri="{FF2B5EF4-FFF2-40B4-BE49-F238E27FC236}">
                <a16:creationId xmlns:a16="http://schemas.microsoft.com/office/drawing/2014/main" id="{A1218540-175B-4671-B980-9FF430C34471}"/>
              </a:ext>
            </a:extLst>
          </p:cNvPr>
          <p:cNvSpPr txBox="1"/>
          <p:nvPr/>
        </p:nvSpPr>
        <p:spPr>
          <a:xfrm>
            <a:off x="915444" y="2782669"/>
            <a:ext cx="10221238" cy="954107"/>
          </a:xfrm>
          <a:prstGeom prst="rect">
            <a:avLst/>
          </a:prstGeom>
          <a:solidFill>
            <a:schemeClr val="bg1"/>
          </a:solidFill>
          <a:ln w="41275">
            <a:solidFill>
              <a:srgbClr val="333399"/>
            </a:solidFill>
          </a:ln>
        </p:spPr>
        <p:txBody>
          <a:bodyPr wrap="square" rtlCol="0">
            <a:spAutoFit/>
          </a:bodyPr>
          <a:lstStyle/>
          <a:p>
            <a:r>
              <a:rPr kumimoji="1" lang="ja-JP" altLang="en-US" sz="2800" dirty="0">
                <a:latin typeface="HG丸ｺﾞｼｯｸM-PRO" panose="020F0600000000000000" pitchFamily="50" charset="-128"/>
                <a:ea typeface="HG丸ｺﾞｼｯｸM-PRO" panose="020F0600000000000000" pitchFamily="50" charset="-128"/>
              </a:rPr>
              <a:t>「無料回収します」とアナウンスして巡回していた業者に回収を依頼したが、料金を請求された。</a:t>
            </a:r>
          </a:p>
        </p:txBody>
      </p:sp>
      <p:sp>
        <p:nvSpPr>
          <p:cNvPr id="9" name="スライド番号プレースホルダー 8"/>
          <p:cNvSpPr>
            <a:spLocks noGrp="1"/>
          </p:cNvSpPr>
          <p:nvPr>
            <p:ph type="sldNum" sz="quarter" idx="12"/>
          </p:nvPr>
        </p:nvSpPr>
        <p:spPr/>
        <p:txBody>
          <a:bodyPr/>
          <a:lstStyle/>
          <a:p>
            <a:fld id="{18661D3D-6956-46A9-9340-A701E0E782EA}" type="slidenum">
              <a:rPr kumimoji="1" lang="ja-JP" altLang="en-US" smtClean="0"/>
              <a:t>42</a:t>
            </a:fld>
            <a:endParaRPr kumimoji="1" lang="ja-JP" altLang="en-US"/>
          </a:p>
        </p:txBody>
      </p:sp>
    </p:spTree>
    <p:extLst>
      <p:ext uri="{BB962C8B-B14F-4D97-AF65-F5344CB8AC3E}">
        <p14:creationId xmlns:p14="http://schemas.microsoft.com/office/powerpoint/2010/main" val="63157662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F2F17638-09F4-4BAB-AE67-6130456B3323}"/>
              </a:ext>
            </a:extLst>
          </p:cNvPr>
          <p:cNvSpPr txBox="1"/>
          <p:nvPr/>
        </p:nvSpPr>
        <p:spPr>
          <a:xfrm>
            <a:off x="140677" y="777228"/>
            <a:ext cx="11517923" cy="5518063"/>
          </a:xfrm>
          <a:prstGeom prst="rect">
            <a:avLst/>
          </a:prstGeom>
          <a:solidFill>
            <a:schemeClr val="bg2"/>
          </a:solidFill>
        </p:spPr>
        <p:txBody>
          <a:bodyPr wrap="square" rtlCol="0">
            <a:spAutoFit/>
          </a:bodyPr>
          <a:lstStyle/>
          <a:p>
            <a:endParaRPr kumimoji="1" lang="ja-JP" altLang="en-US" dirty="0"/>
          </a:p>
        </p:txBody>
      </p:sp>
      <p:pic>
        <p:nvPicPr>
          <p:cNvPr id="4" name="図 3">
            <a:extLst>
              <a:ext uri="{FF2B5EF4-FFF2-40B4-BE49-F238E27FC236}">
                <a16:creationId xmlns:a16="http://schemas.microsoft.com/office/drawing/2014/main" id="{9C10B8B7-212D-440C-AFAF-21DD8B6ADD1C}"/>
              </a:ext>
            </a:extLst>
          </p:cNvPr>
          <p:cNvPicPr>
            <a:picLocks noChangeAspect="1"/>
          </p:cNvPicPr>
          <p:nvPr/>
        </p:nvPicPr>
        <p:blipFill>
          <a:blip r:embed="rId3"/>
          <a:stretch>
            <a:fillRect/>
          </a:stretch>
        </p:blipFill>
        <p:spPr>
          <a:xfrm>
            <a:off x="9876300" y="3743789"/>
            <a:ext cx="1476457" cy="1384995"/>
          </a:xfrm>
          <a:prstGeom prst="rect">
            <a:avLst/>
          </a:prstGeom>
          <a:effectLst>
            <a:outerShdw blurRad="50800" dist="50800" dir="5400000" algn="ctr" rotWithShape="0">
              <a:srgbClr val="000000">
                <a:alpha val="3000"/>
              </a:srgbClr>
            </a:outerShdw>
          </a:effectLst>
        </p:spPr>
      </p:pic>
      <p:sp>
        <p:nvSpPr>
          <p:cNvPr id="2" name="タイトル 1">
            <a:extLst>
              <a:ext uri="{FF2B5EF4-FFF2-40B4-BE49-F238E27FC236}">
                <a16:creationId xmlns:a16="http://schemas.microsoft.com/office/drawing/2014/main" id="{E690B50F-CB99-46AB-B2C0-316E4591C3F0}"/>
              </a:ext>
            </a:extLst>
          </p:cNvPr>
          <p:cNvSpPr>
            <a:spLocks noGrp="1"/>
          </p:cNvSpPr>
          <p:nvPr>
            <p:ph type="title"/>
          </p:nvPr>
        </p:nvSpPr>
        <p:spPr>
          <a:xfrm>
            <a:off x="0" y="415230"/>
            <a:ext cx="9372600" cy="737165"/>
          </a:xfrm>
          <a:solidFill>
            <a:schemeClr val="accent1"/>
          </a:solidFill>
        </p:spPr>
        <p:txBody>
          <a:bodyPr>
            <a:noAutofit/>
          </a:bodyPr>
          <a:lstStyle/>
          <a:p>
            <a:r>
              <a:rPr kumimoji="1" lang="ja-JP" altLang="en-US" b="1" dirty="0">
                <a:solidFill>
                  <a:schemeClr val="bg1"/>
                </a:solidFill>
                <a:latin typeface="HG丸ｺﾞｼｯｸM-PRO" panose="020F0600000000000000" pitchFamily="50" charset="-128"/>
                <a:ea typeface="HG丸ｺﾞｼｯｸM-PRO" panose="020F0600000000000000" pitchFamily="50" charset="-128"/>
              </a:rPr>
              <a:t>終活トラブル　原野商法二次被害</a:t>
            </a:r>
          </a:p>
        </p:txBody>
      </p:sp>
      <p:sp>
        <p:nvSpPr>
          <p:cNvPr id="5" name="テキスト ボックス 4">
            <a:extLst>
              <a:ext uri="{FF2B5EF4-FFF2-40B4-BE49-F238E27FC236}">
                <a16:creationId xmlns:a16="http://schemas.microsoft.com/office/drawing/2014/main" id="{55479459-CCCB-4553-9FAD-0C1570ACBE54}"/>
              </a:ext>
            </a:extLst>
          </p:cNvPr>
          <p:cNvSpPr txBox="1"/>
          <p:nvPr/>
        </p:nvSpPr>
        <p:spPr>
          <a:xfrm>
            <a:off x="858998" y="3275773"/>
            <a:ext cx="7427933" cy="1384995"/>
          </a:xfrm>
          <a:prstGeom prst="rect">
            <a:avLst/>
          </a:prstGeom>
          <a:solidFill>
            <a:srgbClr val="FFFF99"/>
          </a:solidFill>
          <a:ln>
            <a:solidFill>
              <a:srgbClr val="002060"/>
            </a:solidFill>
          </a:ln>
        </p:spPr>
        <p:txBody>
          <a:bodyPr wrap="square" rtlCol="0">
            <a:spAutoFit/>
          </a:bodyPr>
          <a:lstStyle/>
          <a:p>
            <a:r>
              <a:rPr lang="ja-JP" altLang="en-US" sz="2800" b="1" dirty="0">
                <a:latin typeface="HG丸ｺﾞｼｯｸM-PRO" panose="020F0600000000000000" pitchFamily="50" charset="-128"/>
                <a:ea typeface="HG丸ｺﾞｼｯｸM-PRO" panose="020F0600000000000000" pitchFamily="50" charset="-128"/>
              </a:rPr>
              <a:t>下取りして新たな土地を買わされるほか</a:t>
            </a:r>
            <a:r>
              <a:rPr lang="ja-JP" altLang="en-US" sz="2800" b="1" dirty="0" smtClean="0">
                <a:latin typeface="HG丸ｺﾞｼｯｸM-PRO" panose="020F0600000000000000" pitchFamily="50" charset="-128"/>
                <a:ea typeface="HG丸ｺﾞｼｯｸM-PRO" panose="020F0600000000000000" pitchFamily="50" charset="-128"/>
              </a:rPr>
              <a:t>、</a:t>
            </a:r>
            <a:endParaRPr lang="en-US" altLang="ja-JP" sz="2800" b="1" dirty="0" smtClean="0">
              <a:latin typeface="HG丸ｺﾞｼｯｸM-PRO" panose="020F0600000000000000" pitchFamily="50" charset="-128"/>
              <a:ea typeface="HG丸ｺﾞｼｯｸM-PRO" panose="020F0600000000000000" pitchFamily="50" charset="-128"/>
            </a:endParaRPr>
          </a:p>
          <a:p>
            <a:r>
              <a:rPr lang="ja-JP" altLang="en-US" sz="2800" b="1" dirty="0" smtClean="0">
                <a:latin typeface="HG丸ｺﾞｼｯｸM-PRO" panose="020F0600000000000000" pitchFamily="50" charset="-128"/>
                <a:ea typeface="HG丸ｺﾞｼｯｸM-PRO" panose="020F0600000000000000" pitchFamily="50" charset="-128"/>
              </a:rPr>
              <a:t>測量費</a:t>
            </a:r>
            <a:r>
              <a:rPr lang="ja-JP" altLang="en-US" sz="2800" b="1" dirty="0">
                <a:latin typeface="HG丸ｺﾞｼｯｸM-PRO" panose="020F0600000000000000" pitchFamily="50" charset="-128"/>
                <a:ea typeface="HG丸ｺﾞｼｯｸM-PRO" panose="020F0600000000000000" pitchFamily="50" charset="-128"/>
              </a:rPr>
              <a:t>、広告費を請求されたり、突然過去の管理費を請求されるケースがある。</a:t>
            </a:r>
            <a:endParaRPr kumimoji="1" lang="ja-JP" altLang="en-US" sz="2800" b="1" dirty="0">
              <a:latin typeface="HG丸ｺﾞｼｯｸM-PRO" panose="020F0600000000000000" pitchFamily="50" charset="-128"/>
              <a:ea typeface="HG丸ｺﾞｼｯｸM-PRO" panose="020F0600000000000000" pitchFamily="50" charset="-128"/>
            </a:endParaRPr>
          </a:p>
        </p:txBody>
      </p:sp>
      <p:sp>
        <p:nvSpPr>
          <p:cNvPr id="6" name="四角形: 角を丸くする 5">
            <a:extLst>
              <a:ext uri="{FF2B5EF4-FFF2-40B4-BE49-F238E27FC236}">
                <a16:creationId xmlns:a16="http://schemas.microsoft.com/office/drawing/2014/main" id="{8D6088DC-3894-4C31-8B80-CECD4955C176}"/>
              </a:ext>
            </a:extLst>
          </p:cNvPr>
          <p:cNvSpPr/>
          <p:nvPr/>
        </p:nvSpPr>
        <p:spPr>
          <a:xfrm>
            <a:off x="858998" y="5038230"/>
            <a:ext cx="8839200" cy="879598"/>
          </a:xfrm>
          <a:prstGeom prst="roundRect">
            <a:avLst/>
          </a:prstGeom>
          <a:solidFill>
            <a:schemeClr val="bg1"/>
          </a:solidFill>
          <a:ln w="38100">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Ø"/>
            </a:pPr>
            <a:r>
              <a:rPr kumimoji="1" lang="ja-JP" altLang="en-US" sz="2800" b="1" dirty="0">
                <a:solidFill>
                  <a:schemeClr val="tx1"/>
                </a:solidFill>
                <a:latin typeface="HG丸ｺﾞｼｯｸM-PRO" panose="020F0600000000000000" pitchFamily="50" charset="-128"/>
                <a:ea typeface="HG丸ｺﾞｼｯｸM-PRO" panose="020F0600000000000000" pitchFamily="50" charset="-128"/>
              </a:rPr>
              <a:t>宅地建物取引業の免許を持っていても信用しない。</a:t>
            </a:r>
            <a:endParaRPr kumimoji="1" lang="en-US" altLang="ja-JP" sz="28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3" name="テキスト ボックス 2">
            <a:extLst>
              <a:ext uri="{FF2B5EF4-FFF2-40B4-BE49-F238E27FC236}">
                <a16:creationId xmlns:a16="http://schemas.microsoft.com/office/drawing/2014/main" id="{087E81AF-810A-4B71-B316-D4252F4EECCF}"/>
              </a:ext>
            </a:extLst>
          </p:cNvPr>
          <p:cNvSpPr txBox="1"/>
          <p:nvPr/>
        </p:nvSpPr>
        <p:spPr>
          <a:xfrm>
            <a:off x="858998" y="1331657"/>
            <a:ext cx="10045874" cy="1384995"/>
          </a:xfrm>
          <a:prstGeom prst="rect">
            <a:avLst/>
          </a:prstGeom>
          <a:solidFill>
            <a:schemeClr val="bg1"/>
          </a:solidFill>
          <a:ln w="41275">
            <a:solidFill>
              <a:schemeClr val="accent1">
                <a:shade val="50000"/>
              </a:schemeClr>
            </a:solidFill>
          </a:ln>
        </p:spPr>
        <p:txBody>
          <a:bodyPr wrap="square" rtlCol="0">
            <a:spAutoFit/>
          </a:bodyPr>
          <a:lstStyle/>
          <a:p>
            <a:r>
              <a:rPr lang="ja-JP" altLang="en-US" sz="2800" b="1" dirty="0">
                <a:latin typeface="HG丸ｺﾞｼｯｸM-PRO" panose="020F0600000000000000" pitchFamily="50" charset="-128"/>
                <a:ea typeface="HG丸ｺﾞｼｯｸM-PRO" panose="020F0600000000000000" pitchFamily="50" charset="-128"/>
              </a:rPr>
              <a:t>過去に購入した原野を</a:t>
            </a:r>
            <a:r>
              <a:rPr kumimoji="1" lang="ja-JP" altLang="en-US" sz="2800" b="1" dirty="0">
                <a:latin typeface="HG丸ｺﾞｼｯｸM-PRO" panose="020F0600000000000000" pitchFamily="50" charset="-128"/>
                <a:ea typeface="HG丸ｺﾞｼｯｸM-PRO" panose="020F0600000000000000" pitchFamily="50" charset="-128"/>
              </a:rPr>
              <a:t>子どもに残して迷惑をかけたくないと思っていたところ、買い取りたいと業者が訪問</a:t>
            </a:r>
            <a:r>
              <a:rPr lang="ja-JP" altLang="en-US" sz="2800" b="1" dirty="0">
                <a:latin typeface="HG丸ｺﾞｼｯｸM-PRO" panose="020F0600000000000000" pitchFamily="50" charset="-128"/>
                <a:ea typeface="HG丸ｺﾞｼｯｸM-PRO" panose="020F0600000000000000" pitchFamily="50" charset="-128"/>
              </a:rPr>
              <a:t>、</a:t>
            </a:r>
            <a:r>
              <a:rPr kumimoji="1" lang="ja-JP" altLang="en-US" sz="2800" b="1" dirty="0">
                <a:latin typeface="HG丸ｺﾞｼｯｸM-PRO" panose="020F0600000000000000" pitchFamily="50" charset="-128"/>
                <a:ea typeface="HG丸ｺﾞｼｯｸM-PRO" panose="020F0600000000000000" pitchFamily="50" charset="-128"/>
              </a:rPr>
              <a:t>土地を売るつもりで契約したが、別の土地を購入させられていた。</a:t>
            </a:r>
          </a:p>
        </p:txBody>
      </p:sp>
      <p:pic>
        <p:nvPicPr>
          <p:cNvPr id="7" name="図 6">
            <a:extLst>
              <a:ext uri="{FF2B5EF4-FFF2-40B4-BE49-F238E27FC236}">
                <a16:creationId xmlns:a16="http://schemas.microsoft.com/office/drawing/2014/main" id="{0D7C8922-57D8-42F1-8F07-1049E2F6A8E7}"/>
              </a:ext>
            </a:extLst>
          </p:cNvPr>
          <p:cNvPicPr>
            <a:picLocks noChangeAspect="1"/>
          </p:cNvPicPr>
          <p:nvPr/>
        </p:nvPicPr>
        <p:blipFill>
          <a:blip r:embed="rId4"/>
          <a:stretch>
            <a:fillRect/>
          </a:stretch>
        </p:blipFill>
        <p:spPr>
          <a:xfrm>
            <a:off x="8468140" y="2825089"/>
            <a:ext cx="2884617" cy="1017568"/>
          </a:xfrm>
          <a:prstGeom prst="rect">
            <a:avLst/>
          </a:prstGeom>
        </p:spPr>
      </p:pic>
      <p:sp>
        <p:nvSpPr>
          <p:cNvPr id="10" name="スライド番号プレースホルダー 9"/>
          <p:cNvSpPr>
            <a:spLocks noGrp="1"/>
          </p:cNvSpPr>
          <p:nvPr>
            <p:ph type="sldNum" sz="quarter" idx="12"/>
          </p:nvPr>
        </p:nvSpPr>
        <p:spPr/>
        <p:txBody>
          <a:bodyPr/>
          <a:lstStyle/>
          <a:p>
            <a:fld id="{18661D3D-6956-46A9-9340-A701E0E782EA}" type="slidenum">
              <a:rPr kumimoji="1" lang="ja-JP" altLang="en-US" smtClean="0"/>
              <a:t>43</a:t>
            </a:fld>
            <a:endParaRPr kumimoji="1" lang="ja-JP" altLang="en-US"/>
          </a:p>
        </p:txBody>
      </p:sp>
    </p:spTree>
    <p:extLst>
      <p:ext uri="{BB962C8B-B14F-4D97-AF65-F5344CB8AC3E}">
        <p14:creationId xmlns:p14="http://schemas.microsoft.com/office/powerpoint/2010/main" val="30742906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CFECDB00-F553-49F0-9D32-5414AAF268F7}"/>
              </a:ext>
            </a:extLst>
          </p:cNvPr>
          <p:cNvPicPr>
            <a:picLocks noChangeAspect="1"/>
          </p:cNvPicPr>
          <p:nvPr/>
        </p:nvPicPr>
        <p:blipFill>
          <a:blip r:embed="rId2"/>
          <a:stretch>
            <a:fillRect/>
          </a:stretch>
        </p:blipFill>
        <p:spPr>
          <a:xfrm>
            <a:off x="7909032" y="5898666"/>
            <a:ext cx="4057650" cy="600075"/>
          </a:xfrm>
          <a:prstGeom prst="rect">
            <a:avLst/>
          </a:prstGeom>
        </p:spPr>
      </p:pic>
      <p:pic>
        <p:nvPicPr>
          <p:cNvPr id="6" name="図 5">
            <a:extLst>
              <a:ext uri="{FF2B5EF4-FFF2-40B4-BE49-F238E27FC236}">
                <a16:creationId xmlns:a16="http://schemas.microsoft.com/office/drawing/2014/main" id="{952320BE-9898-4D0C-9616-66643B42676C}"/>
              </a:ext>
            </a:extLst>
          </p:cNvPr>
          <p:cNvPicPr>
            <a:picLocks noChangeAspect="1"/>
          </p:cNvPicPr>
          <p:nvPr/>
        </p:nvPicPr>
        <p:blipFill>
          <a:blip r:embed="rId2"/>
          <a:stretch>
            <a:fillRect/>
          </a:stretch>
        </p:blipFill>
        <p:spPr>
          <a:xfrm>
            <a:off x="690137" y="5898666"/>
            <a:ext cx="4057650" cy="600075"/>
          </a:xfrm>
          <a:prstGeom prst="rect">
            <a:avLst/>
          </a:prstGeom>
        </p:spPr>
      </p:pic>
      <p:sp>
        <p:nvSpPr>
          <p:cNvPr id="7" name="テキスト ボックス 6">
            <a:extLst>
              <a:ext uri="{FF2B5EF4-FFF2-40B4-BE49-F238E27FC236}">
                <a16:creationId xmlns:a16="http://schemas.microsoft.com/office/drawing/2014/main" id="{70A6B11E-5233-44BF-9AF1-91007E9C761C}"/>
              </a:ext>
            </a:extLst>
          </p:cNvPr>
          <p:cNvSpPr txBox="1"/>
          <p:nvPr/>
        </p:nvSpPr>
        <p:spPr>
          <a:xfrm>
            <a:off x="824982" y="2041037"/>
            <a:ext cx="4057650" cy="1969770"/>
          </a:xfrm>
          <a:prstGeom prst="rect">
            <a:avLst/>
          </a:prstGeom>
          <a:noFill/>
        </p:spPr>
        <p:txBody>
          <a:bodyPr wrap="square" rtlCol="0">
            <a:spAutoFit/>
          </a:bodyPr>
          <a:lstStyle/>
          <a:p>
            <a:r>
              <a:rPr lang="ja-JP" altLang="en-US" sz="2400" b="1" dirty="0">
                <a:solidFill>
                  <a:srgbClr val="FF3399"/>
                </a:solidFill>
                <a:latin typeface="HG丸ｺﾞｼｯｸM-PRO" panose="020F0600000000000000" pitchFamily="50" charset="-128"/>
                <a:ea typeface="HG丸ｺﾞｼｯｸM-PRO" panose="020F0600000000000000" pitchFamily="50" charset="-128"/>
              </a:rPr>
              <a:t>　</a:t>
            </a:r>
            <a:endParaRPr lang="en-US" altLang="ja-JP" sz="2400" b="1" dirty="0">
              <a:solidFill>
                <a:srgbClr val="FF3399"/>
              </a:solidFill>
              <a:latin typeface="HG丸ｺﾞｼｯｸM-PRO" panose="020F0600000000000000" pitchFamily="50" charset="-128"/>
              <a:ea typeface="HG丸ｺﾞｼｯｸM-PRO" panose="020F0600000000000000" pitchFamily="50" charset="-128"/>
            </a:endParaRPr>
          </a:p>
          <a:p>
            <a:pPr marL="342900" indent="-342900">
              <a:buFont typeface="Arial" panose="020B0604020202020204" pitchFamily="34" charset="0"/>
              <a:buChar char="•"/>
            </a:pPr>
            <a:r>
              <a:rPr lang="ja-JP" altLang="en-US" sz="2400" b="1" dirty="0">
                <a:solidFill>
                  <a:srgbClr val="FF3399"/>
                </a:solidFill>
                <a:latin typeface="HG丸ｺﾞｼｯｸM-PRO" panose="020F0600000000000000" pitchFamily="50" charset="-128"/>
                <a:ea typeface="HG丸ｺﾞｼｯｸM-PRO" panose="020F0600000000000000" pitchFamily="50" charset="-128"/>
              </a:rPr>
              <a:t>気づき、声かけ、つなぎ</a:t>
            </a:r>
            <a:endParaRPr lang="en-US" altLang="ja-JP" sz="2400" b="1" dirty="0">
              <a:solidFill>
                <a:srgbClr val="FF3399"/>
              </a:solidFill>
              <a:latin typeface="HG丸ｺﾞｼｯｸM-PRO" panose="020F0600000000000000" pitchFamily="50" charset="-128"/>
              <a:ea typeface="HG丸ｺﾞｼｯｸM-PRO" panose="020F0600000000000000" pitchFamily="50" charset="-128"/>
            </a:endParaRPr>
          </a:p>
          <a:p>
            <a:pPr marL="342900" indent="-342900">
              <a:buFont typeface="Arial" panose="020B0604020202020204" pitchFamily="34" charset="0"/>
              <a:buChar char="•"/>
            </a:pPr>
            <a:r>
              <a:rPr lang="ja-JP" altLang="en-US" sz="2400" b="1" dirty="0">
                <a:solidFill>
                  <a:srgbClr val="FF3399"/>
                </a:solidFill>
                <a:latin typeface="HG丸ｺﾞｼｯｸM-PRO" panose="020F0600000000000000" pitchFamily="50" charset="-128"/>
                <a:ea typeface="HG丸ｺﾞｼｯｸM-PRO" panose="020F0600000000000000" pitchFamily="50" charset="-128"/>
              </a:rPr>
              <a:t>気づきのポイント</a:t>
            </a:r>
            <a:endParaRPr lang="en-US" altLang="ja-JP" sz="2400" b="1" dirty="0">
              <a:solidFill>
                <a:srgbClr val="FF3399"/>
              </a:solidFill>
              <a:latin typeface="HG丸ｺﾞｼｯｸM-PRO" panose="020F0600000000000000" pitchFamily="50" charset="-128"/>
              <a:ea typeface="HG丸ｺﾞｼｯｸM-PRO" panose="020F0600000000000000" pitchFamily="50" charset="-128"/>
            </a:endParaRPr>
          </a:p>
          <a:p>
            <a:pPr marL="342900" indent="-342900">
              <a:buFont typeface="Arial" panose="020B0604020202020204" pitchFamily="34" charset="0"/>
              <a:buChar char="•"/>
            </a:pPr>
            <a:r>
              <a:rPr lang="ja-JP" altLang="en-US" sz="2400" b="1" dirty="0">
                <a:solidFill>
                  <a:srgbClr val="FF3399"/>
                </a:solidFill>
                <a:latin typeface="HG丸ｺﾞｼｯｸM-PRO" panose="020F0600000000000000" pitchFamily="50" charset="-128"/>
                <a:ea typeface="HG丸ｺﾞｼｯｸM-PRO" panose="020F0600000000000000" pitchFamily="50" charset="-128"/>
              </a:rPr>
              <a:t>見守りネットワーク</a:t>
            </a:r>
            <a:endParaRPr lang="en-US" altLang="ja-JP" sz="2400" b="1" dirty="0">
              <a:solidFill>
                <a:srgbClr val="FF3399"/>
              </a:solidFill>
              <a:latin typeface="HG丸ｺﾞｼｯｸM-PRO" panose="020F0600000000000000" pitchFamily="50" charset="-128"/>
              <a:ea typeface="HG丸ｺﾞｼｯｸM-PRO" panose="020F0600000000000000" pitchFamily="50" charset="-128"/>
            </a:endParaRPr>
          </a:p>
          <a:p>
            <a:r>
              <a:rPr kumimoji="1" lang="ja-JP" altLang="en-US" sz="2600" b="1" dirty="0">
                <a:solidFill>
                  <a:srgbClr val="FF3399"/>
                </a:solidFill>
                <a:latin typeface="HG丸ｺﾞｼｯｸM-PRO" panose="020F0600000000000000" pitchFamily="50" charset="-128"/>
                <a:ea typeface="HG丸ｺﾞｼｯｸM-PRO" panose="020F0600000000000000" pitchFamily="50" charset="-128"/>
              </a:rPr>
              <a:t>　</a:t>
            </a:r>
          </a:p>
        </p:txBody>
      </p:sp>
      <p:sp>
        <p:nvSpPr>
          <p:cNvPr id="3" name="テキスト ボックス 2"/>
          <p:cNvSpPr txBox="1"/>
          <p:nvPr/>
        </p:nvSpPr>
        <p:spPr>
          <a:xfrm>
            <a:off x="0" y="773723"/>
            <a:ext cx="8557845" cy="830997"/>
          </a:xfrm>
          <a:prstGeom prst="rect">
            <a:avLst/>
          </a:prstGeom>
          <a:solidFill>
            <a:srgbClr val="FF3399"/>
          </a:solidFill>
        </p:spPr>
        <p:txBody>
          <a:bodyPr wrap="square" rtlCol="0">
            <a:spAutoFit/>
          </a:bodyPr>
          <a:lstStyle/>
          <a:p>
            <a:r>
              <a:rPr kumimoji="1" lang="ja-JP" altLang="en-US" sz="4800" b="1" dirty="0" smtClean="0">
                <a:solidFill>
                  <a:schemeClr val="bg1"/>
                </a:solidFill>
                <a:latin typeface="HG丸ｺﾞｼｯｸM-PRO" panose="020F0600000000000000" pitchFamily="50" charset="-128"/>
                <a:ea typeface="HG丸ｺﾞｼｯｸM-PRO" panose="020F0600000000000000" pitchFamily="50" charset="-128"/>
              </a:rPr>
              <a:t>５ 地域で防ぐ消費者トラブル</a:t>
            </a:r>
            <a:endParaRPr kumimoji="1" lang="ja-JP" altLang="en-US" sz="48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8" name="テキスト ボックス 7"/>
          <p:cNvSpPr txBox="1"/>
          <p:nvPr/>
        </p:nvSpPr>
        <p:spPr>
          <a:xfrm>
            <a:off x="8557845" y="1143055"/>
            <a:ext cx="2297723" cy="461665"/>
          </a:xfrm>
          <a:prstGeom prst="rect">
            <a:avLst/>
          </a:prstGeom>
          <a:noFill/>
        </p:spPr>
        <p:txBody>
          <a:bodyPr wrap="square" rtlCol="0">
            <a:spAutoFit/>
          </a:bodyPr>
          <a:lstStyle/>
          <a:p>
            <a:r>
              <a:rPr kumimoji="1" lang="ja-JP" altLang="en-US" sz="2400" b="1" dirty="0" smtClean="0">
                <a:solidFill>
                  <a:srgbClr val="FF3399"/>
                </a:solidFill>
                <a:latin typeface="HG丸ｺﾞｼｯｸM-PRO" panose="020F0600000000000000" pitchFamily="50" charset="-128"/>
                <a:ea typeface="HG丸ｺﾞｼｯｸM-PRO" panose="020F0600000000000000" pitchFamily="50" charset="-128"/>
              </a:rPr>
              <a:t>テキスト</a:t>
            </a:r>
            <a:r>
              <a:rPr kumimoji="1" lang="en-US" altLang="ja-JP" sz="2400" b="1" dirty="0" smtClean="0">
                <a:solidFill>
                  <a:srgbClr val="FF3399"/>
                </a:solidFill>
                <a:latin typeface="HG丸ｺﾞｼｯｸM-PRO" panose="020F0600000000000000" pitchFamily="50" charset="-128"/>
                <a:ea typeface="HG丸ｺﾞｼｯｸM-PRO" panose="020F0600000000000000" pitchFamily="50" charset="-128"/>
              </a:rPr>
              <a:t>P</a:t>
            </a:r>
            <a:r>
              <a:rPr kumimoji="1" lang="ja-JP" altLang="en-US" sz="2400" b="1" dirty="0" smtClean="0">
                <a:solidFill>
                  <a:srgbClr val="FF3399"/>
                </a:solidFill>
                <a:latin typeface="HG丸ｺﾞｼｯｸM-PRO" panose="020F0600000000000000" pitchFamily="50" charset="-128"/>
                <a:ea typeface="HG丸ｺﾞｼｯｸM-PRO" panose="020F0600000000000000" pitchFamily="50" charset="-128"/>
              </a:rPr>
              <a:t>１１</a:t>
            </a:r>
            <a:endParaRPr kumimoji="1" lang="ja-JP" altLang="en-US" sz="2400" b="1" dirty="0">
              <a:solidFill>
                <a:srgbClr val="FF3399"/>
              </a:solidFill>
              <a:latin typeface="HG丸ｺﾞｼｯｸM-PRO" panose="020F0600000000000000" pitchFamily="50" charset="-128"/>
              <a:ea typeface="HG丸ｺﾞｼｯｸM-PRO" panose="020F0600000000000000" pitchFamily="50" charset="-128"/>
            </a:endParaRPr>
          </a:p>
        </p:txBody>
      </p:sp>
      <p:pic>
        <p:nvPicPr>
          <p:cNvPr id="9" name="図 8"/>
          <p:cNvPicPr>
            <a:picLocks noChangeAspect="1"/>
          </p:cNvPicPr>
          <p:nvPr/>
        </p:nvPicPr>
        <p:blipFill>
          <a:blip r:embed="rId3"/>
          <a:stretch>
            <a:fillRect/>
          </a:stretch>
        </p:blipFill>
        <p:spPr>
          <a:xfrm>
            <a:off x="4286543" y="5898666"/>
            <a:ext cx="4060288" cy="597460"/>
          </a:xfrm>
          <a:prstGeom prst="rect">
            <a:avLst/>
          </a:prstGeom>
        </p:spPr>
      </p:pic>
      <p:sp>
        <p:nvSpPr>
          <p:cNvPr id="10" name="スライド番号プレースホルダー 9"/>
          <p:cNvSpPr>
            <a:spLocks noGrp="1"/>
          </p:cNvSpPr>
          <p:nvPr>
            <p:ph type="sldNum" sz="quarter" idx="12"/>
          </p:nvPr>
        </p:nvSpPr>
        <p:spPr/>
        <p:txBody>
          <a:bodyPr/>
          <a:lstStyle/>
          <a:p>
            <a:fld id="{18661D3D-6956-46A9-9340-A701E0E782EA}" type="slidenum">
              <a:rPr kumimoji="1" lang="ja-JP" altLang="en-US" smtClean="0"/>
              <a:t>44</a:t>
            </a:fld>
            <a:endParaRPr kumimoji="1" lang="ja-JP" altLang="en-US"/>
          </a:p>
        </p:txBody>
      </p:sp>
    </p:spTree>
    <p:extLst>
      <p:ext uri="{BB962C8B-B14F-4D97-AF65-F5344CB8AC3E}">
        <p14:creationId xmlns:p14="http://schemas.microsoft.com/office/powerpoint/2010/main" val="16045450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355B9B1B-25B2-47B6-9F0A-44E7CF7CA89A}"/>
              </a:ext>
            </a:extLst>
          </p:cNvPr>
          <p:cNvSpPr txBox="1"/>
          <p:nvPr/>
        </p:nvSpPr>
        <p:spPr>
          <a:xfrm>
            <a:off x="257908" y="852914"/>
            <a:ext cx="11558954" cy="5454102"/>
          </a:xfrm>
          <a:prstGeom prst="rect">
            <a:avLst/>
          </a:prstGeom>
          <a:solidFill>
            <a:schemeClr val="accent2">
              <a:lumMod val="20000"/>
              <a:lumOff val="80000"/>
            </a:schemeClr>
          </a:solidFill>
        </p:spPr>
        <p:txBody>
          <a:bodyPr wrap="square" rtlCol="0">
            <a:spAutoFit/>
          </a:bodyPr>
          <a:lstStyle/>
          <a:p>
            <a:endParaRPr kumimoji="1" lang="ja-JP" altLang="en-US" dirty="0"/>
          </a:p>
        </p:txBody>
      </p:sp>
      <p:sp>
        <p:nvSpPr>
          <p:cNvPr id="2" name="タイトル 1">
            <a:extLst>
              <a:ext uri="{FF2B5EF4-FFF2-40B4-BE49-F238E27FC236}">
                <a16:creationId xmlns:a16="http://schemas.microsoft.com/office/drawing/2014/main" id="{2B246C69-8360-4899-9B4C-4D368E602722}"/>
              </a:ext>
            </a:extLst>
          </p:cNvPr>
          <p:cNvSpPr>
            <a:spLocks noGrp="1"/>
          </p:cNvSpPr>
          <p:nvPr>
            <p:ph type="ctrTitle"/>
          </p:nvPr>
        </p:nvSpPr>
        <p:spPr>
          <a:xfrm>
            <a:off x="0" y="467591"/>
            <a:ext cx="6442364" cy="642072"/>
          </a:xfrm>
          <a:solidFill>
            <a:srgbClr val="FF3399"/>
          </a:solidFill>
        </p:spPr>
        <p:txBody>
          <a:bodyPr>
            <a:normAutofit fontScale="90000"/>
          </a:bodyPr>
          <a:lstStyle/>
          <a:p>
            <a:pPr algn="l"/>
            <a:r>
              <a:rPr kumimoji="1" lang="ja-JP" altLang="en-US" sz="4400" b="1" dirty="0">
                <a:solidFill>
                  <a:schemeClr val="bg1"/>
                </a:solidFill>
                <a:latin typeface="HG丸ｺﾞｼｯｸM-PRO" panose="020F0600000000000000" pitchFamily="50" charset="-128"/>
                <a:ea typeface="HG丸ｺﾞｼｯｸM-PRO" panose="020F0600000000000000" pitchFamily="50" charset="-128"/>
              </a:rPr>
              <a:t>地域で防ぐ消費者トラブル</a:t>
            </a:r>
          </a:p>
        </p:txBody>
      </p:sp>
      <p:pic>
        <p:nvPicPr>
          <p:cNvPr id="4" name="図 3">
            <a:extLst>
              <a:ext uri="{FF2B5EF4-FFF2-40B4-BE49-F238E27FC236}">
                <a16:creationId xmlns:a16="http://schemas.microsoft.com/office/drawing/2014/main" id="{37C6331C-9431-4324-A194-F7A2758C93E1}"/>
              </a:ext>
            </a:extLst>
          </p:cNvPr>
          <p:cNvPicPr>
            <a:picLocks noChangeAspect="1"/>
          </p:cNvPicPr>
          <p:nvPr/>
        </p:nvPicPr>
        <p:blipFill>
          <a:blip r:embed="rId3"/>
          <a:stretch>
            <a:fillRect/>
          </a:stretch>
        </p:blipFill>
        <p:spPr>
          <a:xfrm>
            <a:off x="1056194" y="3022045"/>
            <a:ext cx="4594330" cy="2783524"/>
          </a:xfrm>
          <a:prstGeom prst="rect">
            <a:avLst/>
          </a:prstGeom>
          <a:ln>
            <a:solidFill>
              <a:schemeClr val="tx1"/>
            </a:solidFill>
          </a:ln>
        </p:spPr>
      </p:pic>
      <p:pic>
        <p:nvPicPr>
          <p:cNvPr id="5" name="図 4">
            <a:extLst>
              <a:ext uri="{FF2B5EF4-FFF2-40B4-BE49-F238E27FC236}">
                <a16:creationId xmlns:a16="http://schemas.microsoft.com/office/drawing/2014/main" id="{7F67DFA7-3BC7-4CEF-B71B-A3A431AF1A85}"/>
              </a:ext>
            </a:extLst>
          </p:cNvPr>
          <p:cNvPicPr>
            <a:picLocks noChangeAspect="1"/>
          </p:cNvPicPr>
          <p:nvPr/>
        </p:nvPicPr>
        <p:blipFill>
          <a:blip r:embed="rId4"/>
          <a:stretch>
            <a:fillRect/>
          </a:stretch>
        </p:blipFill>
        <p:spPr>
          <a:xfrm>
            <a:off x="446809" y="1590903"/>
            <a:ext cx="5841448" cy="1246082"/>
          </a:xfrm>
          <a:prstGeom prst="rect">
            <a:avLst/>
          </a:prstGeom>
        </p:spPr>
      </p:pic>
      <p:sp>
        <p:nvSpPr>
          <p:cNvPr id="6" name="テキスト ボックス 5">
            <a:extLst>
              <a:ext uri="{FF2B5EF4-FFF2-40B4-BE49-F238E27FC236}">
                <a16:creationId xmlns:a16="http://schemas.microsoft.com/office/drawing/2014/main" id="{62A70AF0-D826-481A-9446-5E1FCE87DD57}"/>
              </a:ext>
            </a:extLst>
          </p:cNvPr>
          <p:cNvSpPr txBox="1"/>
          <p:nvPr/>
        </p:nvSpPr>
        <p:spPr>
          <a:xfrm>
            <a:off x="6442364" y="1621076"/>
            <a:ext cx="5008634" cy="2677656"/>
          </a:xfrm>
          <a:prstGeom prst="rect">
            <a:avLst/>
          </a:prstGeom>
          <a:solidFill>
            <a:schemeClr val="bg1"/>
          </a:solidFill>
          <a:ln w="28575">
            <a:solidFill>
              <a:schemeClr val="accent1">
                <a:lumMod val="50000"/>
              </a:schemeClr>
            </a:solidFill>
          </a:ln>
        </p:spPr>
        <p:txBody>
          <a:bodyPr wrap="square" rtlCol="0">
            <a:spAutoFit/>
          </a:bodyPr>
          <a:lstStyle/>
          <a:p>
            <a:r>
              <a:rPr kumimoji="1" lang="ja-JP" altLang="en-US" sz="2800" dirty="0">
                <a:latin typeface="HG丸ｺﾞｼｯｸM-PRO" panose="020F0600000000000000" pitchFamily="50" charset="-128"/>
                <a:ea typeface="HG丸ｺﾞｼｯｸM-PRO" panose="020F0600000000000000" pitchFamily="50" charset="-128"/>
              </a:rPr>
              <a:t>高齢者の消費者被害</a:t>
            </a:r>
            <a:r>
              <a:rPr lang="ja-JP" altLang="en-US" sz="2800" dirty="0">
                <a:latin typeface="HG丸ｺﾞｼｯｸM-PRO" panose="020F0600000000000000" pitchFamily="50" charset="-128"/>
                <a:ea typeface="HG丸ｺﾞｼｯｸM-PRO" panose="020F0600000000000000" pitchFamily="50" charset="-128"/>
              </a:rPr>
              <a:t>件数と被害額の増加して</a:t>
            </a:r>
            <a:r>
              <a:rPr lang="ja-JP" altLang="en-US" sz="2800" dirty="0" smtClean="0">
                <a:latin typeface="HG丸ｺﾞｼｯｸM-PRO" panose="020F0600000000000000" pitchFamily="50" charset="-128"/>
                <a:ea typeface="HG丸ｺﾞｼｯｸM-PRO" panose="020F0600000000000000" pitchFamily="50" charset="-128"/>
              </a:rPr>
              <a:t>いる</a:t>
            </a:r>
            <a:endParaRPr lang="en-US" altLang="ja-JP" sz="2800" dirty="0">
              <a:latin typeface="HG丸ｺﾞｼｯｸM-PRO" panose="020F0600000000000000" pitchFamily="50" charset="-128"/>
              <a:ea typeface="HG丸ｺﾞｼｯｸM-PRO" panose="020F0600000000000000" pitchFamily="50" charset="-128"/>
            </a:endParaRPr>
          </a:p>
          <a:p>
            <a:r>
              <a:rPr lang="ja-JP" altLang="en-US" sz="2800" dirty="0">
                <a:latin typeface="HG丸ｺﾞｼｯｸM-PRO" panose="020F0600000000000000" pitchFamily="50" charset="-128"/>
                <a:ea typeface="HG丸ｺﾞｼｯｸM-PRO" panose="020F0600000000000000" pitchFamily="50" charset="-128"/>
              </a:rPr>
              <a:t>高齢者は、</a:t>
            </a:r>
            <a:endParaRPr lang="en-US" altLang="ja-JP" sz="2800" dirty="0">
              <a:latin typeface="HG丸ｺﾞｼｯｸM-PRO" panose="020F0600000000000000" pitchFamily="50" charset="-128"/>
              <a:ea typeface="HG丸ｺﾞｼｯｸM-PRO" panose="020F0600000000000000" pitchFamily="50" charset="-128"/>
            </a:endParaRPr>
          </a:p>
          <a:p>
            <a:pPr marL="457200" indent="-457200">
              <a:buFont typeface="Wingdings" panose="05000000000000000000" pitchFamily="2" charset="2"/>
              <a:buChar char="Ø"/>
            </a:pPr>
            <a:r>
              <a:rPr kumimoji="1" lang="ja-JP" altLang="en-US" sz="2800" dirty="0">
                <a:latin typeface="HG丸ｺﾞｼｯｸM-PRO" panose="020F0600000000000000" pitchFamily="50" charset="-128"/>
                <a:ea typeface="HG丸ｺﾞｼｯｸM-PRO" panose="020F0600000000000000" pitchFamily="50" charset="-128"/>
              </a:rPr>
              <a:t>被害にあっていること</a:t>
            </a:r>
            <a:r>
              <a:rPr kumimoji="1" lang="ja-JP" altLang="en-US" sz="2800" dirty="0" smtClean="0">
                <a:latin typeface="HG丸ｺﾞｼｯｸM-PRO" panose="020F0600000000000000" pitchFamily="50" charset="-128"/>
                <a:ea typeface="HG丸ｺﾞｼｯｸM-PRO" panose="020F0600000000000000" pitchFamily="50" charset="-128"/>
              </a:rPr>
              <a:t>に</a:t>
            </a:r>
            <a:endParaRPr kumimoji="1" lang="en-US" altLang="ja-JP" sz="2800" dirty="0" smtClean="0">
              <a:latin typeface="HG丸ｺﾞｼｯｸM-PRO" panose="020F0600000000000000" pitchFamily="50" charset="-128"/>
              <a:ea typeface="HG丸ｺﾞｼｯｸM-PRO" panose="020F0600000000000000" pitchFamily="50" charset="-128"/>
            </a:endParaRPr>
          </a:p>
          <a:p>
            <a:r>
              <a:rPr lang="ja-JP" altLang="en-US" sz="2800" dirty="0" smtClean="0">
                <a:latin typeface="HG丸ｺﾞｼｯｸM-PRO" panose="020F0600000000000000" pitchFamily="50" charset="-128"/>
                <a:ea typeface="HG丸ｺﾞｼｯｸM-PRO" panose="020F0600000000000000" pitchFamily="50" charset="-128"/>
              </a:rPr>
              <a:t>　 </a:t>
            </a:r>
            <a:r>
              <a:rPr kumimoji="1" lang="ja-JP" altLang="en-US" sz="2800" dirty="0" smtClean="0">
                <a:latin typeface="HG丸ｺﾞｼｯｸM-PRO" panose="020F0600000000000000" pitchFamily="50" charset="-128"/>
                <a:ea typeface="HG丸ｺﾞｼｯｸM-PRO" panose="020F0600000000000000" pitchFamily="50" charset="-128"/>
              </a:rPr>
              <a:t>気づかない</a:t>
            </a:r>
            <a:r>
              <a:rPr lang="ja-JP" altLang="en-US" sz="2800" dirty="0">
                <a:latin typeface="HG丸ｺﾞｼｯｸM-PRO" panose="020F0600000000000000" pitchFamily="50" charset="-128"/>
                <a:ea typeface="HG丸ｺﾞｼｯｸM-PRO" panose="020F0600000000000000" pitchFamily="50" charset="-128"/>
              </a:rPr>
              <a:t>。</a:t>
            </a:r>
            <a:endParaRPr kumimoji="1" lang="en-US" altLang="ja-JP" sz="2800" dirty="0">
              <a:latin typeface="HG丸ｺﾞｼｯｸM-PRO" panose="020F0600000000000000" pitchFamily="50" charset="-128"/>
              <a:ea typeface="HG丸ｺﾞｼｯｸM-PRO" panose="020F0600000000000000" pitchFamily="50" charset="-128"/>
            </a:endParaRPr>
          </a:p>
          <a:p>
            <a:pPr marL="457200" indent="-457200">
              <a:buFont typeface="Wingdings" panose="05000000000000000000" pitchFamily="2" charset="2"/>
              <a:buChar char="Ø"/>
            </a:pPr>
            <a:r>
              <a:rPr kumimoji="1" lang="ja-JP" altLang="en-US" sz="2800" dirty="0">
                <a:latin typeface="HG丸ｺﾞｼｯｸM-PRO" panose="020F0600000000000000" pitchFamily="50" charset="-128"/>
                <a:ea typeface="HG丸ｺﾞｼｯｸM-PRO" panose="020F0600000000000000" pitchFamily="50" charset="-128"/>
              </a:rPr>
              <a:t>気づいても相談</a:t>
            </a:r>
            <a:r>
              <a:rPr kumimoji="1" lang="ja-JP" altLang="en-US" sz="2800" dirty="0" smtClean="0">
                <a:latin typeface="HG丸ｺﾞｼｯｸM-PRO" panose="020F0600000000000000" pitchFamily="50" charset="-128"/>
                <a:ea typeface="HG丸ｺﾞｼｯｸM-PRO" panose="020F0600000000000000" pitchFamily="50" charset="-128"/>
              </a:rPr>
              <a:t>できない。</a:t>
            </a:r>
            <a:endParaRPr kumimoji="1" lang="en-US" altLang="ja-JP" sz="2800" dirty="0">
              <a:latin typeface="HG丸ｺﾞｼｯｸM-PRO" panose="020F0600000000000000" pitchFamily="50" charset="-128"/>
              <a:ea typeface="HG丸ｺﾞｼｯｸM-PRO" panose="020F0600000000000000" pitchFamily="50" charset="-128"/>
            </a:endParaRPr>
          </a:p>
        </p:txBody>
      </p:sp>
      <p:sp>
        <p:nvSpPr>
          <p:cNvPr id="7" name="矢印: 下 6">
            <a:extLst>
              <a:ext uri="{FF2B5EF4-FFF2-40B4-BE49-F238E27FC236}">
                <a16:creationId xmlns:a16="http://schemas.microsoft.com/office/drawing/2014/main" id="{50A6EE11-0691-4CFC-8A40-DF9E5283534E}"/>
              </a:ext>
            </a:extLst>
          </p:cNvPr>
          <p:cNvSpPr/>
          <p:nvPr/>
        </p:nvSpPr>
        <p:spPr>
          <a:xfrm>
            <a:off x="8416636" y="4516084"/>
            <a:ext cx="872837" cy="378034"/>
          </a:xfrm>
          <a:prstGeom prst="downArrow">
            <a:avLst/>
          </a:prstGeom>
          <a:solidFill>
            <a:srgbClr val="00206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9" name="四角形: 角を丸くする 8">
            <a:extLst>
              <a:ext uri="{FF2B5EF4-FFF2-40B4-BE49-F238E27FC236}">
                <a16:creationId xmlns:a16="http://schemas.microsoft.com/office/drawing/2014/main" id="{C33DB00E-60E3-4938-8A1A-A343E195D9DA}"/>
              </a:ext>
            </a:extLst>
          </p:cNvPr>
          <p:cNvSpPr/>
          <p:nvPr/>
        </p:nvSpPr>
        <p:spPr>
          <a:xfrm>
            <a:off x="6578172" y="5085255"/>
            <a:ext cx="5008634" cy="893618"/>
          </a:xfrm>
          <a:prstGeom prst="round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chemeClr val="tx1"/>
                </a:solidFill>
                <a:latin typeface="HG丸ｺﾞｼｯｸM-PRO" panose="020F0600000000000000" pitchFamily="50" charset="-128"/>
                <a:ea typeface="HG丸ｺﾞｼｯｸM-PRO" panose="020F0600000000000000" pitchFamily="50" charset="-128"/>
              </a:rPr>
              <a:t>家族や周囲の人の連携</a:t>
            </a:r>
            <a:endParaRPr kumimoji="1" lang="en-US" altLang="ja-JP" sz="2800" dirty="0">
              <a:solidFill>
                <a:schemeClr val="tx1"/>
              </a:solidFill>
              <a:latin typeface="HG丸ｺﾞｼｯｸM-PRO" panose="020F0600000000000000" pitchFamily="50" charset="-128"/>
              <a:ea typeface="HG丸ｺﾞｼｯｸM-PRO" panose="020F0600000000000000" pitchFamily="50" charset="-128"/>
            </a:endParaRPr>
          </a:p>
          <a:p>
            <a:pPr algn="ctr"/>
            <a:r>
              <a:rPr lang="ja-JP" altLang="en-US" sz="2800" dirty="0">
                <a:solidFill>
                  <a:schemeClr val="tx1"/>
                </a:solidFill>
                <a:latin typeface="HG丸ｺﾞｼｯｸM-PRO" panose="020F0600000000000000" pitchFamily="50" charset="-128"/>
                <a:ea typeface="HG丸ｺﾞｼｯｸM-PRO" panose="020F0600000000000000" pitchFamily="50" charset="-128"/>
              </a:rPr>
              <a:t>地域の見守りが必要</a:t>
            </a:r>
            <a:endParaRPr kumimoji="1" lang="ja-JP" altLang="en-US" sz="2800" dirty="0">
              <a:solidFill>
                <a:schemeClr val="tx1"/>
              </a:solidFill>
              <a:latin typeface="HG丸ｺﾞｼｯｸM-PRO" panose="020F0600000000000000" pitchFamily="50" charset="-128"/>
              <a:ea typeface="HG丸ｺﾞｼｯｸM-PRO" panose="020F0600000000000000" pitchFamily="50" charset="-128"/>
            </a:endParaRPr>
          </a:p>
        </p:txBody>
      </p:sp>
      <p:sp>
        <p:nvSpPr>
          <p:cNvPr id="8" name="スライド番号プレースホルダー 7"/>
          <p:cNvSpPr>
            <a:spLocks noGrp="1"/>
          </p:cNvSpPr>
          <p:nvPr>
            <p:ph type="sldNum" sz="quarter" idx="12"/>
          </p:nvPr>
        </p:nvSpPr>
        <p:spPr/>
        <p:txBody>
          <a:bodyPr/>
          <a:lstStyle/>
          <a:p>
            <a:fld id="{18661D3D-6956-46A9-9340-A701E0E782EA}" type="slidenum">
              <a:rPr kumimoji="1" lang="ja-JP" altLang="en-US" smtClean="0"/>
              <a:t>45</a:t>
            </a:fld>
            <a:endParaRPr kumimoji="1" lang="ja-JP" altLang="en-US"/>
          </a:p>
        </p:txBody>
      </p:sp>
    </p:spTree>
    <p:extLst>
      <p:ext uri="{BB962C8B-B14F-4D97-AF65-F5344CB8AC3E}">
        <p14:creationId xmlns:p14="http://schemas.microsoft.com/office/powerpoint/2010/main" val="155187211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テキスト ボックス 24">
            <a:extLst>
              <a:ext uri="{FF2B5EF4-FFF2-40B4-BE49-F238E27FC236}">
                <a16:creationId xmlns:a16="http://schemas.microsoft.com/office/drawing/2014/main" id="{0DABEF31-6E0E-4803-A6D4-CB678B9DA2F7}"/>
              </a:ext>
            </a:extLst>
          </p:cNvPr>
          <p:cNvSpPr txBox="1"/>
          <p:nvPr/>
        </p:nvSpPr>
        <p:spPr>
          <a:xfrm>
            <a:off x="344558" y="708991"/>
            <a:ext cx="11502886" cy="5705061"/>
          </a:xfrm>
          <a:prstGeom prst="rect">
            <a:avLst/>
          </a:prstGeom>
          <a:solidFill>
            <a:schemeClr val="accent2">
              <a:lumMod val="20000"/>
              <a:lumOff val="80000"/>
            </a:schemeClr>
          </a:solidFill>
        </p:spPr>
        <p:txBody>
          <a:bodyPr wrap="square" rtlCol="0">
            <a:spAutoFit/>
          </a:bodyPr>
          <a:lstStyle/>
          <a:p>
            <a:endParaRPr kumimoji="1" lang="ja-JP" altLang="en-US" dirty="0"/>
          </a:p>
        </p:txBody>
      </p:sp>
      <p:sp>
        <p:nvSpPr>
          <p:cNvPr id="22" name="テキスト ボックス 21">
            <a:extLst>
              <a:ext uri="{FF2B5EF4-FFF2-40B4-BE49-F238E27FC236}">
                <a16:creationId xmlns:a16="http://schemas.microsoft.com/office/drawing/2014/main" id="{368F9FF9-7A0C-46CF-9B6D-31F449C1BC5E}"/>
              </a:ext>
            </a:extLst>
          </p:cNvPr>
          <p:cNvSpPr txBox="1"/>
          <p:nvPr/>
        </p:nvSpPr>
        <p:spPr>
          <a:xfrm>
            <a:off x="490330" y="1431235"/>
            <a:ext cx="8030818" cy="4717774"/>
          </a:xfrm>
          <a:prstGeom prst="rect">
            <a:avLst/>
          </a:prstGeom>
          <a:solidFill>
            <a:schemeClr val="bg1"/>
          </a:solidFill>
          <a:ln w="38100">
            <a:solidFill>
              <a:srgbClr val="002060"/>
            </a:solidFill>
          </a:ln>
        </p:spPr>
        <p:txBody>
          <a:bodyPr wrap="square" rtlCol="0">
            <a:spAutoFit/>
          </a:bodyPr>
          <a:lstStyle/>
          <a:p>
            <a:endParaRPr kumimoji="1" lang="ja-JP" altLang="en-US" dirty="0"/>
          </a:p>
        </p:txBody>
      </p:sp>
      <p:sp>
        <p:nvSpPr>
          <p:cNvPr id="2" name="タイトル 1">
            <a:extLst>
              <a:ext uri="{FF2B5EF4-FFF2-40B4-BE49-F238E27FC236}">
                <a16:creationId xmlns:a16="http://schemas.microsoft.com/office/drawing/2014/main" id="{B5E0B0B9-D2E3-4274-A82F-E3A1A0EB53E9}"/>
              </a:ext>
            </a:extLst>
          </p:cNvPr>
          <p:cNvSpPr>
            <a:spLocks noGrp="1"/>
          </p:cNvSpPr>
          <p:nvPr>
            <p:ph type="title"/>
          </p:nvPr>
        </p:nvSpPr>
        <p:spPr>
          <a:xfrm>
            <a:off x="0" y="312881"/>
            <a:ext cx="6903027" cy="736311"/>
          </a:xfrm>
          <a:solidFill>
            <a:srgbClr val="FF3399"/>
          </a:solidFill>
        </p:spPr>
        <p:txBody>
          <a:bodyPr>
            <a:normAutofit fontScale="90000"/>
          </a:bodyPr>
          <a:lstStyle/>
          <a:p>
            <a:r>
              <a:rPr kumimoji="1" lang="ja-JP" altLang="en-US" b="1" dirty="0">
                <a:solidFill>
                  <a:schemeClr val="bg1"/>
                </a:solidFill>
                <a:latin typeface="HG丸ｺﾞｼｯｸM-PRO" panose="020F0600000000000000" pitchFamily="50" charset="-128"/>
                <a:ea typeface="HG丸ｺﾞｼｯｸM-PRO" panose="020F0600000000000000" pitchFamily="50" charset="-128"/>
              </a:rPr>
              <a:t>周囲が、気づいてつなごう！</a:t>
            </a:r>
          </a:p>
        </p:txBody>
      </p:sp>
      <p:sp>
        <p:nvSpPr>
          <p:cNvPr id="4" name="四角形: 角を丸くする 3">
            <a:extLst>
              <a:ext uri="{FF2B5EF4-FFF2-40B4-BE49-F238E27FC236}">
                <a16:creationId xmlns:a16="http://schemas.microsoft.com/office/drawing/2014/main" id="{F270C6C2-9B3E-4E3B-9A92-DFE378EDA995}"/>
              </a:ext>
            </a:extLst>
          </p:cNvPr>
          <p:cNvSpPr/>
          <p:nvPr/>
        </p:nvSpPr>
        <p:spPr>
          <a:xfrm>
            <a:off x="968086" y="1735282"/>
            <a:ext cx="2483427" cy="914400"/>
          </a:xfrm>
          <a:prstGeom prst="roundRect">
            <a:avLst/>
          </a:prstGeom>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4400" b="1" dirty="0">
                <a:latin typeface="HG丸ｺﾞｼｯｸM-PRO" panose="020F0600000000000000" pitchFamily="50" charset="-128"/>
                <a:ea typeface="HG丸ｺﾞｼｯｸM-PRO" panose="020F0600000000000000" pitchFamily="50" charset="-128"/>
              </a:rPr>
              <a:t>気づき</a:t>
            </a:r>
          </a:p>
        </p:txBody>
      </p:sp>
      <p:sp>
        <p:nvSpPr>
          <p:cNvPr id="11" name="四角形: 角を丸くする 10">
            <a:extLst>
              <a:ext uri="{FF2B5EF4-FFF2-40B4-BE49-F238E27FC236}">
                <a16:creationId xmlns:a16="http://schemas.microsoft.com/office/drawing/2014/main" id="{7A09F8BF-DCDE-4546-B131-D8D02CED6988}"/>
              </a:ext>
            </a:extLst>
          </p:cNvPr>
          <p:cNvSpPr/>
          <p:nvPr/>
        </p:nvSpPr>
        <p:spPr>
          <a:xfrm>
            <a:off x="968086" y="3271964"/>
            <a:ext cx="2483427" cy="914400"/>
          </a:xfrm>
          <a:prstGeom prst="roundRect">
            <a:avLst/>
          </a:prstGeom>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4400" b="1" dirty="0">
                <a:latin typeface="HG丸ｺﾞｼｯｸM-PRO" panose="020F0600000000000000" pitchFamily="50" charset="-128"/>
                <a:ea typeface="HG丸ｺﾞｼｯｸM-PRO" panose="020F0600000000000000" pitchFamily="50" charset="-128"/>
              </a:rPr>
              <a:t>声かけ</a:t>
            </a:r>
          </a:p>
        </p:txBody>
      </p:sp>
      <p:sp>
        <p:nvSpPr>
          <p:cNvPr id="12" name="四角形: 角を丸くする 11">
            <a:extLst>
              <a:ext uri="{FF2B5EF4-FFF2-40B4-BE49-F238E27FC236}">
                <a16:creationId xmlns:a16="http://schemas.microsoft.com/office/drawing/2014/main" id="{8DE30B1F-8500-4F91-B529-F76989FD834B}"/>
              </a:ext>
            </a:extLst>
          </p:cNvPr>
          <p:cNvSpPr/>
          <p:nvPr/>
        </p:nvSpPr>
        <p:spPr>
          <a:xfrm>
            <a:off x="968085" y="4869033"/>
            <a:ext cx="2483427" cy="914400"/>
          </a:xfrm>
          <a:prstGeom prst="roundRect">
            <a:avLst/>
          </a:prstGeom>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4400" b="1" dirty="0">
                <a:latin typeface="HG丸ｺﾞｼｯｸM-PRO" panose="020F0600000000000000" pitchFamily="50" charset="-128"/>
                <a:ea typeface="HG丸ｺﾞｼｯｸM-PRO" panose="020F0600000000000000" pitchFamily="50" charset="-128"/>
              </a:rPr>
              <a:t>つなぎ</a:t>
            </a:r>
          </a:p>
        </p:txBody>
      </p:sp>
      <p:sp>
        <p:nvSpPr>
          <p:cNvPr id="14" name="直角三角形 13">
            <a:extLst>
              <a:ext uri="{FF2B5EF4-FFF2-40B4-BE49-F238E27FC236}">
                <a16:creationId xmlns:a16="http://schemas.microsoft.com/office/drawing/2014/main" id="{4E3B3720-CCA2-4467-80AF-85490B1F1A13}"/>
              </a:ext>
            </a:extLst>
          </p:cNvPr>
          <p:cNvSpPr/>
          <p:nvPr/>
        </p:nvSpPr>
        <p:spPr>
          <a:xfrm rot="18736730">
            <a:off x="1971260" y="2531165"/>
            <a:ext cx="477078" cy="503583"/>
          </a:xfrm>
          <a:prstGeom prst="r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 name="図 15">
            <a:extLst>
              <a:ext uri="{FF2B5EF4-FFF2-40B4-BE49-F238E27FC236}">
                <a16:creationId xmlns:a16="http://schemas.microsoft.com/office/drawing/2014/main" id="{60BBA99D-39EA-4150-AB39-347AFEC93E89}"/>
              </a:ext>
            </a:extLst>
          </p:cNvPr>
          <p:cNvPicPr>
            <a:picLocks noChangeAspect="1"/>
          </p:cNvPicPr>
          <p:nvPr/>
        </p:nvPicPr>
        <p:blipFill>
          <a:blip r:embed="rId3"/>
          <a:stretch>
            <a:fillRect/>
          </a:stretch>
        </p:blipFill>
        <p:spPr>
          <a:xfrm>
            <a:off x="1863029" y="4378105"/>
            <a:ext cx="731583" cy="371888"/>
          </a:xfrm>
          <a:prstGeom prst="rect">
            <a:avLst/>
          </a:prstGeom>
        </p:spPr>
      </p:pic>
      <p:sp>
        <p:nvSpPr>
          <p:cNvPr id="17" name="テキスト ボックス 16">
            <a:extLst>
              <a:ext uri="{FF2B5EF4-FFF2-40B4-BE49-F238E27FC236}">
                <a16:creationId xmlns:a16="http://schemas.microsoft.com/office/drawing/2014/main" id="{828E265B-4283-4266-A413-8645C3E90E18}"/>
              </a:ext>
            </a:extLst>
          </p:cNvPr>
          <p:cNvSpPr txBox="1"/>
          <p:nvPr/>
        </p:nvSpPr>
        <p:spPr>
          <a:xfrm>
            <a:off x="3796071" y="1930872"/>
            <a:ext cx="4566051" cy="523220"/>
          </a:xfrm>
          <a:prstGeom prst="rect">
            <a:avLst/>
          </a:prstGeom>
          <a:noFill/>
        </p:spPr>
        <p:txBody>
          <a:bodyPr wrap="square" rtlCol="0">
            <a:spAutoFit/>
          </a:bodyPr>
          <a:lstStyle/>
          <a:p>
            <a:r>
              <a:rPr kumimoji="1" lang="ja-JP" altLang="en-US" sz="2800" dirty="0">
                <a:latin typeface="HG丸ｺﾞｼｯｸM-PRO" panose="020F0600000000000000" pitchFamily="50" charset="-128"/>
                <a:ea typeface="HG丸ｺﾞｼｯｸM-PRO" panose="020F0600000000000000" pitchFamily="50" charset="-128"/>
              </a:rPr>
              <a:t>いつもと違う様子に</a:t>
            </a:r>
            <a:r>
              <a:rPr kumimoji="1" lang="ja-JP" altLang="en-US" sz="2800" dirty="0" smtClean="0">
                <a:latin typeface="HG丸ｺﾞｼｯｸM-PRO" panose="020F0600000000000000" pitchFamily="50" charset="-128"/>
                <a:ea typeface="HG丸ｺﾞｼｯｸM-PRO" panose="020F0600000000000000" pitchFamily="50" charset="-128"/>
              </a:rPr>
              <a:t>気づく</a:t>
            </a:r>
            <a:endParaRPr kumimoji="1" lang="ja-JP" altLang="en-US" sz="2800" dirty="0">
              <a:latin typeface="HG丸ｺﾞｼｯｸM-PRO" panose="020F0600000000000000" pitchFamily="50" charset="-128"/>
              <a:ea typeface="HG丸ｺﾞｼｯｸM-PRO" panose="020F0600000000000000" pitchFamily="50" charset="-128"/>
            </a:endParaRPr>
          </a:p>
        </p:txBody>
      </p:sp>
      <p:sp>
        <p:nvSpPr>
          <p:cNvPr id="18" name="テキスト ボックス 17">
            <a:extLst>
              <a:ext uri="{FF2B5EF4-FFF2-40B4-BE49-F238E27FC236}">
                <a16:creationId xmlns:a16="http://schemas.microsoft.com/office/drawing/2014/main" id="{E248DA9F-B074-4A2D-9802-2D89A93D0E97}"/>
              </a:ext>
            </a:extLst>
          </p:cNvPr>
          <p:cNvSpPr txBox="1"/>
          <p:nvPr/>
        </p:nvSpPr>
        <p:spPr>
          <a:xfrm>
            <a:off x="3796071" y="3243520"/>
            <a:ext cx="4013695" cy="954107"/>
          </a:xfrm>
          <a:prstGeom prst="rect">
            <a:avLst/>
          </a:prstGeom>
          <a:noFill/>
        </p:spPr>
        <p:txBody>
          <a:bodyPr wrap="square" rtlCol="0">
            <a:spAutoFit/>
          </a:bodyPr>
          <a:lstStyle/>
          <a:p>
            <a:r>
              <a:rPr kumimoji="1" lang="ja-JP" altLang="en-US" sz="2800" dirty="0">
                <a:latin typeface="HG丸ｺﾞｼｯｸM-PRO" panose="020F0600000000000000" pitchFamily="50" charset="-128"/>
                <a:ea typeface="HG丸ｺﾞｼｯｸM-PRO" panose="020F0600000000000000" pitchFamily="50" charset="-128"/>
              </a:rPr>
              <a:t>寄り添う気持ち</a:t>
            </a:r>
            <a:r>
              <a:rPr kumimoji="1" lang="ja-JP" altLang="en-US" sz="2800" dirty="0" smtClean="0">
                <a:latin typeface="HG丸ｺﾞｼｯｸM-PRO" panose="020F0600000000000000" pitchFamily="50" charset="-128"/>
                <a:ea typeface="HG丸ｺﾞｼｯｸM-PRO" panose="020F0600000000000000" pitchFamily="50" charset="-128"/>
              </a:rPr>
              <a:t>で</a:t>
            </a:r>
            <a:endParaRPr kumimoji="1" lang="en-US" altLang="ja-JP" sz="2800" dirty="0" smtClean="0">
              <a:latin typeface="HG丸ｺﾞｼｯｸM-PRO" panose="020F0600000000000000" pitchFamily="50" charset="-128"/>
              <a:ea typeface="HG丸ｺﾞｼｯｸM-PRO" panose="020F0600000000000000" pitchFamily="50" charset="-128"/>
            </a:endParaRPr>
          </a:p>
          <a:p>
            <a:r>
              <a:rPr lang="ja-JP" altLang="en-US" sz="2800" dirty="0">
                <a:latin typeface="HG丸ｺﾞｼｯｸM-PRO" panose="020F0600000000000000" pitchFamily="50" charset="-128"/>
                <a:ea typeface="HG丸ｺﾞｼｯｸM-PRO" panose="020F0600000000000000" pitchFamily="50" charset="-128"/>
              </a:rPr>
              <a:t>　</a:t>
            </a:r>
            <a:r>
              <a:rPr lang="ja-JP" altLang="en-US" sz="2800" dirty="0" smtClean="0">
                <a:latin typeface="HG丸ｺﾞｼｯｸM-PRO" panose="020F0600000000000000" pitchFamily="50" charset="-128"/>
                <a:ea typeface="HG丸ｺﾞｼｯｸM-PRO" panose="020F0600000000000000" pitchFamily="50" charset="-128"/>
              </a:rPr>
              <a:t>　　　　</a:t>
            </a:r>
            <a:r>
              <a:rPr kumimoji="1" lang="ja-JP" altLang="en-US" sz="2800" dirty="0" smtClean="0">
                <a:latin typeface="HG丸ｺﾞｼｯｸM-PRO" panose="020F0600000000000000" pitchFamily="50" charset="-128"/>
                <a:ea typeface="HG丸ｺﾞｼｯｸM-PRO" panose="020F0600000000000000" pitchFamily="50" charset="-128"/>
              </a:rPr>
              <a:t>声かけを</a:t>
            </a:r>
            <a:endParaRPr kumimoji="1" lang="en-US" altLang="ja-JP" sz="2800" dirty="0">
              <a:latin typeface="HG丸ｺﾞｼｯｸM-PRO" panose="020F0600000000000000" pitchFamily="50" charset="-128"/>
              <a:ea typeface="HG丸ｺﾞｼｯｸM-PRO" panose="020F0600000000000000" pitchFamily="50" charset="-128"/>
            </a:endParaRPr>
          </a:p>
        </p:txBody>
      </p:sp>
      <p:sp>
        <p:nvSpPr>
          <p:cNvPr id="21" name="テキスト ボックス 20">
            <a:extLst>
              <a:ext uri="{FF2B5EF4-FFF2-40B4-BE49-F238E27FC236}">
                <a16:creationId xmlns:a16="http://schemas.microsoft.com/office/drawing/2014/main" id="{76F54283-EB85-4C2C-8E6B-3428400C8956}"/>
              </a:ext>
            </a:extLst>
          </p:cNvPr>
          <p:cNvSpPr txBox="1"/>
          <p:nvPr/>
        </p:nvSpPr>
        <p:spPr>
          <a:xfrm>
            <a:off x="3793095" y="4869033"/>
            <a:ext cx="4386470" cy="954107"/>
          </a:xfrm>
          <a:prstGeom prst="rect">
            <a:avLst/>
          </a:prstGeom>
          <a:noFill/>
        </p:spPr>
        <p:txBody>
          <a:bodyPr wrap="square" rtlCol="0">
            <a:spAutoFit/>
          </a:bodyPr>
          <a:lstStyle/>
          <a:p>
            <a:r>
              <a:rPr kumimoji="1" lang="ja-JP" altLang="en-US" sz="2800" dirty="0">
                <a:latin typeface="HG丸ｺﾞｼｯｸM-PRO" panose="020F0600000000000000" pitchFamily="50" charset="-128"/>
                <a:ea typeface="HG丸ｺﾞｼｯｸM-PRO" panose="020F0600000000000000" pitchFamily="50" charset="-128"/>
              </a:rPr>
              <a:t>家族や地域包括センター、消費生活センターへ</a:t>
            </a:r>
          </a:p>
        </p:txBody>
      </p:sp>
      <p:sp>
        <p:nvSpPr>
          <p:cNvPr id="23" name="矢印: 右 22">
            <a:extLst>
              <a:ext uri="{FF2B5EF4-FFF2-40B4-BE49-F238E27FC236}">
                <a16:creationId xmlns:a16="http://schemas.microsoft.com/office/drawing/2014/main" id="{FA638941-EA2B-4AAF-9694-33E4122DF341}"/>
              </a:ext>
            </a:extLst>
          </p:cNvPr>
          <p:cNvSpPr/>
          <p:nvPr/>
        </p:nvSpPr>
        <p:spPr>
          <a:xfrm>
            <a:off x="8674226" y="3243520"/>
            <a:ext cx="742121" cy="757364"/>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四角形: 角を丸くする 23">
            <a:extLst>
              <a:ext uri="{FF2B5EF4-FFF2-40B4-BE49-F238E27FC236}">
                <a16:creationId xmlns:a16="http://schemas.microsoft.com/office/drawing/2014/main" id="{B0467893-F251-4171-800C-11282B5648A6}"/>
              </a:ext>
            </a:extLst>
          </p:cNvPr>
          <p:cNvSpPr/>
          <p:nvPr/>
        </p:nvSpPr>
        <p:spPr>
          <a:xfrm>
            <a:off x="9535619" y="2437076"/>
            <a:ext cx="2132244" cy="2430863"/>
          </a:xfrm>
          <a:prstGeom prst="roundRect">
            <a:avLst/>
          </a:prstGeom>
          <a:solidFill>
            <a:schemeClr val="bg1"/>
          </a:solidFill>
          <a:ln w="38100">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800" b="1" dirty="0">
                <a:latin typeface="HG丸ｺﾞｼｯｸM-PRO" panose="020F0600000000000000" pitchFamily="50" charset="-128"/>
                <a:ea typeface="HG丸ｺﾞｼｯｸM-PRO" panose="020F0600000000000000" pitchFamily="50" charset="-128"/>
              </a:rPr>
              <a:t>被害の</a:t>
            </a:r>
            <a:endParaRPr lang="en-US" altLang="ja-JP" sz="2800" b="1" dirty="0">
              <a:latin typeface="HG丸ｺﾞｼｯｸM-PRO" panose="020F0600000000000000" pitchFamily="50" charset="-128"/>
              <a:ea typeface="HG丸ｺﾞｼｯｸM-PRO" panose="020F0600000000000000" pitchFamily="50" charset="-128"/>
            </a:endParaRPr>
          </a:p>
          <a:p>
            <a:pPr algn="ctr"/>
            <a:r>
              <a:rPr lang="ja-JP" altLang="en-US" sz="2800" b="1" dirty="0">
                <a:latin typeface="HG丸ｺﾞｼｯｸM-PRO" panose="020F0600000000000000" pitchFamily="50" charset="-128"/>
                <a:ea typeface="HG丸ｺﾞｼｯｸM-PRO" panose="020F0600000000000000" pitchFamily="50" charset="-128"/>
              </a:rPr>
              <a:t>未然防止</a:t>
            </a:r>
            <a:endParaRPr lang="en-US" altLang="ja-JP" sz="2800" b="1" dirty="0">
              <a:latin typeface="HG丸ｺﾞｼｯｸM-PRO" panose="020F0600000000000000" pitchFamily="50" charset="-128"/>
              <a:ea typeface="HG丸ｺﾞｼｯｸM-PRO" panose="020F0600000000000000" pitchFamily="50" charset="-128"/>
            </a:endParaRPr>
          </a:p>
          <a:p>
            <a:pPr algn="ctr"/>
            <a:r>
              <a:rPr kumimoji="1" lang="ja-JP" altLang="en-US" sz="2800" b="1" dirty="0">
                <a:latin typeface="HG丸ｺﾞｼｯｸM-PRO" panose="020F0600000000000000" pitchFamily="50" charset="-128"/>
                <a:ea typeface="HG丸ｺﾞｼｯｸM-PRO" panose="020F0600000000000000" pitchFamily="50" charset="-128"/>
              </a:rPr>
              <a:t>拡大防止</a:t>
            </a:r>
          </a:p>
        </p:txBody>
      </p:sp>
      <p:sp>
        <p:nvSpPr>
          <p:cNvPr id="3" name="スライド番号プレースホルダー 2"/>
          <p:cNvSpPr>
            <a:spLocks noGrp="1"/>
          </p:cNvSpPr>
          <p:nvPr>
            <p:ph type="sldNum" sz="quarter" idx="12"/>
          </p:nvPr>
        </p:nvSpPr>
        <p:spPr/>
        <p:txBody>
          <a:bodyPr/>
          <a:lstStyle/>
          <a:p>
            <a:fld id="{18661D3D-6956-46A9-9340-A701E0E782EA}" type="slidenum">
              <a:rPr kumimoji="1" lang="ja-JP" altLang="en-US" smtClean="0"/>
              <a:t>46</a:t>
            </a:fld>
            <a:endParaRPr kumimoji="1" lang="ja-JP" altLang="en-US"/>
          </a:p>
        </p:txBody>
      </p:sp>
    </p:spTree>
    <p:extLst>
      <p:ext uri="{BB962C8B-B14F-4D97-AF65-F5344CB8AC3E}">
        <p14:creationId xmlns:p14="http://schemas.microsoft.com/office/powerpoint/2010/main" val="219004346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1E954C55-FE52-460C-BDE1-727031DC1DC3}"/>
              </a:ext>
            </a:extLst>
          </p:cNvPr>
          <p:cNvSpPr txBox="1"/>
          <p:nvPr/>
        </p:nvSpPr>
        <p:spPr>
          <a:xfrm>
            <a:off x="276882" y="848139"/>
            <a:ext cx="11610318" cy="5698435"/>
          </a:xfrm>
          <a:prstGeom prst="rect">
            <a:avLst/>
          </a:prstGeom>
          <a:solidFill>
            <a:srgbClr val="92D050"/>
          </a:solidFill>
        </p:spPr>
        <p:txBody>
          <a:bodyPr wrap="square" rtlCol="0">
            <a:spAutoFit/>
          </a:bodyPr>
          <a:lstStyle/>
          <a:p>
            <a:endParaRPr kumimoji="1" lang="ja-JP" altLang="en-US" dirty="0"/>
          </a:p>
        </p:txBody>
      </p:sp>
      <p:sp>
        <p:nvSpPr>
          <p:cNvPr id="2" name="タイトル 1">
            <a:extLst>
              <a:ext uri="{FF2B5EF4-FFF2-40B4-BE49-F238E27FC236}">
                <a16:creationId xmlns:a16="http://schemas.microsoft.com/office/drawing/2014/main" id="{D7C31A21-F7A8-47C2-BF9E-A167F4BB314B}"/>
              </a:ext>
            </a:extLst>
          </p:cNvPr>
          <p:cNvSpPr>
            <a:spLocks noGrp="1"/>
          </p:cNvSpPr>
          <p:nvPr>
            <p:ph type="title"/>
          </p:nvPr>
        </p:nvSpPr>
        <p:spPr>
          <a:xfrm>
            <a:off x="0" y="444639"/>
            <a:ext cx="4899991" cy="761310"/>
          </a:xfrm>
          <a:solidFill>
            <a:srgbClr val="FF3399"/>
          </a:solidFill>
        </p:spPr>
        <p:txBody>
          <a:bodyPr/>
          <a:lstStyle/>
          <a:p>
            <a:r>
              <a:rPr kumimoji="1" lang="ja-JP" altLang="en-US" b="1" dirty="0">
                <a:solidFill>
                  <a:schemeClr val="bg1"/>
                </a:solidFill>
                <a:latin typeface="HG丸ｺﾞｼｯｸM-PRO" panose="020F0600000000000000" pitchFamily="50" charset="-128"/>
                <a:ea typeface="HG丸ｺﾞｼｯｸM-PRO" panose="020F0600000000000000" pitchFamily="50" charset="-128"/>
              </a:rPr>
              <a:t>気づきのポイント</a:t>
            </a:r>
          </a:p>
        </p:txBody>
      </p:sp>
      <p:pic>
        <p:nvPicPr>
          <p:cNvPr id="5" name="コンテンツ プレースホルダー 4">
            <a:extLst>
              <a:ext uri="{FF2B5EF4-FFF2-40B4-BE49-F238E27FC236}">
                <a16:creationId xmlns:a16="http://schemas.microsoft.com/office/drawing/2014/main" id="{349D88E6-6DB6-4596-8181-FF831D0B8F54}"/>
              </a:ext>
            </a:extLst>
          </p:cNvPr>
          <p:cNvPicPr>
            <a:picLocks noGrp="1" noChangeAspect="1"/>
          </p:cNvPicPr>
          <p:nvPr>
            <p:ph idx="1"/>
          </p:nvPr>
        </p:nvPicPr>
        <p:blipFill>
          <a:blip r:embed="rId2"/>
          <a:stretch>
            <a:fillRect/>
          </a:stretch>
        </p:blipFill>
        <p:spPr>
          <a:xfrm>
            <a:off x="614339" y="1688435"/>
            <a:ext cx="3401070" cy="2008922"/>
          </a:xfrm>
          <a:prstGeom prst="rect">
            <a:avLst/>
          </a:prstGeom>
        </p:spPr>
      </p:pic>
      <p:pic>
        <p:nvPicPr>
          <p:cNvPr id="6" name="図 5">
            <a:extLst>
              <a:ext uri="{FF2B5EF4-FFF2-40B4-BE49-F238E27FC236}">
                <a16:creationId xmlns:a16="http://schemas.microsoft.com/office/drawing/2014/main" id="{9AD75E7B-73CD-4B67-A36A-9B682EA69E64}"/>
              </a:ext>
            </a:extLst>
          </p:cNvPr>
          <p:cNvPicPr>
            <a:picLocks noChangeAspect="1"/>
          </p:cNvPicPr>
          <p:nvPr/>
        </p:nvPicPr>
        <p:blipFill>
          <a:blip r:embed="rId3"/>
          <a:stretch>
            <a:fillRect/>
          </a:stretch>
        </p:blipFill>
        <p:spPr>
          <a:xfrm>
            <a:off x="4585252" y="1651576"/>
            <a:ext cx="3591341" cy="1854683"/>
          </a:xfrm>
          <a:prstGeom prst="rect">
            <a:avLst/>
          </a:prstGeom>
        </p:spPr>
      </p:pic>
      <p:pic>
        <p:nvPicPr>
          <p:cNvPr id="7" name="図 6">
            <a:extLst>
              <a:ext uri="{FF2B5EF4-FFF2-40B4-BE49-F238E27FC236}">
                <a16:creationId xmlns:a16="http://schemas.microsoft.com/office/drawing/2014/main" id="{853C46D3-1A30-4F64-9A9C-010BFE1431A5}"/>
              </a:ext>
            </a:extLst>
          </p:cNvPr>
          <p:cNvPicPr>
            <a:picLocks noChangeAspect="1"/>
          </p:cNvPicPr>
          <p:nvPr/>
        </p:nvPicPr>
        <p:blipFill>
          <a:blip r:embed="rId4"/>
          <a:stretch>
            <a:fillRect/>
          </a:stretch>
        </p:blipFill>
        <p:spPr>
          <a:xfrm>
            <a:off x="750921" y="4103335"/>
            <a:ext cx="4027781" cy="2034233"/>
          </a:xfrm>
          <a:prstGeom prst="rect">
            <a:avLst/>
          </a:prstGeom>
        </p:spPr>
      </p:pic>
      <p:pic>
        <p:nvPicPr>
          <p:cNvPr id="8" name="図 7">
            <a:extLst>
              <a:ext uri="{FF2B5EF4-FFF2-40B4-BE49-F238E27FC236}">
                <a16:creationId xmlns:a16="http://schemas.microsoft.com/office/drawing/2014/main" id="{28A1717E-CB0E-4006-826F-C5B0F2667664}"/>
              </a:ext>
            </a:extLst>
          </p:cNvPr>
          <p:cNvPicPr>
            <a:picLocks noChangeAspect="1"/>
          </p:cNvPicPr>
          <p:nvPr/>
        </p:nvPicPr>
        <p:blipFill>
          <a:blip r:embed="rId5"/>
          <a:stretch>
            <a:fillRect/>
          </a:stretch>
        </p:blipFill>
        <p:spPr>
          <a:xfrm>
            <a:off x="8869879" y="2057531"/>
            <a:ext cx="2808440" cy="3062920"/>
          </a:xfrm>
          <a:prstGeom prst="rect">
            <a:avLst/>
          </a:prstGeom>
        </p:spPr>
      </p:pic>
      <p:pic>
        <p:nvPicPr>
          <p:cNvPr id="9" name="図 8">
            <a:extLst>
              <a:ext uri="{FF2B5EF4-FFF2-40B4-BE49-F238E27FC236}">
                <a16:creationId xmlns:a16="http://schemas.microsoft.com/office/drawing/2014/main" id="{03985B0E-7F5E-4372-92AF-C34B91637019}"/>
              </a:ext>
            </a:extLst>
          </p:cNvPr>
          <p:cNvPicPr>
            <a:picLocks noChangeAspect="1"/>
          </p:cNvPicPr>
          <p:nvPr/>
        </p:nvPicPr>
        <p:blipFill>
          <a:blip r:embed="rId6"/>
          <a:stretch>
            <a:fillRect/>
          </a:stretch>
        </p:blipFill>
        <p:spPr>
          <a:xfrm>
            <a:off x="5116159" y="3928608"/>
            <a:ext cx="3591341" cy="2208960"/>
          </a:xfrm>
          <a:prstGeom prst="rect">
            <a:avLst/>
          </a:prstGeom>
        </p:spPr>
      </p:pic>
      <p:sp>
        <p:nvSpPr>
          <p:cNvPr id="3" name="スライド番号プレースホルダー 2"/>
          <p:cNvSpPr>
            <a:spLocks noGrp="1"/>
          </p:cNvSpPr>
          <p:nvPr>
            <p:ph type="sldNum" sz="quarter" idx="12"/>
          </p:nvPr>
        </p:nvSpPr>
        <p:spPr/>
        <p:txBody>
          <a:bodyPr/>
          <a:lstStyle/>
          <a:p>
            <a:fld id="{18661D3D-6956-46A9-9340-A701E0E782EA}" type="slidenum">
              <a:rPr kumimoji="1" lang="ja-JP" altLang="en-US" smtClean="0"/>
              <a:t>47</a:t>
            </a:fld>
            <a:endParaRPr kumimoji="1" lang="ja-JP" altLang="en-US"/>
          </a:p>
        </p:txBody>
      </p:sp>
    </p:spTree>
    <p:extLst>
      <p:ext uri="{BB962C8B-B14F-4D97-AF65-F5344CB8AC3E}">
        <p14:creationId xmlns:p14="http://schemas.microsoft.com/office/powerpoint/2010/main" val="22680309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テキスト ボックス 15">
            <a:extLst>
              <a:ext uri="{FF2B5EF4-FFF2-40B4-BE49-F238E27FC236}">
                <a16:creationId xmlns:a16="http://schemas.microsoft.com/office/drawing/2014/main" id="{97307CA6-F1B5-433E-B96B-1EAC7D1AEF66}"/>
              </a:ext>
            </a:extLst>
          </p:cNvPr>
          <p:cNvSpPr txBox="1"/>
          <p:nvPr/>
        </p:nvSpPr>
        <p:spPr>
          <a:xfrm>
            <a:off x="198783" y="966680"/>
            <a:ext cx="11873946" cy="5646155"/>
          </a:xfrm>
          <a:prstGeom prst="rect">
            <a:avLst/>
          </a:prstGeom>
          <a:solidFill>
            <a:schemeClr val="accent2">
              <a:lumMod val="20000"/>
              <a:lumOff val="80000"/>
            </a:schemeClr>
          </a:solidFill>
        </p:spPr>
        <p:txBody>
          <a:bodyPr wrap="square" rtlCol="0">
            <a:spAutoFit/>
          </a:bodyPr>
          <a:lstStyle/>
          <a:p>
            <a:endParaRPr kumimoji="1" lang="ja-JP" altLang="en-US" dirty="0"/>
          </a:p>
        </p:txBody>
      </p:sp>
      <p:sp>
        <p:nvSpPr>
          <p:cNvPr id="11" name="思考の吹き出し: 雲形 10">
            <a:extLst>
              <a:ext uri="{FF2B5EF4-FFF2-40B4-BE49-F238E27FC236}">
                <a16:creationId xmlns:a16="http://schemas.microsoft.com/office/drawing/2014/main" id="{89C53749-6A5B-4CE6-A1B9-C5D6F7CB81AA}"/>
              </a:ext>
            </a:extLst>
          </p:cNvPr>
          <p:cNvSpPr/>
          <p:nvPr/>
        </p:nvSpPr>
        <p:spPr>
          <a:xfrm>
            <a:off x="552416" y="3783494"/>
            <a:ext cx="3400152" cy="2017538"/>
          </a:xfrm>
          <a:prstGeom prst="cloudCallout">
            <a:avLst>
              <a:gd name="adj1" fmla="val 1377"/>
              <a:gd name="adj2" fmla="val -6637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老後の</a:t>
            </a:r>
            <a:endParaRPr kumimoji="1" lang="en-US" altLang="ja-JP" sz="2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お金が心配</a:t>
            </a:r>
            <a:endParaRPr kumimoji="1" lang="en-US" altLang="ja-JP" sz="2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2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algn="ctr"/>
            <a:endParaRPr kumimoji="1" lang="ja-JP" altLang="en-US" dirty="0"/>
          </a:p>
        </p:txBody>
      </p:sp>
      <p:sp>
        <p:nvSpPr>
          <p:cNvPr id="2" name="タイトル 1">
            <a:extLst>
              <a:ext uri="{FF2B5EF4-FFF2-40B4-BE49-F238E27FC236}">
                <a16:creationId xmlns:a16="http://schemas.microsoft.com/office/drawing/2014/main" id="{E1BCF00B-B298-4C40-9CAA-AA866CDEDB6C}"/>
              </a:ext>
            </a:extLst>
          </p:cNvPr>
          <p:cNvSpPr>
            <a:spLocks noGrp="1"/>
          </p:cNvSpPr>
          <p:nvPr>
            <p:ph type="title"/>
          </p:nvPr>
        </p:nvSpPr>
        <p:spPr>
          <a:xfrm>
            <a:off x="0" y="325455"/>
            <a:ext cx="5257800" cy="827484"/>
          </a:xfrm>
          <a:solidFill>
            <a:srgbClr val="FF3399"/>
          </a:solidFill>
        </p:spPr>
        <p:txBody>
          <a:bodyPr/>
          <a:lstStyle/>
          <a:p>
            <a:r>
              <a:rPr kumimoji="1" lang="ja-JP" altLang="en-US" b="1" dirty="0">
                <a:solidFill>
                  <a:schemeClr val="bg1"/>
                </a:solidFill>
                <a:latin typeface="HG丸ｺﾞｼｯｸM-PRO" panose="020F0600000000000000" pitchFamily="50" charset="-128"/>
                <a:ea typeface="HG丸ｺﾞｼｯｸM-PRO" panose="020F0600000000000000" pitchFamily="50" charset="-128"/>
              </a:rPr>
              <a:t>高齢者の</a:t>
            </a:r>
            <a:r>
              <a:rPr kumimoji="1" lang="en-US" altLang="ja-JP" b="1" dirty="0">
                <a:solidFill>
                  <a:schemeClr val="bg1"/>
                </a:solidFill>
                <a:latin typeface="HG丸ｺﾞｼｯｸM-PRO" panose="020F0600000000000000" pitchFamily="50" charset="-128"/>
                <a:ea typeface="HG丸ｺﾞｼｯｸM-PRO" panose="020F0600000000000000" pitchFamily="50" charset="-128"/>
              </a:rPr>
              <a:t>3</a:t>
            </a:r>
            <a:r>
              <a:rPr kumimoji="1" lang="ja-JP" altLang="en-US" b="1" dirty="0">
                <a:solidFill>
                  <a:schemeClr val="bg1"/>
                </a:solidFill>
                <a:latin typeface="HG丸ｺﾞｼｯｸM-PRO" panose="020F0600000000000000" pitchFamily="50" charset="-128"/>
                <a:ea typeface="HG丸ｺﾞｼｯｸM-PRO" panose="020F0600000000000000" pitchFamily="50" charset="-128"/>
              </a:rPr>
              <a:t>つの不安</a:t>
            </a:r>
          </a:p>
        </p:txBody>
      </p:sp>
      <p:pic>
        <p:nvPicPr>
          <p:cNvPr id="4" name="コンテンツ プレースホルダー 3">
            <a:extLst>
              <a:ext uri="{FF2B5EF4-FFF2-40B4-BE49-F238E27FC236}">
                <a16:creationId xmlns:a16="http://schemas.microsoft.com/office/drawing/2014/main" id="{3E17E8B9-B4CF-4128-B95E-9134455D844B}"/>
              </a:ext>
            </a:extLst>
          </p:cNvPr>
          <p:cNvPicPr>
            <a:picLocks noGrp="1" noChangeAspect="1"/>
          </p:cNvPicPr>
          <p:nvPr>
            <p:ph idx="1"/>
          </p:nvPr>
        </p:nvPicPr>
        <p:blipFill>
          <a:blip r:embed="rId2"/>
          <a:stretch>
            <a:fillRect/>
          </a:stretch>
        </p:blipFill>
        <p:spPr>
          <a:xfrm>
            <a:off x="4306201" y="1476707"/>
            <a:ext cx="3041883" cy="2369158"/>
          </a:xfrm>
          <a:prstGeom prst="rect">
            <a:avLst/>
          </a:prstGeom>
          <a:solidFill>
            <a:schemeClr val="bg1"/>
          </a:solidFill>
        </p:spPr>
      </p:pic>
      <p:sp>
        <p:nvSpPr>
          <p:cNvPr id="5" name="楕円 4">
            <a:extLst>
              <a:ext uri="{FF2B5EF4-FFF2-40B4-BE49-F238E27FC236}">
                <a16:creationId xmlns:a16="http://schemas.microsoft.com/office/drawing/2014/main" id="{3EE45170-68BF-4406-96B4-3CDC22AD2264}"/>
              </a:ext>
            </a:extLst>
          </p:cNvPr>
          <p:cNvSpPr/>
          <p:nvPr/>
        </p:nvSpPr>
        <p:spPr>
          <a:xfrm>
            <a:off x="980661" y="2207177"/>
            <a:ext cx="2292626" cy="1052858"/>
          </a:xfrm>
          <a:prstGeom prst="ellipse">
            <a:avLst/>
          </a:prstGeom>
          <a:solidFill>
            <a:schemeClr val="accent2">
              <a:lumMod val="60000"/>
              <a:lumOff val="40000"/>
            </a:schemeClr>
          </a:solidFill>
          <a:ln>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3200" b="1" dirty="0">
                <a:latin typeface="HG丸ｺﾞｼｯｸM-PRO" panose="020F0600000000000000" pitchFamily="50" charset="-128"/>
                <a:ea typeface="HG丸ｺﾞｼｯｸM-PRO" panose="020F0600000000000000" pitchFamily="50" charset="-128"/>
              </a:rPr>
              <a:t>お金</a:t>
            </a:r>
          </a:p>
        </p:txBody>
      </p:sp>
      <p:sp>
        <p:nvSpPr>
          <p:cNvPr id="7" name="楕円 6">
            <a:extLst>
              <a:ext uri="{FF2B5EF4-FFF2-40B4-BE49-F238E27FC236}">
                <a16:creationId xmlns:a16="http://schemas.microsoft.com/office/drawing/2014/main" id="{56DC3266-B012-4F3D-BF07-7CCF0828F401}"/>
              </a:ext>
            </a:extLst>
          </p:cNvPr>
          <p:cNvSpPr/>
          <p:nvPr/>
        </p:nvSpPr>
        <p:spPr>
          <a:xfrm>
            <a:off x="8362123" y="2130977"/>
            <a:ext cx="2226365" cy="9906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chemeClr val="tx1"/>
                </a:solidFill>
                <a:latin typeface="HG丸ｺﾞｼｯｸM-PRO" panose="020F0600000000000000" pitchFamily="50" charset="-128"/>
                <a:ea typeface="HG丸ｺﾞｼｯｸM-PRO" panose="020F0600000000000000" pitchFamily="50" charset="-128"/>
              </a:rPr>
              <a:t>孤独</a:t>
            </a:r>
          </a:p>
        </p:txBody>
      </p:sp>
      <p:sp>
        <p:nvSpPr>
          <p:cNvPr id="12" name="思考の吹き出し: 雲形 11">
            <a:extLst>
              <a:ext uri="{FF2B5EF4-FFF2-40B4-BE49-F238E27FC236}">
                <a16:creationId xmlns:a16="http://schemas.microsoft.com/office/drawing/2014/main" id="{592FDF78-D326-45D1-9C64-200E64AB53AF}"/>
              </a:ext>
            </a:extLst>
          </p:cNvPr>
          <p:cNvSpPr/>
          <p:nvPr/>
        </p:nvSpPr>
        <p:spPr>
          <a:xfrm>
            <a:off x="8521148" y="3429000"/>
            <a:ext cx="3220278" cy="2576859"/>
          </a:xfrm>
          <a:prstGeom prst="cloudCallout">
            <a:avLst>
              <a:gd name="adj1" fmla="val -26809"/>
              <a:gd name="adj2" fmla="val -58950"/>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800" b="1" dirty="0">
                <a:latin typeface="HG丸ｺﾞｼｯｸM-PRO" panose="020F0600000000000000" pitchFamily="50" charset="-128"/>
                <a:ea typeface="HG丸ｺﾞｼｯｸM-PRO" panose="020F0600000000000000" pitchFamily="50" charset="-128"/>
              </a:rPr>
              <a:t>ひとりで</a:t>
            </a:r>
            <a:endParaRPr kumimoji="1" lang="en-US" altLang="ja-JP" sz="2800" b="1" dirty="0">
              <a:latin typeface="HG丸ｺﾞｼｯｸM-PRO" panose="020F0600000000000000" pitchFamily="50" charset="-128"/>
              <a:ea typeface="HG丸ｺﾞｼｯｸM-PRO" panose="020F0600000000000000" pitchFamily="50" charset="-128"/>
            </a:endParaRPr>
          </a:p>
          <a:p>
            <a:pPr algn="ctr"/>
            <a:r>
              <a:rPr kumimoji="1" lang="ja-JP" altLang="en-US" sz="2800" b="1" dirty="0">
                <a:latin typeface="HG丸ｺﾞｼｯｸM-PRO" panose="020F0600000000000000" pitchFamily="50" charset="-128"/>
                <a:ea typeface="HG丸ｺﾞｼｯｸM-PRO" panose="020F0600000000000000" pitchFamily="50" charset="-128"/>
              </a:rPr>
              <a:t>さびしい</a:t>
            </a:r>
            <a:endParaRPr kumimoji="1" lang="en-US" altLang="ja-JP" sz="2800" b="1" dirty="0">
              <a:latin typeface="HG丸ｺﾞｼｯｸM-PRO" panose="020F0600000000000000" pitchFamily="50" charset="-128"/>
              <a:ea typeface="HG丸ｺﾞｼｯｸM-PRO" panose="020F0600000000000000" pitchFamily="50" charset="-128"/>
            </a:endParaRPr>
          </a:p>
          <a:p>
            <a:pPr algn="ctr"/>
            <a:r>
              <a:rPr lang="ja-JP" altLang="en-US" sz="2800" b="1" dirty="0">
                <a:latin typeface="HG丸ｺﾞｼｯｸM-PRO" panose="020F0600000000000000" pitchFamily="50" charset="-128"/>
                <a:ea typeface="HG丸ｺﾞｼｯｸM-PRO" panose="020F0600000000000000" pitchFamily="50" charset="-128"/>
              </a:rPr>
              <a:t>話し相手がいない</a:t>
            </a:r>
            <a:endParaRPr kumimoji="1" lang="ja-JP" altLang="en-US" sz="2800" b="1" dirty="0">
              <a:latin typeface="HG丸ｺﾞｼｯｸM-PRO" panose="020F0600000000000000" pitchFamily="50" charset="-128"/>
              <a:ea typeface="HG丸ｺﾞｼｯｸM-PRO" panose="020F0600000000000000" pitchFamily="50" charset="-128"/>
            </a:endParaRPr>
          </a:p>
        </p:txBody>
      </p:sp>
      <p:sp>
        <p:nvSpPr>
          <p:cNvPr id="15" name="思考の吹き出し: 雲形 14">
            <a:extLst>
              <a:ext uri="{FF2B5EF4-FFF2-40B4-BE49-F238E27FC236}">
                <a16:creationId xmlns:a16="http://schemas.microsoft.com/office/drawing/2014/main" id="{B76A5E6D-2B87-4C1C-82CD-5D2A4C79FD5A}"/>
              </a:ext>
            </a:extLst>
          </p:cNvPr>
          <p:cNvSpPr/>
          <p:nvPr/>
        </p:nvSpPr>
        <p:spPr>
          <a:xfrm>
            <a:off x="4174680" y="4933817"/>
            <a:ext cx="3842639" cy="1292087"/>
          </a:xfrm>
          <a:prstGeom prst="cloudCallout">
            <a:avLst>
              <a:gd name="adj1" fmla="val -11521"/>
              <a:gd name="adj2" fmla="val -62629"/>
            </a:avLst>
          </a:prstGeom>
          <a:solidFill>
            <a:schemeClr val="bg1"/>
          </a:solidFill>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800" b="1" dirty="0">
                <a:latin typeface="HG丸ｺﾞｼｯｸM-PRO" panose="020F0600000000000000" pitchFamily="50" charset="-128"/>
                <a:ea typeface="HG丸ｺﾞｼｯｸM-PRO" panose="020F0600000000000000" pitchFamily="50" charset="-128"/>
              </a:rPr>
              <a:t>健康で長生きしたい</a:t>
            </a:r>
          </a:p>
        </p:txBody>
      </p:sp>
      <p:sp>
        <p:nvSpPr>
          <p:cNvPr id="17" name="テキスト ボックス 16">
            <a:extLst>
              <a:ext uri="{FF2B5EF4-FFF2-40B4-BE49-F238E27FC236}">
                <a16:creationId xmlns:a16="http://schemas.microsoft.com/office/drawing/2014/main" id="{6A4EC903-6E34-495C-A55A-4785EA7536F8}"/>
              </a:ext>
            </a:extLst>
          </p:cNvPr>
          <p:cNvSpPr txBox="1"/>
          <p:nvPr/>
        </p:nvSpPr>
        <p:spPr>
          <a:xfrm>
            <a:off x="5729786" y="277204"/>
            <a:ext cx="5787886" cy="954107"/>
          </a:xfrm>
          <a:prstGeom prst="rect">
            <a:avLst/>
          </a:prstGeom>
          <a:solidFill>
            <a:schemeClr val="bg1"/>
          </a:solidFill>
          <a:ln w="38100">
            <a:solidFill>
              <a:srgbClr val="C00000"/>
            </a:solidFill>
          </a:ln>
        </p:spPr>
        <p:txBody>
          <a:bodyPr wrap="square" rtlCol="0">
            <a:spAutoFit/>
          </a:bodyPr>
          <a:lstStyle/>
          <a:p>
            <a:r>
              <a:rPr kumimoji="1" lang="ja-JP" altLang="en-US" sz="2800" dirty="0">
                <a:latin typeface="HG丸ｺﾞｼｯｸM-PRO" panose="020F0600000000000000" pitchFamily="50" charset="-128"/>
                <a:ea typeface="HG丸ｺﾞｼｯｸM-PRO" panose="020F0600000000000000" pitchFamily="50" charset="-128"/>
              </a:rPr>
              <a:t>悪質業者はこの</a:t>
            </a:r>
            <a:r>
              <a:rPr kumimoji="1" lang="en-US" altLang="ja-JP" sz="2800" dirty="0">
                <a:latin typeface="HG丸ｺﾞｼｯｸM-PRO" panose="020F0600000000000000" pitchFamily="50" charset="-128"/>
                <a:ea typeface="HG丸ｺﾞｼｯｸM-PRO" panose="020F0600000000000000" pitchFamily="50" charset="-128"/>
              </a:rPr>
              <a:t>3</a:t>
            </a:r>
            <a:r>
              <a:rPr kumimoji="1" lang="ja-JP" altLang="en-US" sz="2800" dirty="0">
                <a:latin typeface="HG丸ｺﾞｼｯｸM-PRO" panose="020F0600000000000000" pitchFamily="50" charset="-128"/>
                <a:ea typeface="HG丸ｺﾞｼｯｸM-PRO" panose="020F0600000000000000" pitchFamily="50" charset="-128"/>
              </a:rPr>
              <a:t>つの不安を</a:t>
            </a:r>
            <a:endParaRPr kumimoji="1" lang="en-US" altLang="ja-JP" sz="2800" dirty="0">
              <a:latin typeface="HG丸ｺﾞｼｯｸM-PRO" panose="020F0600000000000000" pitchFamily="50" charset="-128"/>
              <a:ea typeface="HG丸ｺﾞｼｯｸM-PRO" panose="020F0600000000000000" pitchFamily="50" charset="-128"/>
            </a:endParaRPr>
          </a:p>
          <a:p>
            <a:r>
              <a:rPr kumimoji="1" lang="ja-JP" altLang="en-US" sz="2800" dirty="0" smtClean="0">
                <a:latin typeface="HG丸ｺﾞｼｯｸM-PRO" panose="020F0600000000000000" pitchFamily="50" charset="-128"/>
                <a:ea typeface="HG丸ｺﾞｼｯｸM-PRO" panose="020F0600000000000000" pitchFamily="50" charset="-128"/>
              </a:rPr>
              <a:t>ねらって</a:t>
            </a:r>
            <a:r>
              <a:rPr lang="ja-JP" altLang="en-US" sz="2800" dirty="0">
                <a:latin typeface="HG丸ｺﾞｼｯｸM-PRO" panose="020F0600000000000000" pitchFamily="50" charset="-128"/>
                <a:ea typeface="HG丸ｺﾞｼｯｸM-PRO" panose="020F0600000000000000" pitchFamily="50" charset="-128"/>
              </a:rPr>
              <a:t>く</a:t>
            </a:r>
            <a:r>
              <a:rPr lang="ja-JP" altLang="en-US" sz="2800" dirty="0" smtClean="0">
                <a:latin typeface="HG丸ｺﾞｼｯｸM-PRO" panose="020F0600000000000000" pitchFamily="50" charset="-128"/>
                <a:ea typeface="HG丸ｺﾞｼｯｸM-PRO" panose="020F0600000000000000" pitchFamily="50" charset="-128"/>
              </a:rPr>
              <a:t>る</a:t>
            </a:r>
            <a:endParaRPr kumimoji="1" lang="ja-JP" altLang="en-US" sz="2800" dirty="0">
              <a:latin typeface="HG丸ｺﾞｼｯｸM-PRO" panose="020F0600000000000000" pitchFamily="50" charset="-128"/>
              <a:ea typeface="HG丸ｺﾞｼｯｸM-PRO" panose="020F0600000000000000" pitchFamily="50" charset="-128"/>
            </a:endParaRPr>
          </a:p>
        </p:txBody>
      </p:sp>
      <p:pic>
        <p:nvPicPr>
          <p:cNvPr id="19" name="グラフィックス 18" descr="サングラスをかけた顔 (塗りつぶしなし)">
            <a:extLst>
              <a:ext uri="{FF2B5EF4-FFF2-40B4-BE49-F238E27FC236}">
                <a16:creationId xmlns:a16="http://schemas.microsoft.com/office/drawing/2014/main" id="{71036720-299F-4CA2-8382-97E676470101}"/>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10686462" y="460501"/>
            <a:ext cx="762000" cy="762000"/>
          </a:xfrm>
          <a:prstGeom prst="rect">
            <a:avLst/>
          </a:prstGeom>
        </p:spPr>
      </p:pic>
      <p:sp>
        <p:nvSpPr>
          <p:cNvPr id="6" name="楕円 5">
            <a:extLst>
              <a:ext uri="{FF2B5EF4-FFF2-40B4-BE49-F238E27FC236}">
                <a16:creationId xmlns:a16="http://schemas.microsoft.com/office/drawing/2014/main" id="{0BDA7027-ED28-45F2-8215-38DA002A7CF4}"/>
              </a:ext>
            </a:extLst>
          </p:cNvPr>
          <p:cNvSpPr/>
          <p:nvPr/>
        </p:nvSpPr>
        <p:spPr>
          <a:xfrm>
            <a:off x="4724154" y="3691044"/>
            <a:ext cx="2425148" cy="1052858"/>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chemeClr val="tx1"/>
                </a:solidFill>
                <a:latin typeface="HG丸ｺﾞｼｯｸM-PRO" panose="020F0600000000000000" pitchFamily="50" charset="-128"/>
                <a:ea typeface="HG丸ｺﾞｼｯｸM-PRO" panose="020F0600000000000000" pitchFamily="50" charset="-128"/>
              </a:rPr>
              <a:t>健康</a:t>
            </a:r>
          </a:p>
        </p:txBody>
      </p:sp>
      <p:sp>
        <p:nvSpPr>
          <p:cNvPr id="3" name="スライド番号プレースホルダー 2"/>
          <p:cNvSpPr>
            <a:spLocks noGrp="1"/>
          </p:cNvSpPr>
          <p:nvPr>
            <p:ph type="sldNum" sz="quarter" idx="12"/>
          </p:nvPr>
        </p:nvSpPr>
        <p:spPr/>
        <p:txBody>
          <a:bodyPr/>
          <a:lstStyle/>
          <a:p>
            <a:fld id="{18661D3D-6956-46A9-9340-A701E0E782EA}" type="slidenum">
              <a:rPr kumimoji="1" lang="ja-JP" altLang="en-US" smtClean="0"/>
              <a:t>48</a:t>
            </a:fld>
            <a:endParaRPr kumimoji="1" lang="ja-JP" altLang="en-US"/>
          </a:p>
        </p:txBody>
      </p:sp>
    </p:spTree>
    <p:extLst>
      <p:ext uri="{BB962C8B-B14F-4D97-AF65-F5344CB8AC3E}">
        <p14:creationId xmlns:p14="http://schemas.microsoft.com/office/powerpoint/2010/main" val="330060274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テキスト ボックス 17">
            <a:extLst>
              <a:ext uri="{FF2B5EF4-FFF2-40B4-BE49-F238E27FC236}">
                <a16:creationId xmlns:a16="http://schemas.microsoft.com/office/drawing/2014/main" id="{71F8D136-15FF-47AA-A6B6-27DACE51EB80}"/>
              </a:ext>
            </a:extLst>
          </p:cNvPr>
          <p:cNvSpPr txBox="1"/>
          <p:nvPr/>
        </p:nvSpPr>
        <p:spPr>
          <a:xfrm>
            <a:off x="222913" y="634015"/>
            <a:ext cx="11509612" cy="6027152"/>
          </a:xfrm>
          <a:prstGeom prst="rect">
            <a:avLst/>
          </a:prstGeom>
          <a:solidFill>
            <a:schemeClr val="accent2">
              <a:lumMod val="20000"/>
              <a:lumOff val="80000"/>
            </a:schemeClr>
          </a:solidFill>
        </p:spPr>
        <p:txBody>
          <a:bodyPr wrap="square" rtlCol="0">
            <a:spAutoFit/>
          </a:bodyPr>
          <a:lstStyle/>
          <a:p>
            <a:endParaRPr kumimoji="1" lang="ja-JP" altLang="en-US" dirty="0"/>
          </a:p>
        </p:txBody>
      </p:sp>
      <p:sp>
        <p:nvSpPr>
          <p:cNvPr id="16" name="楕円 15">
            <a:extLst>
              <a:ext uri="{FF2B5EF4-FFF2-40B4-BE49-F238E27FC236}">
                <a16:creationId xmlns:a16="http://schemas.microsoft.com/office/drawing/2014/main" id="{8643D5B9-6D7C-415C-81BC-A8D4CF727757}"/>
              </a:ext>
            </a:extLst>
          </p:cNvPr>
          <p:cNvSpPr/>
          <p:nvPr/>
        </p:nvSpPr>
        <p:spPr>
          <a:xfrm>
            <a:off x="395785" y="2115731"/>
            <a:ext cx="11163869" cy="4445016"/>
          </a:xfrm>
          <a:prstGeom prst="ellipse">
            <a:avLst/>
          </a:prstGeom>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
        <p:nvSpPr>
          <p:cNvPr id="2" name="タイトル 1">
            <a:extLst>
              <a:ext uri="{FF2B5EF4-FFF2-40B4-BE49-F238E27FC236}">
                <a16:creationId xmlns:a16="http://schemas.microsoft.com/office/drawing/2014/main" id="{FBAA9962-5B6B-4D3F-815F-384E624E26D6}"/>
              </a:ext>
            </a:extLst>
          </p:cNvPr>
          <p:cNvSpPr>
            <a:spLocks noGrp="1"/>
          </p:cNvSpPr>
          <p:nvPr>
            <p:ph type="title"/>
          </p:nvPr>
        </p:nvSpPr>
        <p:spPr>
          <a:xfrm>
            <a:off x="3246" y="196833"/>
            <a:ext cx="8698302" cy="567583"/>
          </a:xfrm>
          <a:solidFill>
            <a:srgbClr val="FF3399"/>
          </a:solidFill>
        </p:spPr>
        <p:txBody>
          <a:bodyPr>
            <a:normAutofit fontScale="90000"/>
          </a:bodyPr>
          <a:lstStyle/>
          <a:p>
            <a:r>
              <a:rPr kumimoji="1" lang="ja-JP" altLang="en-US" b="1" dirty="0">
                <a:solidFill>
                  <a:schemeClr val="bg1"/>
                </a:solidFill>
                <a:latin typeface="HG丸ｺﾞｼｯｸM-PRO" panose="020F0600000000000000" pitchFamily="50" charset="-128"/>
                <a:ea typeface="HG丸ｺﾞｼｯｸM-PRO" panose="020F0600000000000000" pitchFamily="50" charset="-128"/>
              </a:rPr>
              <a:t>見守りネットワークのイメージ図</a:t>
            </a:r>
          </a:p>
        </p:txBody>
      </p:sp>
      <p:sp>
        <p:nvSpPr>
          <p:cNvPr id="4" name="テキスト ボックス 3">
            <a:extLst>
              <a:ext uri="{FF2B5EF4-FFF2-40B4-BE49-F238E27FC236}">
                <a16:creationId xmlns:a16="http://schemas.microsoft.com/office/drawing/2014/main" id="{F484A53A-CB44-4957-9C3B-5FA8C8E5DE18}"/>
              </a:ext>
            </a:extLst>
          </p:cNvPr>
          <p:cNvSpPr txBox="1"/>
          <p:nvPr/>
        </p:nvSpPr>
        <p:spPr>
          <a:xfrm>
            <a:off x="557711" y="1016149"/>
            <a:ext cx="10890913" cy="480131"/>
          </a:xfrm>
          <a:prstGeom prst="rect">
            <a:avLst/>
          </a:prstGeom>
          <a:solidFill>
            <a:srgbClr val="92D050"/>
          </a:solidFill>
        </p:spPr>
        <p:txBody>
          <a:bodyPr wrap="square"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地域の団体や事業者が連携して高齢者を見守るネットワークが必要</a:t>
            </a:r>
          </a:p>
        </p:txBody>
      </p:sp>
      <p:pic>
        <p:nvPicPr>
          <p:cNvPr id="5" name="図 4">
            <a:extLst>
              <a:ext uri="{FF2B5EF4-FFF2-40B4-BE49-F238E27FC236}">
                <a16:creationId xmlns:a16="http://schemas.microsoft.com/office/drawing/2014/main" id="{B18A8B01-7C5C-403D-B4E7-5D42944869B1}"/>
              </a:ext>
            </a:extLst>
          </p:cNvPr>
          <p:cNvPicPr>
            <a:picLocks noChangeAspect="1"/>
          </p:cNvPicPr>
          <p:nvPr/>
        </p:nvPicPr>
        <p:blipFill>
          <a:blip r:embed="rId3"/>
          <a:stretch>
            <a:fillRect/>
          </a:stretch>
        </p:blipFill>
        <p:spPr>
          <a:xfrm>
            <a:off x="8095738" y="2099218"/>
            <a:ext cx="2729070" cy="2202877"/>
          </a:xfrm>
          <a:prstGeom prst="rect">
            <a:avLst/>
          </a:prstGeom>
        </p:spPr>
      </p:pic>
      <p:pic>
        <p:nvPicPr>
          <p:cNvPr id="6" name="図 5">
            <a:extLst>
              <a:ext uri="{FF2B5EF4-FFF2-40B4-BE49-F238E27FC236}">
                <a16:creationId xmlns:a16="http://schemas.microsoft.com/office/drawing/2014/main" id="{40ACA6C6-9D14-4657-9FED-DCF006691811}"/>
              </a:ext>
            </a:extLst>
          </p:cNvPr>
          <p:cNvPicPr>
            <a:picLocks noChangeAspect="1"/>
          </p:cNvPicPr>
          <p:nvPr/>
        </p:nvPicPr>
        <p:blipFill>
          <a:blip r:embed="rId4"/>
          <a:stretch>
            <a:fillRect/>
          </a:stretch>
        </p:blipFill>
        <p:spPr>
          <a:xfrm>
            <a:off x="2272610" y="5069132"/>
            <a:ext cx="1587460" cy="1465348"/>
          </a:xfrm>
          <a:prstGeom prst="rect">
            <a:avLst/>
          </a:prstGeom>
        </p:spPr>
      </p:pic>
      <p:pic>
        <p:nvPicPr>
          <p:cNvPr id="8" name="図 7">
            <a:extLst>
              <a:ext uri="{FF2B5EF4-FFF2-40B4-BE49-F238E27FC236}">
                <a16:creationId xmlns:a16="http://schemas.microsoft.com/office/drawing/2014/main" id="{BEFF2F63-81EF-4880-8D27-ADA32F324F2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2914" y="2115730"/>
            <a:ext cx="3286584" cy="3057952"/>
          </a:xfrm>
          <a:prstGeom prst="rect">
            <a:avLst/>
          </a:prstGeom>
        </p:spPr>
      </p:pic>
      <p:pic>
        <p:nvPicPr>
          <p:cNvPr id="10" name="図 9">
            <a:extLst>
              <a:ext uri="{FF2B5EF4-FFF2-40B4-BE49-F238E27FC236}">
                <a16:creationId xmlns:a16="http://schemas.microsoft.com/office/drawing/2014/main" id="{BA8E6825-2B63-48EC-969B-782C49C1986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85153" y="5075265"/>
            <a:ext cx="1521463" cy="1400950"/>
          </a:xfrm>
          <a:prstGeom prst="rect">
            <a:avLst/>
          </a:prstGeom>
        </p:spPr>
      </p:pic>
      <p:pic>
        <p:nvPicPr>
          <p:cNvPr id="12" name="図 11">
            <a:extLst>
              <a:ext uri="{FF2B5EF4-FFF2-40B4-BE49-F238E27FC236}">
                <a16:creationId xmlns:a16="http://schemas.microsoft.com/office/drawing/2014/main" id="{54C1E459-3EA9-44D5-86CD-DD7C75B973E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35973" y="5004476"/>
            <a:ext cx="1676962" cy="1491614"/>
          </a:xfrm>
          <a:prstGeom prst="rect">
            <a:avLst/>
          </a:prstGeom>
        </p:spPr>
      </p:pic>
      <p:pic>
        <p:nvPicPr>
          <p:cNvPr id="14" name="図 13">
            <a:extLst>
              <a:ext uri="{FF2B5EF4-FFF2-40B4-BE49-F238E27FC236}">
                <a16:creationId xmlns:a16="http://schemas.microsoft.com/office/drawing/2014/main" id="{6BC3DC67-92B8-49EA-96AE-8A30BD428B8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67525" y="4302096"/>
            <a:ext cx="1587301" cy="1404761"/>
          </a:xfrm>
          <a:prstGeom prst="rect">
            <a:avLst/>
          </a:prstGeom>
        </p:spPr>
      </p:pic>
      <p:sp>
        <p:nvSpPr>
          <p:cNvPr id="15" name="テキスト ボックス 14">
            <a:extLst>
              <a:ext uri="{FF2B5EF4-FFF2-40B4-BE49-F238E27FC236}">
                <a16:creationId xmlns:a16="http://schemas.microsoft.com/office/drawing/2014/main" id="{35C9FB27-57DC-48E3-9220-5E7882515F6C}"/>
              </a:ext>
            </a:extLst>
          </p:cNvPr>
          <p:cNvSpPr txBox="1"/>
          <p:nvPr/>
        </p:nvSpPr>
        <p:spPr>
          <a:xfrm>
            <a:off x="4129984" y="2424326"/>
            <a:ext cx="3471819" cy="584775"/>
          </a:xfrm>
          <a:prstGeom prst="rect">
            <a:avLst/>
          </a:prstGeom>
          <a:noFill/>
          <a:ln w="38100">
            <a:solidFill>
              <a:srgbClr val="FF0000"/>
            </a:solidFill>
          </a:ln>
        </p:spPr>
        <p:txBody>
          <a:bodyPr wrap="square" rtlCol="0">
            <a:spAutoFit/>
          </a:bodyPr>
          <a:lstStyle/>
          <a:p>
            <a:r>
              <a:rPr kumimoji="1" lang="ja-JP" altLang="en-US" sz="3200" b="1" dirty="0">
                <a:latin typeface="HG丸ｺﾞｼｯｸM-PRO" panose="020F0600000000000000" pitchFamily="50" charset="-128"/>
                <a:ea typeface="HG丸ｺﾞｼｯｸM-PRO" panose="020F0600000000000000" pitchFamily="50" charset="-128"/>
              </a:rPr>
              <a:t>消費生活センター</a:t>
            </a:r>
          </a:p>
        </p:txBody>
      </p:sp>
      <p:pic>
        <p:nvPicPr>
          <p:cNvPr id="17" name="図 16">
            <a:extLst>
              <a:ext uri="{FF2B5EF4-FFF2-40B4-BE49-F238E27FC236}">
                <a16:creationId xmlns:a16="http://schemas.microsoft.com/office/drawing/2014/main" id="{F615EC86-E265-421D-9057-A5B5BA24090E}"/>
              </a:ext>
            </a:extLst>
          </p:cNvPr>
          <p:cNvPicPr>
            <a:picLocks noChangeAspect="1"/>
          </p:cNvPicPr>
          <p:nvPr/>
        </p:nvPicPr>
        <p:blipFill>
          <a:blip r:embed="rId9"/>
          <a:stretch>
            <a:fillRect/>
          </a:stretch>
        </p:blipFill>
        <p:spPr>
          <a:xfrm>
            <a:off x="4936796" y="3644706"/>
            <a:ext cx="2132744" cy="1200338"/>
          </a:xfrm>
          <a:prstGeom prst="rect">
            <a:avLst/>
          </a:prstGeom>
        </p:spPr>
      </p:pic>
      <p:sp>
        <p:nvSpPr>
          <p:cNvPr id="19" name="楕円 18">
            <a:extLst>
              <a:ext uri="{FF2B5EF4-FFF2-40B4-BE49-F238E27FC236}">
                <a16:creationId xmlns:a16="http://schemas.microsoft.com/office/drawing/2014/main" id="{FDB0F052-E0F0-465D-BD2F-DA0E441B6874}"/>
              </a:ext>
            </a:extLst>
          </p:cNvPr>
          <p:cNvSpPr/>
          <p:nvPr/>
        </p:nvSpPr>
        <p:spPr>
          <a:xfrm>
            <a:off x="3930555" y="3354631"/>
            <a:ext cx="3925238" cy="1714499"/>
          </a:xfrm>
          <a:prstGeom prst="ellipse">
            <a:avLst/>
          </a:prstGeom>
          <a:noFill/>
          <a:ln w="317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7" name="スライド番号プレースホルダー 6"/>
          <p:cNvSpPr>
            <a:spLocks noGrp="1"/>
          </p:cNvSpPr>
          <p:nvPr>
            <p:ph type="sldNum" sz="quarter" idx="12"/>
          </p:nvPr>
        </p:nvSpPr>
        <p:spPr/>
        <p:txBody>
          <a:bodyPr/>
          <a:lstStyle/>
          <a:p>
            <a:fld id="{18661D3D-6956-46A9-9340-A701E0E782EA}" type="slidenum">
              <a:rPr kumimoji="1" lang="ja-JP" altLang="en-US" smtClean="0"/>
              <a:t>49</a:t>
            </a:fld>
            <a:endParaRPr kumimoji="1" lang="ja-JP" altLang="en-US"/>
          </a:p>
        </p:txBody>
      </p:sp>
    </p:spTree>
    <p:extLst>
      <p:ext uri="{BB962C8B-B14F-4D97-AF65-F5344CB8AC3E}">
        <p14:creationId xmlns:p14="http://schemas.microsoft.com/office/powerpoint/2010/main" val="31411321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グラフ 6">
            <a:extLst>
              <a:ext uri="{FF2B5EF4-FFF2-40B4-BE49-F238E27FC236}">
                <a16:creationId xmlns:a16="http://schemas.microsoft.com/office/drawing/2014/main" id="{E755EA1F-EBD5-4C73-B7C0-CA76E6268460}"/>
              </a:ext>
            </a:extLst>
          </p:cNvPr>
          <p:cNvGraphicFramePr>
            <a:graphicFrameLocks/>
          </p:cNvGraphicFramePr>
          <p:nvPr/>
        </p:nvGraphicFramePr>
        <p:xfrm>
          <a:off x="415049" y="699686"/>
          <a:ext cx="11028268" cy="5193437"/>
        </p:xfrm>
        <a:graphic>
          <a:graphicData uri="http://schemas.openxmlformats.org/drawingml/2006/chart">
            <c:chart xmlns:c="http://schemas.openxmlformats.org/drawingml/2006/chart" xmlns:r="http://schemas.openxmlformats.org/officeDocument/2006/relationships" r:id="rId2"/>
          </a:graphicData>
        </a:graphic>
      </p:graphicFrame>
      <p:sp>
        <p:nvSpPr>
          <p:cNvPr id="8" name="タイトル 1">
            <a:extLst>
              <a:ext uri="{FF2B5EF4-FFF2-40B4-BE49-F238E27FC236}">
                <a16:creationId xmlns:a16="http://schemas.microsoft.com/office/drawing/2014/main" id="{BDE900BD-F335-44F6-B40C-81C8E0D6EE9C}"/>
              </a:ext>
            </a:extLst>
          </p:cNvPr>
          <p:cNvSpPr>
            <a:spLocks noGrp="1"/>
          </p:cNvSpPr>
          <p:nvPr>
            <p:ph type="title"/>
          </p:nvPr>
        </p:nvSpPr>
        <p:spPr>
          <a:xfrm>
            <a:off x="0" y="154404"/>
            <a:ext cx="8691239" cy="688975"/>
          </a:xfrm>
          <a:solidFill>
            <a:srgbClr val="92D050"/>
          </a:solidFill>
        </p:spPr>
        <p:txBody>
          <a:bodyPr>
            <a:noAutofit/>
          </a:bodyPr>
          <a:lstStyle/>
          <a:p>
            <a:r>
              <a:rPr kumimoji="1" lang="ja-JP" altLang="en-US" sz="4000" b="1" dirty="0">
                <a:solidFill>
                  <a:schemeClr val="bg1"/>
                </a:solidFill>
                <a:latin typeface="HG丸ｺﾞｼｯｸM-PRO" panose="020F0600000000000000" pitchFamily="50" charset="-128"/>
                <a:ea typeface="HG丸ｺﾞｼｯｸM-PRO" panose="020F0600000000000000" pitchFamily="50" charset="-128"/>
              </a:rPr>
              <a:t>千葉県の消費生活相談の年代別割合</a:t>
            </a:r>
          </a:p>
        </p:txBody>
      </p:sp>
      <p:sp>
        <p:nvSpPr>
          <p:cNvPr id="10" name="テキスト ボックス 9">
            <a:extLst>
              <a:ext uri="{FF2B5EF4-FFF2-40B4-BE49-F238E27FC236}">
                <a16:creationId xmlns:a16="http://schemas.microsoft.com/office/drawing/2014/main" id="{1E5D0018-9D7C-4ADA-9CB0-B660172578FC}"/>
              </a:ext>
            </a:extLst>
          </p:cNvPr>
          <p:cNvSpPr txBox="1"/>
          <p:nvPr/>
        </p:nvSpPr>
        <p:spPr>
          <a:xfrm>
            <a:off x="469416" y="5893123"/>
            <a:ext cx="10919533" cy="830997"/>
          </a:xfrm>
          <a:prstGeom prst="rect">
            <a:avLst/>
          </a:prstGeom>
          <a:solidFill>
            <a:schemeClr val="accent3">
              <a:lumMod val="20000"/>
              <a:lumOff val="80000"/>
            </a:schemeClr>
          </a:solidFill>
          <a:ln w="38100">
            <a:solidFill>
              <a:srgbClr val="00206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20</a:t>
            </a: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歳未満に比べ</a:t>
            </a:r>
            <a:r>
              <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20</a:t>
            </a: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歳代の相談が増加しており、</a:t>
            </a:r>
            <a:r>
              <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2022</a:t>
            </a: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年の成年年齢引き下げに向けて中高校生に対する消費者教育が</a:t>
            </a:r>
            <a:r>
              <a:rPr lang="ja-JP" altLang="en-US" sz="1600" dirty="0">
                <a:solidFill>
                  <a:prstClr val="black"/>
                </a:solidFill>
                <a:latin typeface="HG丸ｺﾞｼｯｸM-PRO" panose="020F0600000000000000" pitchFamily="50" charset="-128"/>
                <a:ea typeface="HG丸ｺﾞｼｯｸM-PRO" panose="020F0600000000000000" pitchFamily="50" charset="-128"/>
              </a:rPr>
              <a:t>必要</a:t>
            </a: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である。</a:t>
            </a:r>
            <a:endPar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70</a:t>
            </a: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歳代の相談が最も多く、</a:t>
            </a:r>
            <a:r>
              <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2019</a:t>
            </a: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年度の</a:t>
            </a:r>
            <a:r>
              <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60</a:t>
            </a: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歳代以上の相談は全体の</a:t>
            </a:r>
            <a:r>
              <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43.2</a:t>
            </a: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％となっている。</a:t>
            </a:r>
            <a:endPar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3" name="スライド番号プレースホルダー 2"/>
          <p:cNvSpPr>
            <a:spLocks noGrp="1"/>
          </p:cNvSpPr>
          <p:nvPr>
            <p:ph type="sldNum" sz="quarter" idx="12"/>
          </p:nvPr>
        </p:nvSpPr>
        <p:spPr/>
        <p:txBody>
          <a:bodyPr/>
          <a:lstStyle/>
          <a:p>
            <a:fld id="{18661D3D-6956-46A9-9340-A701E0E782EA}" type="slidenum">
              <a:rPr kumimoji="1" lang="ja-JP" altLang="en-US" smtClean="0"/>
              <a:t>5</a:t>
            </a:fld>
            <a:endParaRPr kumimoji="1" lang="ja-JP" altLang="en-US"/>
          </a:p>
        </p:txBody>
      </p:sp>
    </p:spTree>
    <p:extLst>
      <p:ext uri="{BB962C8B-B14F-4D97-AF65-F5344CB8AC3E}">
        <p14:creationId xmlns:p14="http://schemas.microsoft.com/office/powerpoint/2010/main" val="413339468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E6CB77FB-CBCD-4288-98D6-E998E157F0ED}"/>
              </a:ext>
            </a:extLst>
          </p:cNvPr>
          <p:cNvSpPr txBox="1"/>
          <p:nvPr/>
        </p:nvSpPr>
        <p:spPr>
          <a:xfrm>
            <a:off x="826989" y="1920697"/>
            <a:ext cx="3657600" cy="2462213"/>
          </a:xfrm>
          <a:prstGeom prst="rect">
            <a:avLst/>
          </a:prstGeom>
          <a:noFill/>
        </p:spPr>
        <p:txBody>
          <a:bodyPr wrap="square" rtlCol="0">
            <a:spAutoFit/>
          </a:bodyPr>
          <a:lstStyle/>
          <a:p>
            <a:pPr marL="342900" indent="-342900">
              <a:buFont typeface="Arial" panose="020B0604020202020204" pitchFamily="34" charset="0"/>
              <a:buChar char="•"/>
            </a:pPr>
            <a:r>
              <a:rPr lang="ja-JP" altLang="en-US" sz="2200" b="1" dirty="0" smtClean="0">
                <a:solidFill>
                  <a:schemeClr val="accent5">
                    <a:lumMod val="50000"/>
                  </a:schemeClr>
                </a:solidFill>
                <a:latin typeface="HG丸ｺﾞｼｯｸM-PRO" panose="020F0600000000000000" pitchFamily="50" charset="-128"/>
                <a:ea typeface="HG丸ｺﾞｼｯｸM-PRO" panose="020F0600000000000000" pitchFamily="50" charset="-128"/>
              </a:rPr>
              <a:t>消費者市民社会とは</a:t>
            </a:r>
            <a:endParaRPr lang="en-US" altLang="ja-JP" sz="2200" b="1" dirty="0">
              <a:solidFill>
                <a:schemeClr val="accent5">
                  <a:lumMod val="50000"/>
                </a:schemeClr>
              </a:solidFill>
              <a:latin typeface="HG丸ｺﾞｼｯｸM-PRO" panose="020F0600000000000000" pitchFamily="50" charset="-128"/>
              <a:ea typeface="HG丸ｺﾞｼｯｸM-PRO" panose="020F0600000000000000" pitchFamily="50" charset="-128"/>
            </a:endParaRPr>
          </a:p>
          <a:p>
            <a:pPr marL="342900" indent="-342900">
              <a:buFont typeface="Arial" panose="020B0604020202020204" pitchFamily="34" charset="0"/>
              <a:buChar char="•"/>
            </a:pPr>
            <a:r>
              <a:rPr kumimoji="1" lang="ja-JP" altLang="en-US" sz="2200" b="1" dirty="0">
                <a:solidFill>
                  <a:schemeClr val="accent5">
                    <a:lumMod val="50000"/>
                  </a:schemeClr>
                </a:solidFill>
                <a:latin typeface="HG丸ｺﾞｼｯｸM-PRO" panose="020F0600000000000000" pitchFamily="50" charset="-128"/>
                <a:ea typeface="HG丸ｺﾞｼｯｸM-PRO" panose="020F0600000000000000" pitchFamily="50" charset="-128"/>
              </a:rPr>
              <a:t>グリーンコンシューマー</a:t>
            </a:r>
            <a:endParaRPr kumimoji="1" lang="en-US" altLang="ja-JP" sz="2200" b="1" dirty="0">
              <a:solidFill>
                <a:schemeClr val="accent5">
                  <a:lumMod val="50000"/>
                </a:schemeClr>
              </a:solidFill>
              <a:latin typeface="HG丸ｺﾞｼｯｸM-PRO" panose="020F0600000000000000" pitchFamily="50" charset="-128"/>
              <a:ea typeface="HG丸ｺﾞｼｯｸM-PRO" panose="020F0600000000000000" pitchFamily="50" charset="-128"/>
            </a:endParaRPr>
          </a:p>
          <a:p>
            <a:pPr marL="342900" indent="-342900">
              <a:buFont typeface="Arial" panose="020B0604020202020204" pitchFamily="34" charset="0"/>
              <a:buChar char="•"/>
            </a:pPr>
            <a:r>
              <a:rPr lang="ja-JP" altLang="en-US" sz="2200" b="1" dirty="0">
                <a:solidFill>
                  <a:schemeClr val="accent5">
                    <a:lumMod val="50000"/>
                  </a:schemeClr>
                </a:solidFill>
                <a:latin typeface="HG丸ｺﾞｼｯｸM-PRO" panose="020F0600000000000000" pitchFamily="50" charset="-128"/>
                <a:ea typeface="HG丸ｺﾞｼｯｸM-PRO" panose="020F0600000000000000" pitchFamily="50" charset="-128"/>
              </a:rPr>
              <a:t>フェアトレード</a:t>
            </a:r>
            <a:endParaRPr lang="en-US" altLang="ja-JP" sz="2200" b="1" dirty="0">
              <a:solidFill>
                <a:schemeClr val="accent5">
                  <a:lumMod val="50000"/>
                </a:schemeClr>
              </a:solidFill>
              <a:latin typeface="HG丸ｺﾞｼｯｸM-PRO" panose="020F0600000000000000" pitchFamily="50" charset="-128"/>
              <a:ea typeface="HG丸ｺﾞｼｯｸM-PRO" panose="020F0600000000000000" pitchFamily="50" charset="-128"/>
            </a:endParaRPr>
          </a:p>
          <a:p>
            <a:pPr marL="342900" indent="-342900">
              <a:buFont typeface="Arial" panose="020B0604020202020204" pitchFamily="34" charset="0"/>
              <a:buChar char="•"/>
            </a:pPr>
            <a:r>
              <a:rPr kumimoji="1" lang="ja-JP" altLang="en-US" sz="2200" b="1" dirty="0">
                <a:solidFill>
                  <a:schemeClr val="accent5">
                    <a:lumMod val="50000"/>
                  </a:schemeClr>
                </a:solidFill>
                <a:latin typeface="HG丸ｺﾞｼｯｸM-PRO" panose="020F0600000000000000" pitchFamily="50" charset="-128"/>
                <a:ea typeface="HG丸ｺﾞｼｯｸM-PRO" panose="020F0600000000000000" pitchFamily="50" charset="-128"/>
              </a:rPr>
              <a:t>消費者力をつける</a:t>
            </a:r>
            <a:endParaRPr kumimoji="1" lang="en-US" altLang="ja-JP" sz="2200" b="1" dirty="0">
              <a:solidFill>
                <a:schemeClr val="accent5">
                  <a:lumMod val="50000"/>
                </a:schemeClr>
              </a:solidFill>
              <a:latin typeface="HG丸ｺﾞｼｯｸM-PRO" panose="020F0600000000000000" pitchFamily="50" charset="-128"/>
              <a:ea typeface="HG丸ｺﾞｼｯｸM-PRO" panose="020F0600000000000000" pitchFamily="50" charset="-128"/>
            </a:endParaRPr>
          </a:p>
          <a:p>
            <a:pPr marL="342900" indent="-342900">
              <a:buFont typeface="Arial" panose="020B0604020202020204" pitchFamily="34" charset="0"/>
              <a:buChar char="•"/>
            </a:pPr>
            <a:r>
              <a:rPr lang="ja-JP" altLang="en-US" sz="2200" b="1" dirty="0">
                <a:solidFill>
                  <a:schemeClr val="accent5">
                    <a:lumMod val="50000"/>
                  </a:schemeClr>
                </a:solidFill>
                <a:latin typeface="HG丸ｺﾞｼｯｸM-PRO" panose="020F0600000000000000" pitchFamily="50" charset="-128"/>
                <a:ea typeface="HG丸ｺﾞｼｯｸM-PRO" panose="020F0600000000000000" pitchFamily="50" charset="-128"/>
              </a:rPr>
              <a:t>エシカル消費</a:t>
            </a:r>
            <a:endParaRPr lang="en-US" altLang="ja-JP" sz="2200" b="1" dirty="0">
              <a:solidFill>
                <a:schemeClr val="accent5">
                  <a:lumMod val="50000"/>
                </a:schemeClr>
              </a:solidFill>
              <a:latin typeface="HG丸ｺﾞｼｯｸM-PRO" panose="020F0600000000000000" pitchFamily="50" charset="-128"/>
              <a:ea typeface="HG丸ｺﾞｼｯｸM-PRO" panose="020F0600000000000000" pitchFamily="50" charset="-128"/>
            </a:endParaRPr>
          </a:p>
          <a:p>
            <a:pPr marL="342900" indent="-342900">
              <a:buFont typeface="Arial" panose="020B0604020202020204" pitchFamily="34" charset="0"/>
              <a:buChar char="•"/>
            </a:pPr>
            <a:r>
              <a:rPr kumimoji="1" lang="en-US" altLang="ja-JP" sz="2200" b="1" dirty="0">
                <a:solidFill>
                  <a:schemeClr val="accent5">
                    <a:lumMod val="50000"/>
                  </a:schemeClr>
                </a:solidFill>
                <a:latin typeface="HG丸ｺﾞｼｯｸM-PRO" panose="020F0600000000000000" pitchFamily="50" charset="-128"/>
                <a:ea typeface="HG丸ｺﾞｼｯｸM-PRO" panose="020F0600000000000000" pitchFamily="50" charset="-128"/>
              </a:rPr>
              <a:t>SDG</a:t>
            </a:r>
            <a:r>
              <a:rPr kumimoji="1" lang="ja-JP" altLang="en-US" sz="2200" b="1" dirty="0" err="1" smtClean="0">
                <a:solidFill>
                  <a:schemeClr val="accent5">
                    <a:lumMod val="50000"/>
                  </a:schemeClr>
                </a:solidFill>
                <a:latin typeface="HG丸ｺﾞｼｯｸM-PRO" panose="020F0600000000000000" pitchFamily="50" charset="-128"/>
                <a:ea typeface="HG丸ｺﾞｼｯｸM-PRO" panose="020F0600000000000000" pitchFamily="50" charset="-128"/>
              </a:rPr>
              <a:t>ｓ</a:t>
            </a:r>
            <a:endParaRPr kumimoji="1" lang="en-US" altLang="ja-JP" sz="2200" b="1" dirty="0" smtClean="0">
              <a:solidFill>
                <a:schemeClr val="accent5">
                  <a:lumMod val="50000"/>
                </a:schemeClr>
              </a:solidFill>
              <a:latin typeface="HG丸ｺﾞｼｯｸM-PRO" panose="020F0600000000000000" pitchFamily="50" charset="-128"/>
              <a:ea typeface="HG丸ｺﾞｼｯｸM-PRO" panose="020F0600000000000000" pitchFamily="50" charset="-128"/>
            </a:endParaRPr>
          </a:p>
          <a:p>
            <a:pPr marL="342900" indent="-342900">
              <a:buFont typeface="Arial" panose="020B0604020202020204" pitchFamily="34" charset="0"/>
              <a:buChar char="•"/>
            </a:pPr>
            <a:r>
              <a:rPr lang="ja-JP" altLang="en-US" sz="2200" b="1" dirty="0" smtClean="0">
                <a:solidFill>
                  <a:schemeClr val="accent5">
                    <a:lumMod val="50000"/>
                  </a:schemeClr>
                </a:solidFill>
                <a:latin typeface="HG丸ｺﾞｼｯｸM-PRO" panose="020F0600000000000000" pitchFamily="50" charset="-128"/>
                <a:ea typeface="HG丸ｺﾞｼｯｸM-PRO" panose="020F0600000000000000" pitchFamily="50" charset="-128"/>
              </a:rPr>
              <a:t>消費者センターに相談</a:t>
            </a:r>
            <a:r>
              <a:rPr lang="ja-JP" altLang="en-US" sz="2200" b="1" dirty="0">
                <a:solidFill>
                  <a:schemeClr val="accent5">
                    <a:lumMod val="50000"/>
                  </a:schemeClr>
                </a:solidFill>
                <a:latin typeface="HG丸ｺﾞｼｯｸM-PRO" panose="020F0600000000000000" pitchFamily="50" charset="-128"/>
                <a:ea typeface="HG丸ｺﾞｼｯｸM-PRO" panose="020F0600000000000000" pitchFamily="50" charset="-128"/>
              </a:rPr>
              <a:t>を</a:t>
            </a:r>
            <a:endParaRPr kumimoji="1" lang="ja-JP" altLang="en-US" sz="2200" b="1" dirty="0">
              <a:solidFill>
                <a:schemeClr val="accent5">
                  <a:lumMod val="50000"/>
                </a:schemeClr>
              </a:solidFill>
              <a:latin typeface="HG丸ｺﾞｼｯｸM-PRO" panose="020F0600000000000000" pitchFamily="50" charset="-128"/>
              <a:ea typeface="HG丸ｺﾞｼｯｸM-PRO" panose="020F0600000000000000" pitchFamily="50" charset="-128"/>
            </a:endParaRPr>
          </a:p>
        </p:txBody>
      </p:sp>
      <p:pic>
        <p:nvPicPr>
          <p:cNvPr id="5" name="図 4">
            <a:extLst>
              <a:ext uri="{FF2B5EF4-FFF2-40B4-BE49-F238E27FC236}">
                <a16:creationId xmlns:a16="http://schemas.microsoft.com/office/drawing/2014/main" id="{70D1281C-1370-414A-A47A-2685E0B4B1DF}"/>
              </a:ext>
            </a:extLst>
          </p:cNvPr>
          <p:cNvPicPr>
            <a:picLocks noChangeAspect="1"/>
          </p:cNvPicPr>
          <p:nvPr/>
        </p:nvPicPr>
        <p:blipFill>
          <a:blip r:embed="rId3"/>
          <a:stretch>
            <a:fillRect/>
          </a:stretch>
        </p:blipFill>
        <p:spPr>
          <a:xfrm>
            <a:off x="7644691" y="6010163"/>
            <a:ext cx="4324350" cy="609600"/>
          </a:xfrm>
          <a:prstGeom prst="rect">
            <a:avLst/>
          </a:prstGeom>
        </p:spPr>
      </p:pic>
      <p:pic>
        <p:nvPicPr>
          <p:cNvPr id="9" name="図 8">
            <a:extLst>
              <a:ext uri="{FF2B5EF4-FFF2-40B4-BE49-F238E27FC236}">
                <a16:creationId xmlns:a16="http://schemas.microsoft.com/office/drawing/2014/main" id="{2E699B09-D72B-48C6-A72D-DC8D2B85F4D0}"/>
              </a:ext>
            </a:extLst>
          </p:cNvPr>
          <p:cNvPicPr>
            <a:picLocks noChangeAspect="1"/>
          </p:cNvPicPr>
          <p:nvPr/>
        </p:nvPicPr>
        <p:blipFill>
          <a:blip r:embed="rId3"/>
          <a:stretch>
            <a:fillRect/>
          </a:stretch>
        </p:blipFill>
        <p:spPr>
          <a:xfrm>
            <a:off x="493614" y="6046745"/>
            <a:ext cx="4324350" cy="609600"/>
          </a:xfrm>
          <a:prstGeom prst="rect">
            <a:avLst/>
          </a:prstGeom>
        </p:spPr>
      </p:pic>
      <p:pic>
        <p:nvPicPr>
          <p:cNvPr id="10" name="図 9"/>
          <p:cNvPicPr>
            <a:picLocks noChangeAspect="1"/>
          </p:cNvPicPr>
          <p:nvPr/>
        </p:nvPicPr>
        <p:blipFill>
          <a:blip r:embed="rId4"/>
          <a:stretch>
            <a:fillRect/>
          </a:stretch>
        </p:blipFill>
        <p:spPr>
          <a:xfrm>
            <a:off x="4070108" y="6010163"/>
            <a:ext cx="4322439" cy="609653"/>
          </a:xfrm>
          <a:prstGeom prst="rect">
            <a:avLst/>
          </a:prstGeom>
        </p:spPr>
      </p:pic>
      <p:sp>
        <p:nvSpPr>
          <p:cNvPr id="11" name="テキスト ボックス 10"/>
          <p:cNvSpPr txBox="1"/>
          <p:nvPr/>
        </p:nvSpPr>
        <p:spPr>
          <a:xfrm>
            <a:off x="-1" y="445477"/>
            <a:ext cx="8862646" cy="830997"/>
          </a:xfrm>
          <a:prstGeom prst="rect">
            <a:avLst/>
          </a:prstGeom>
          <a:solidFill>
            <a:schemeClr val="accent1"/>
          </a:solidFill>
        </p:spPr>
        <p:txBody>
          <a:bodyPr wrap="square" rtlCol="0">
            <a:spAutoFit/>
          </a:bodyPr>
          <a:lstStyle/>
          <a:p>
            <a:r>
              <a:rPr kumimoji="1" lang="ja-JP" altLang="en-US" sz="4800" b="1" dirty="0" smtClean="0">
                <a:solidFill>
                  <a:schemeClr val="bg1"/>
                </a:solidFill>
                <a:latin typeface="HG丸ｺﾞｼｯｸM-PRO" panose="020F0600000000000000" pitchFamily="50" charset="-128"/>
                <a:ea typeface="HG丸ｺﾞｼｯｸM-PRO" panose="020F0600000000000000" pitchFamily="50" charset="-128"/>
              </a:rPr>
              <a:t>６ 消費者市民社会を目指して</a:t>
            </a:r>
            <a:endParaRPr kumimoji="1" lang="ja-JP" altLang="en-US" sz="48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12" name="テキスト ボックス 11"/>
          <p:cNvSpPr txBox="1"/>
          <p:nvPr/>
        </p:nvSpPr>
        <p:spPr>
          <a:xfrm>
            <a:off x="8862645" y="814809"/>
            <a:ext cx="2860431" cy="461665"/>
          </a:xfrm>
          <a:prstGeom prst="rect">
            <a:avLst/>
          </a:prstGeom>
          <a:noFill/>
        </p:spPr>
        <p:txBody>
          <a:bodyPr wrap="square" rtlCol="0">
            <a:spAutoFit/>
          </a:bodyPr>
          <a:lstStyle/>
          <a:p>
            <a:r>
              <a:rPr kumimoji="1" lang="ja-JP" altLang="en-US" sz="2400" b="1" dirty="0" smtClean="0">
                <a:solidFill>
                  <a:srgbClr val="002060"/>
                </a:solidFill>
              </a:rPr>
              <a:t>テキスト</a:t>
            </a:r>
            <a:r>
              <a:rPr kumimoji="1" lang="en-US" altLang="ja-JP" sz="2400" b="1" dirty="0" smtClean="0">
                <a:solidFill>
                  <a:srgbClr val="002060"/>
                </a:solidFill>
              </a:rPr>
              <a:t>P13〜P14</a:t>
            </a:r>
            <a:endParaRPr kumimoji="1" lang="ja-JP" altLang="en-US" sz="2400" b="1" dirty="0">
              <a:solidFill>
                <a:srgbClr val="002060"/>
              </a:solidFill>
            </a:endParaRPr>
          </a:p>
        </p:txBody>
      </p:sp>
      <p:sp>
        <p:nvSpPr>
          <p:cNvPr id="13" name="スライド番号プレースホルダー 12"/>
          <p:cNvSpPr>
            <a:spLocks noGrp="1"/>
          </p:cNvSpPr>
          <p:nvPr>
            <p:ph type="sldNum" sz="quarter" idx="12"/>
          </p:nvPr>
        </p:nvSpPr>
        <p:spPr/>
        <p:txBody>
          <a:bodyPr/>
          <a:lstStyle/>
          <a:p>
            <a:fld id="{18661D3D-6956-46A9-9340-A701E0E782EA}" type="slidenum">
              <a:rPr kumimoji="1" lang="ja-JP" altLang="en-US" smtClean="0"/>
              <a:t>50</a:t>
            </a:fld>
            <a:endParaRPr kumimoji="1" lang="ja-JP" altLang="en-US"/>
          </a:p>
        </p:txBody>
      </p:sp>
    </p:spTree>
    <p:extLst>
      <p:ext uri="{BB962C8B-B14F-4D97-AF65-F5344CB8AC3E}">
        <p14:creationId xmlns:p14="http://schemas.microsoft.com/office/powerpoint/2010/main" val="54648553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テキスト ボックス 16">
            <a:extLst>
              <a:ext uri="{FF2B5EF4-FFF2-40B4-BE49-F238E27FC236}">
                <a16:creationId xmlns:a16="http://schemas.microsoft.com/office/drawing/2014/main" id="{982B25D2-134C-436E-9837-A2A985996181}"/>
              </a:ext>
            </a:extLst>
          </p:cNvPr>
          <p:cNvSpPr txBox="1"/>
          <p:nvPr/>
        </p:nvSpPr>
        <p:spPr>
          <a:xfrm>
            <a:off x="330092" y="511539"/>
            <a:ext cx="11191009" cy="5834922"/>
          </a:xfrm>
          <a:prstGeom prst="rect">
            <a:avLst/>
          </a:prstGeom>
          <a:solidFill>
            <a:schemeClr val="accent5">
              <a:lumMod val="20000"/>
              <a:lumOff val="80000"/>
            </a:schemeClr>
          </a:solidFill>
        </p:spPr>
        <p:txBody>
          <a:bodyPr wrap="square" rtlCol="0">
            <a:spAutoFit/>
          </a:bodyPr>
          <a:lstStyle/>
          <a:p>
            <a:endParaRPr kumimoji="1" lang="ja-JP" altLang="en-US" dirty="0"/>
          </a:p>
        </p:txBody>
      </p:sp>
      <p:sp>
        <p:nvSpPr>
          <p:cNvPr id="2" name="タイトル 1">
            <a:extLst>
              <a:ext uri="{FF2B5EF4-FFF2-40B4-BE49-F238E27FC236}">
                <a16:creationId xmlns:a16="http://schemas.microsoft.com/office/drawing/2014/main" id="{2371F472-4A51-4827-B52C-966965E22BB1}"/>
              </a:ext>
            </a:extLst>
          </p:cNvPr>
          <p:cNvSpPr>
            <a:spLocks noGrp="1"/>
          </p:cNvSpPr>
          <p:nvPr>
            <p:ph type="title"/>
          </p:nvPr>
        </p:nvSpPr>
        <p:spPr>
          <a:xfrm>
            <a:off x="0" y="409513"/>
            <a:ext cx="5349536" cy="771217"/>
          </a:xfrm>
          <a:solidFill>
            <a:srgbClr val="0070C0"/>
          </a:solidFill>
        </p:spPr>
        <p:txBody>
          <a:bodyPr/>
          <a:lstStyle/>
          <a:p>
            <a:r>
              <a:rPr kumimoji="1" lang="ja-JP" altLang="en-US" b="1" dirty="0">
                <a:solidFill>
                  <a:schemeClr val="bg1"/>
                </a:solidFill>
                <a:latin typeface="HG丸ｺﾞｼｯｸM-PRO" panose="020F0600000000000000" pitchFamily="50" charset="-128"/>
                <a:ea typeface="HG丸ｺﾞｼｯｸM-PRO" panose="020F0600000000000000" pitchFamily="50" charset="-128"/>
              </a:rPr>
              <a:t>消費者市民社会とは</a:t>
            </a:r>
          </a:p>
        </p:txBody>
      </p:sp>
      <p:pic>
        <p:nvPicPr>
          <p:cNvPr id="1026" name="Picture 2" descr="エコバッグを持つ大家族のイラスト">
            <a:extLst>
              <a:ext uri="{FF2B5EF4-FFF2-40B4-BE49-F238E27FC236}">
                <a16:creationId xmlns:a16="http://schemas.microsoft.com/office/drawing/2014/main" id="{C10A8E56-4C30-4BE4-82E3-8A1A8045C0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0693" y="3554042"/>
            <a:ext cx="2161220" cy="2293242"/>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a:extLst>
              <a:ext uri="{FF2B5EF4-FFF2-40B4-BE49-F238E27FC236}">
                <a16:creationId xmlns:a16="http://schemas.microsoft.com/office/drawing/2014/main" id="{4ACDB5FD-1379-41B7-8C17-97104CFBCCAC}"/>
              </a:ext>
            </a:extLst>
          </p:cNvPr>
          <p:cNvSpPr txBox="1"/>
          <p:nvPr/>
        </p:nvSpPr>
        <p:spPr>
          <a:xfrm>
            <a:off x="895304" y="1536904"/>
            <a:ext cx="5088640" cy="1569660"/>
          </a:xfrm>
          <a:prstGeom prst="rect">
            <a:avLst/>
          </a:prstGeom>
          <a:solidFill>
            <a:schemeClr val="bg1"/>
          </a:solidFill>
          <a:ln w="38100">
            <a:solidFill>
              <a:srgbClr val="002060"/>
            </a:solidFill>
          </a:ln>
        </p:spPr>
        <p:txBody>
          <a:bodyPr wrap="square" rtlCol="0">
            <a:spAutoFit/>
          </a:bodyPr>
          <a:lstStyle/>
          <a:p>
            <a:r>
              <a:rPr kumimoji="1" lang="ja-JP" altLang="en-US" sz="3200" dirty="0">
                <a:latin typeface="HG丸ｺﾞｼｯｸM-PRO" panose="020F0600000000000000" pitchFamily="50" charset="-128"/>
                <a:ea typeface="HG丸ｺﾞｼｯｸM-PRO" panose="020F0600000000000000" pitchFamily="50" charset="-128"/>
              </a:rPr>
              <a:t>消費者が公正かつ持続可能な社会の形成に積極的に参画する社会</a:t>
            </a:r>
          </a:p>
        </p:txBody>
      </p:sp>
      <p:pic>
        <p:nvPicPr>
          <p:cNvPr id="8" name="図 7">
            <a:extLst>
              <a:ext uri="{FF2B5EF4-FFF2-40B4-BE49-F238E27FC236}">
                <a16:creationId xmlns:a16="http://schemas.microsoft.com/office/drawing/2014/main" id="{B8A2D0AF-9189-49D4-A18D-2258F5646AF9}"/>
              </a:ext>
            </a:extLst>
          </p:cNvPr>
          <p:cNvPicPr>
            <a:picLocks noChangeAspect="1"/>
          </p:cNvPicPr>
          <p:nvPr/>
        </p:nvPicPr>
        <p:blipFill>
          <a:blip r:embed="rId4"/>
          <a:stretch>
            <a:fillRect/>
          </a:stretch>
        </p:blipFill>
        <p:spPr>
          <a:xfrm>
            <a:off x="8012503" y="3322276"/>
            <a:ext cx="2762498" cy="2581122"/>
          </a:xfrm>
          <a:prstGeom prst="rect">
            <a:avLst/>
          </a:prstGeom>
        </p:spPr>
      </p:pic>
      <p:pic>
        <p:nvPicPr>
          <p:cNvPr id="11" name="図 10">
            <a:extLst>
              <a:ext uri="{FF2B5EF4-FFF2-40B4-BE49-F238E27FC236}">
                <a16:creationId xmlns:a16="http://schemas.microsoft.com/office/drawing/2014/main" id="{E9E2FF69-760F-4C26-A049-3605365E645C}"/>
              </a:ext>
            </a:extLst>
          </p:cNvPr>
          <p:cNvPicPr>
            <a:picLocks noChangeAspect="1"/>
          </p:cNvPicPr>
          <p:nvPr/>
        </p:nvPicPr>
        <p:blipFill>
          <a:blip r:embed="rId5"/>
          <a:stretch>
            <a:fillRect/>
          </a:stretch>
        </p:blipFill>
        <p:spPr>
          <a:xfrm>
            <a:off x="317788" y="6123311"/>
            <a:ext cx="4322439" cy="609653"/>
          </a:xfrm>
          <a:prstGeom prst="rect">
            <a:avLst/>
          </a:prstGeom>
        </p:spPr>
      </p:pic>
      <p:pic>
        <p:nvPicPr>
          <p:cNvPr id="13" name="図 12">
            <a:extLst>
              <a:ext uri="{FF2B5EF4-FFF2-40B4-BE49-F238E27FC236}">
                <a16:creationId xmlns:a16="http://schemas.microsoft.com/office/drawing/2014/main" id="{8EAAE2A6-BD5C-4936-8441-370761FBC8A1}"/>
              </a:ext>
            </a:extLst>
          </p:cNvPr>
          <p:cNvPicPr>
            <a:picLocks noChangeAspect="1"/>
          </p:cNvPicPr>
          <p:nvPr/>
        </p:nvPicPr>
        <p:blipFill>
          <a:blip r:embed="rId5"/>
          <a:stretch>
            <a:fillRect/>
          </a:stretch>
        </p:blipFill>
        <p:spPr>
          <a:xfrm>
            <a:off x="4640227" y="6119110"/>
            <a:ext cx="4322439" cy="609653"/>
          </a:xfrm>
          <a:prstGeom prst="rect">
            <a:avLst/>
          </a:prstGeom>
        </p:spPr>
      </p:pic>
      <p:pic>
        <p:nvPicPr>
          <p:cNvPr id="15" name="図 14">
            <a:extLst>
              <a:ext uri="{FF2B5EF4-FFF2-40B4-BE49-F238E27FC236}">
                <a16:creationId xmlns:a16="http://schemas.microsoft.com/office/drawing/2014/main" id="{9530B8DE-0ABD-41BF-8A29-7600F2749B0F}"/>
              </a:ext>
            </a:extLst>
          </p:cNvPr>
          <p:cNvPicPr>
            <a:picLocks noChangeAspect="1"/>
          </p:cNvPicPr>
          <p:nvPr/>
        </p:nvPicPr>
        <p:blipFill>
          <a:blip r:embed="rId5"/>
          <a:stretch>
            <a:fillRect/>
          </a:stretch>
        </p:blipFill>
        <p:spPr>
          <a:xfrm>
            <a:off x="7539469" y="6091316"/>
            <a:ext cx="4322439" cy="609653"/>
          </a:xfrm>
          <a:prstGeom prst="rect">
            <a:avLst/>
          </a:prstGeom>
        </p:spPr>
      </p:pic>
      <p:pic>
        <p:nvPicPr>
          <p:cNvPr id="25" name="コンテンツ プレースホルダー 4">
            <a:extLst>
              <a:ext uri="{FF2B5EF4-FFF2-40B4-BE49-F238E27FC236}">
                <a16:creationId xmlns:a16="http://schemas.microsoft.com/office/drawing/2014/main" id="{274CBD23-F562-4C87-89D7-B3F11BE32F30}"/>
              </a:ext>
            </a:extLst>
          </p:cNvPr>
          <p:cNvPicPr>
            <a:picLocks noGrp="1" noChangeAspect="1"/>
          </p:cNvPicPr>
          <p:nvPr>
            <p:ph idx="1"/>
          </p:nvPr>
        </p:nvPicPr>
        <p:blipFill>
          <a:blip r:embed="rId6"/>
          <a:stretch>
            <a:fillRect/>
          </a:stretch>
        </p:blipFill>
        <p:spPr>
          <a:xfrm>
            <a:off x="895304" y="3378390"/>
            <a:ext cx="3940087" cy="2354217"/>
          </a:xfrm>
        </p:spPr>
      </p:pic>
      <p:sp>
        <p:nvSpPr>
          <p:cNvPr id="3" name="楕円 2">
            <a:extLst>
              <a:ext uri="{FF2B5EF4-FFF2-40B4-BE49-F238E27FC236}">
                <a16:creationId xmlns:a16="http://schemas.microsoft.com/office/drawing/2014/main" id="{1AB85F9D-2FCD-40C3-9B30-65854B3A8B42}"/>
              </a:ext>
            </a:extLst>
          </p:cNvPr>
          <p:cNvSpPr/>
          <p:nvPr/>
        </p:nvSpPr>
        <p:spPr>
          <a:xfrm>
            <a:off x="6591303" y="1536904"/>
            <a:ext cx="4322439" cy="156966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毎日の買い物で世界が変わる！</a:t>
            </a:r>
          </a:p>
        </p:txBody>
      </p:sp>
      <p:sp>
        <p:nvSpPr>
          <p:cNvPr id="6" name="スライド番号プレースホルダー 5"/>
          <p:cNvSpPr>
            <a:spLocks noGrp="1"/>
          </p:cNvSpPr>
          <p:nvPr>
            <p:ph type="sldNum" sz="quarter" idx="12"/>
          </p:nvPr>
        </p:nvSpPr>
        <p:spPr/>
        <p:txBody>
          <a:bodyPr/>
          <a:lstStyle/>
          <a:p>
            <a:fld id="{18661D3D-6956-46A9-9340-A701E0E782EA}" type="slidenum">
              <a:rPr kumimoji="1" lang="ja-JP" altLang="en-US" smtClean="0"/>
              <a:t>51</a:t>
            </a:fld>
            <a:endParaRPr kumimoji="1" lang="ja-JP" altLang="en-US"/>
          </a:p>
        </p:txBody>
      </p:sp>
    </p:spTree>
    <p:extLst>
      <p:ext uri="{BB962C8B-B14F-4D97-AF65-F5344CB8AC3E}">
        <p14:creationId xmlns:p14="http://schemas.microsoft.com/office/powerpoint/2010/main" val="138298096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F8F04D71-9345-4F21-ABB1-F77DAA9AD121}"/>
              </a:ext>
            </a:extLst>
          </p:cNvPr>
          <p:cNvSpPr txBox="1"/>
          <p:nvPr/>
        </p:nvSpPr>
        <p:spPr>
          <a:xfrm>
            <a:off x="429492" y="608591"/>
            <a:ext cx="11333018" cy="5816664"/>
          </a:xfrm>
          <a:prstGeom prst="rect">
            <a:avLst/>
          </a:prstGeom>
          <a:solidFill>
            <a:schemeClr val="accent5">
              <a:lumMod val="20000"/>
              <a:lumOff val="80000"/>
            </a:schemeClr>
          </a:solidFill>
        </p:spPr>
        <p:txBody>
          <a:bodyPr wrap="square" rtlCol="0">
            <a:spAutoFit/>
          </a:bodyPr>
          <a:lstStyle/>
          <a:p>
            <a:endParaRPr kumimoji="1" lang="ja-JP" altLang="en-US" dirty="0"/>
          </a:p>
        </p:txBody>
      </p:sp>
      <p:sp>
        <p:nvSpPr>
          <p:cNvPr id="2" name="タイトル 1">
            <a:extLst>
              <a:ext uri="{FF2B5EF4-FFF2-40B4-BE49-F238E27FC236}">
                <a16:creationId xmlns:a16="http://schemas.microsoft.com/office/drawing/2014/main" id="{08540BDE-E5E1-49D1-8A4E-B56FA170A451}"/>
              </a:ext>
            </a:extLst>
          </p:cNvPr>
          <p:cNvSpPr>
            <a:spLocks noGrp="1"/>
          </p:cNvSpPr>
          <p:nvPr>
            <p:ph type="title"/>
          </p:nvPr>
        </p:nvSpPr>
        <p:spPr>
          <a:xfrm>
            <a:off x="-1" y="261217"/>
            <a:ext cx="11246157" cy="889810"/>
          </a:xfrm>
          <a:solidFill>
            <a:srgbClr val="0070C0"/>
          </a:solidFill>
        </p:spPr>
        <p:txBody>
          <a:bodyPr>
            <a:normAutofit fontScale="90000"/>
          </a:bodyPr>
          <a:lstStyle/>
          <a:p>
            <a:r>
              <a:rPr lang="ja-JP" altLang="en-US" b="1" dirty="0">
                <a:solidFill>
                  <a:schemeClr val="bg1"/>
                </a:solidFill>
                <a:latin typeface="HG丸ｺﾞｼｯｸM-PRO" panose="020F0600000000000000" pitchFamily="50" charset="-128"/>
                <a:ea typeface="HG丸ｺﾞｼｯｸM-PRO" panose="020F0600000000000000" pitchFamily="50" charset="-128"/>
              </a:rPr>
              <a:t>なぜ、消費者市民社会を目指す必要があるの</a:t>
            </a:r>
            <a:r>
              <a:rPr lang="ja-JP" altLang="en-US" b="1" dirty="0" smtClean="0">
                <a:solidFill>
                  <a:schemeClr val="bg1"/>
                </a:solidFill>
                <a:latin typeface="HG丸ｺﾞｼｯｸM-PRO" panose="020F0600000000000000" pitchFamily="50" charset="-128"/>
                <a:ea typeface="HG丸ｺﾞｼｯｸM-PRO" panose="020F0600000000000000" pitchFamily="50" charset="-128"/>
              </a:rPr>
              <a:t>？</a:t>
            </a:r>
            <a:endParaRPr kumimoji="1" lang="ja-JP" altLang="en-US" b="1" dirty="0">
              <a:solidFill>
                <a:schemeClr val="bg1"/>
              </a:solidFill>
              <a:latin typeface="HG丸ｺﾞｼｯｸM-PRO" panose="020F0600000000000000" pitchFamily="50" charset="-128"/>
              <a:ea typeface="HG丸ｺﾞｼｯｸM-PRO" panose="020F0600000000000000" pitchFamily="50" charset="-128"/>
            </a:endParaRPr>
          </a:p>
        </p:txBody>
      </p:sp>
      <p:pic>
        <p:nvPicPr>
          <p:cNvPr id="2052" name="Picture 4" descr="汚い地球のイラスト（環境問題）">
            <a:extLst>
              <a:ext uri="{FF2B5EF4-FFF2-40B4-BE49-F238E27FC236}">
                <a16:creationId xmlns:a16="http://schemas.microsoft.com/office/drawing/2014/main" id="{30D25101-40CB-4F57-A695-9042CCCCCE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03140" y="1151027"/>
            <a:ext cx="2609851" cy="2609851"/>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a:extLst>
              <a:ext uri="{FF2B5EF4-FFF2-40B4-BE49-F238E27FC236}">
                <a16:creationId xmlns:a16="http://schemas.microsoft.com/office/drawing/2014/main" id="{5AA84BA4-E8C5-4BDD-955B-8AE25E4274EB}"/>
              </a:ext>
            </a:extLst>
          </p:cNvPr>
          <p:cNvSpPr txBox="1"/>
          <p:nvPr/>
        </p:nvSpPr>
        <p:spPr>
          <a:xfrm>
            <a:off x="1079680" y="1332569"/>
            <a:ext cx="6255328" cy="2246769"/>
          </a:xfrm>
          <a:prstGeom prst="rect">
            <a:avLst/>
          </a:prstGeom>
          <a:noFill/>
        </p:spPr>
        <p:txBody>
          <a:bodyPr wrap="square" rtlCol="0">
            <a:spAutoFit/>
          </a:bodyPr>
          <a:lstStyle/>
          <a:p>
            <a:pPr marL="457200" indent="-457200">
              <a:buFont typeface="Wingdings" panose="05000000000000000000" pitchFamily="2" charset="2"/>
              <a:buChar char="l"/>
            </a:pPr>
            <a:r>
              <a:rPr kumimoji="1" lang="ja-JP" altLang="en-US" sz="2800" dirty="0">
                <a:latin typeface="HG丸ｺﾞｼｯｸM-PRO" panose="020F0600000000000000" pitchFamily="50" charset="-128"/>
                <a:ea typeface="HG丸ｺﾞｼｯｸM-PRO" panose="020F0600000000000000" pitchFamily="50" charset="-128"/>
              </a:rPr>
              <a:t>大量生産・大量消費・大量廃棄で</a:t>
            </a:r>
            <a:r>
              <a:rPr lang="ja-JP" altLang="en-US" sz="2800" dirty="0">
                <a:latin typeface="HG丸ｺﾞｼｯｸM-PRO" panose="020F0600000000000000" pitchFamily="50" charset="-128"/>
                <a:ea typeface="HG丸ｺﾞｼｯｸM-PRO" panose="020F0600000000000000" pitchFamily="50" charset="-128"/>
              </a:rPr>
              <a:t>、地球環境が破壊された。</a:t>
            </a:r>
            <a:endParaRPr lang="en-US" altLang="ja-JP" sz="2800" dirty="0">
              <a:latin typeface="HG丸ｺﾞｼｯｸM-PRO" panose="020F0600000000000000" pitchFamily="50" charset="-128"/>
              <a:ea typeface="HG丸ｺﾞｼｯｸM-PRO" panose="020F0600000000000000" pitchFamily="50" charset="-128"/>
            </a:endParaRPr>
          </a:p>
          <a:p>
            <a:pPr marL="457200" indent="-457200">
              <a:buFont typeface="Wingdings" panose="05000000000000000000" pitchFamily="2" charset="2"/>
              <a:buChar char="l"/>
            </a:pPr>
            <a:r>
              <a:rPr kumimoji="1" lang="ja-JP" altLang="en-US" sz="2800" dirty="0">
                <a:latin typeface="HG丸ｺﾞｼｯｸM-PRO" panose="020F0600000000000000" pitchFamily="50" charset="-128"/>
                <a:ea typeface="HG丸ｺﾞｼｯｸM-PRO" panose="020F0600000000000000" pitchFamily="50" charset="-128"/>
              </a:rPr>
              <a:t>消費者が価格の安さを求めすぎ</a:t>
            </a:r>
            <a:r>
              <a:rPr lang="ja-JP" altLang="en-US" sz="2800" dirty="0">
                <a:latin typeface="HG丸ｺﾞｼｯｸM-PRO" panose="020F0600000000000000" pitchFamily="50" charset="-128"/>
                <a:ea typeface="HG丸ｺﾞｼｯｸM-PRO" panose="020F0600000000000000" pitchFamily="50" charset="-128"/>
              </a:rPr>
              <a:t>た結果、発展途上国の労働環境が悪化、児童労働を助長させた。</a:t>
            </a:r>
            <a:endParaRPr kumimoji="1" lang="en-US" altLang="ja-JP" sz="2800" dirty="0">
              <a:latin typeface="HG丸ｺﾞｼｯｸM-PRO" panose="020F0600000000000000" pitchFamily="50" charset="-128"/>
              <a:ea typeface="HG丸ｺﾞｼｯｸM-PRO" panose="020F0600000000000000" pitchFamily="50" charset="-128"/>
            </a:endParaRPr>
          </a:p>
        </p:txBody>
      </p:sp>
      <p:sp>
        <p:nvSpPr>
          <p:cNvPr id="9" name="テキスト ボックス 8">
            <a:extLst>
              <a:ext uri="{FF2B5EF4-FFF2-40B4-BE49-F238E27FC236}">
                <a16:creationId xmlns:a16="http://schemas.microsoft.com/office/drawing/2014/main" id="{12EF497E-FAA7-4B8A-9E9F-3F35697C609E}"/>
              </a:ext>
            </a:extLst>
          </p:cNvPr>
          <p:cNvSpPr txBox="1"/>
          <p:nvPr/>
        </p:nvSpPr>
        <p:spPr>
          <a:xfrm>
            <a:off x="5084348" y="3802910"/>
            <a:ext cx="6161809" cy="2246769"/>
          </a:xfrm>
          <a:prstGeom prst="rect">
            <a:avLst/>
          </a:prstGeom>
          <a:noFill/>
        </p:spPr>
        <p:txBody>
          <a:bodyPr wrap="square" rtlCol="0">
            <a:spAutoFit/>
          </a:bodyPr>
          <a:lstStyle/>
          <a:p>
            <a:pPr marL="285750" indent="-285750">
              <a:buFont typeface="Wingdings" panose="05000000000000000000" pitchFamily="2" charset="2"/>
              <a:buChar char="l"/>
            </a:pPr>
            <a:r>
              <a:rPr kumimoji="1" lang="ja-JP" altLang="en-US" sz="2800" dirty="0">
                <a:latin typeface="HG丸ｺﾞｼｯｸM-PRO" panose="020F0600000000000000" pitchFamily="50" charset="-128"/>
                <a:ea typeface="HG丸ｺﾞｼｯｸM-PRO" panose="020F0600000000000000" pitchFamily="50" charset="-128"/>
              </a:rPr>
              <a:t>こうしたことを見直して、一人ひとりの消費者が自分だけでなく周りの人々や、将来生まれる人々の状況、内外の社会経済情勢や地球環境にまで思いをはせて生活することが必要</a:t>
            </a:r>
          </a:p>
        </p:txBody>
      </p:sp>
      <p:pic>
        <p:nvPicPr>
          <p:cNvPr id="2056" name="Picture 8" descr="集合している人たちのイラスト（世界）">
            <a:extLst>
              <a:ext uri="{FF2B5EF4-FFF2-40B4-BE49-F238E27FC236}">
                <a16:creationId xmlns:a16="http://schemas.microsoft.com/office/drawing/2014/main" id="{0610F2EC-37F6-4A44-BA89-4027A7793E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6344" y="3657600"/>
            <a:ext cx="17145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綺麗な地球のイラスト（環境問題）">
            <a:extLst>
              <a:ext uri="{FF2B5EF4-FFF2-40B4-BE49-F238E27FC236}">
                <a16:creationId xmlns:a16="http://schemas.microsoft.com/office/drawing/2014/main" id="{0A2A9A17-6EF7-4C7C-899D-955AB3424B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0566" y="3928232"/>
            <a:ext cx="2193782" cy="2193782"/>
          </a:xfrm>
          <a:prstGeom prst="rect">
            <a:avLst/>
          </a:prstGeom>
          <a:noFill/>
          <a:extLst>
            <a:ext uri="{909E8E84-426E-40DD-AFC4-6F175D3DCCD1}">
              <a14:hiddenFill xmlns:a14="http://schemas.microsoft.com/office/drawing/2010/main">
                <a:solidFill>
                  <a:srgbClr val="FFFFFF"/>
                </a:solidFill>
              </a14:hiddenFill>
            </a:ext>
          </a:extLst>
        </p:spPr>
      </p:pic>
      <p:sp>
        <p:nvSpPr>
          <p:cNvPr id="3" name="スライド番号プレースホルダー 2"/>
          <p:cNvSpPr>
            <a:spLocks noGrp="1"/>
          </p:cNvSpPr>
          <p:nvPr>
            <p:ph type="sldNum" sz="quarter" idx="12"/>
          </p:nvPr>
        </p:nvSpPr>
        <p:spPr/>
        <p:txBody>
          <a:bodyPr/>
          <a:lstStyle/>
          <a:p>
            <a:fld id="{18661D3D-6956-46A9-9340-A701E0E782EA}" type="slidenum">
              <a:rPr kumimoji="1" lang="ja-JP" altLang="en-US" smtClean="0"/>
              <a:t>52</a:t>
            </a:fld>
            <a:endParaRPr kumimoji="1" lang="ja-JP" altLang="en-US"/>
          </a:p>
        </p:txBody>
      </p:sp>
    </p:spTree>
    <p:extLst>
      <p:ext uri="{BB962C8B-B14F-4D97-AF65-F5344CB8AC3E}">
        <p14:creationId xmlns:p14="http://schemas.microsoft.com/office/powerpoint/2010/main" val="424316126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テキスト ボックス 26">
            <a:extLst>
              <a:ext uri="{FF2B5EF4-FFF2-40B4-BE49-F238E27FC236}">
                <a16:creationId xmlns:a16="http://schemas.microsoft.com/office/drawing/2014/main" id="{E7124EDF-7EAA-4F9E-B7E1-73D93DEDC87A}"/>
              </a:ext>
            </a:extLst>
          </p:cNvPr>
          <p:cNvSpPr txBox="1"/>
          <p:nvPr/>
        </p:nvSpPr>
        <p:spPr>
          <a:xfrm>
            <a:off x="280554" y="0"/>
            <a:ext cx="11700164" cy="6639791"/>
          </a:xfrm>
          <a:prstGeom prst="rect">
            <a:avLst/>
          </a:prstGeom>
          <a:solidFill>
            <a:schemeClr val="accent5">
              <a:lumMod val="20000"/>
              <a:lumOff val="80000"/>
            </a:schemeClr>
          </a:solidFill>
        </p:spPr>
        <p:txBody>
          <a:bodyPr wrap="square" rtlCol="0">
            <a:spAutoFit/>
          </a:bodyPr>
          <a:lstStyle/>
          <a:p>
            <a:endParaRPr kumimoji="1" lang="ja-JP" altLang="en-US" dirty="0"/>
          </a:p>
        </p:txBody>
      </p:sp>
      <p:sp>
        <p:nvSpPr>
          <p:cNvPr id="8" name="テキスト ボックス 7">
            <a:extLst>
              <a:ext uri="{FF2B5EF4-FFF2-40B4-BE49-F238E27FC236}">
                <a16:creationId xmlns:a16="http://schemas.microsoft.com/office/drawing/2014/main" id="{9E628DC0-64DF-4B92-BC8C-CD4C64FC8C8A}"/>
              </a:ext>
            </a:extLst>
          </p:cNvPr>
          <p:cNvSpPr txBox="1"/>
          <p:nvPr/>
        </p:nvSpPr>
        <p:spPr>
          <a:xfrm>
            <a:off x="1129145" y="1710773"/>
            <a:ext cx="10002982" cy="954107"/>
          </a:xfrm>
          <a:prstGeom prst="rect">
            <a:avLst/>
          </a:prstGeom>
          <a:solidFill>
            <a:schemeClr val="bg1"/>
          </a:solidFill>
          <a:ln w="38100">
            <a:solidFill>
              <a:srgbClr val="0070C0"/>
            </a:solidFill>
          </a:ln>
        </p:spPr>
        <p:txBody>
          <a:bodyPr wrap="square" rtlCol="0">
            <a:spAutoFit/>
          </a:bodyPr>
          <a:lstStyle/>
          <a:p>
            <a:r>
              <a:rPr kumimoji="1" lang="ja-JP" altLang="en-US" sz="2800" dirty="0">
                <a:latin typeface="HG丸ｺﾞｼｯｸM-PRO" panose="020F0600000000000000" pitchFamily="50" charset="-128"/>
                <a:ea typeface="HG丸ｺﾞｼｯｸM-PRO" panose="020F0600000000000000" pitchFamily="50" charset="-128"/>
              </a:rPr>
              <a:t>グリーンコンシューマーとは</a:t>
            </a:r>
            <a:endParaRPr kumimoji="1" lang="en-US" altLang="ja-JP" sz="2800" dirty="0">
              <a:latin typeface="HG丸ｺﾞｼｯｸM-PRO" panose="020F0600000000000000" pitchFamily="50" charset="-128"/>
              <a:ea typeface="HG丸ｺﾞｼｯｸM-PRO" panose="020F0600000000000000" pitchFamily="50" charset="-128"/>
            </a:endParaRPr>
          </a:p>
          <a:p>
            <a:r>
              <a:rPr lang="ja-JP" altLang="en-US" sz="2800" dirty="0">
                <a:latin typeface="HG丸ｺﾞｼｯｸM-PRO" panose="020F0600000000000000" pitchFamily="50" charset="-128"/>
                <a:ea typeface="HG丸ｺﾞｼｯｸM-PRO" panose="020F0600000000000000" pitchFamily="50" charset="-128"/>
              </a:rPr>
              <a:t>　環境のことを考えて商品やサービスを購入する消費者</a:t>
            </a:r>
            <a:endParaRPr kumimoji="1" lang="en-US" altLang="ja-JP" sz="2800" dirty="0">
              <a:latin typeface="HG丸ｺﾞｼｯｸM-PRO" panose="020F0600000000000000" pitchFamily="50" charset="-128"/>
              <a:ea typeface="HG丸ｺﾞｼｯｸM-PRO" panose="020F0600000000000000" pitchFamily="50" charset="-128"/>
            </a:endParaRPr>
          </a:p>
        </p:txBody>
      </p:sp>
      <p:pic>
        <p:nvPicPr>
          <p:cNvPr id="9" name="図 8">
            <a:extLst>
              <a:ext uri="{FF2B5EF4-FFF2-40B4-BE49-F238E27FC236}">
                <a16:creationId xmlns:a16="http://schemas.microsoft.com/office/drawing/2014/main" id="{658CA184-7B60-43DD-A28C-5BC641247D24}"/>
              </a:ext>
            </a:extLst>
          </p:cNvPr>
          <p:cNvPicPr>
            <a:picLocks noChangeAspect="1"/>
          </p:cNvPicPr>
          <p:nvPr/>
        </p:nvPicPr>
        <p:blipFill>
          <a:blip r:embed="rId3"/>
          <a:stretch>
            <a:fillRect/>
          </a:stretch>
        </p:blipFill>
        <p:spPr>
          <a:xfrm>
            <a:off x="415636" y="333423"/>
            <a:ext cx="11430000" cy="1182874"/>
          </a:xfrm>
          <a:prstGeom prst="rect">
            <a:avLst/>
          </a:prstGeom>
        </p:spPr>
      </p:pic>
      <p:pic>
        <p:nvPicPr>
          <p:cNvPr id="13" name="図 12">
            <a:extLst>
              <a:ext uri="{FF2B5EF4-FFF2-40B4-BE49-F238E27FC236}">
                <a16:creationId xmlns:a16="http://schemas.microsoft.com/office/drawing/2014/main" id="{682734AF-B2EE-4278-B65B-922F28732E12}"/>
              </a:ext>
            </a:extLst>
          </p:cNvPr>
          <p:cNvPicPr>
            <a:picLocks noChangeAspect="1"/>
          </p:cNvPicPr>
          <p:nvPr/>
        </p:nvPicPr>
        <p:blipFill>
          <a:blip r:embed="rId4"/>
          <a:stretch>
            <a:fillRect/>
          </a:stretch>
        </p:blipFill>
        <p:spPr>
          <a:xfrm>
            <a:off x="9247625" y="2914538"/>
            <a:ext cx="2393543" cy="1533525"/>
          </a:xfrm>
          <a:prstGeom prst="rect">
            <a:avLst/>
          </a:prstGeom>
          <a:solidFill>
            <a:srgbClr val="FFFFFF"/>
          </a:solidFill>
        </p:spPr>
      </p:pic>
      <p:pic>
        <p:nvPicPr>
          <p:cNvPr id="14" name="図 13">
            <a:extLst>
              <a:ext uri="{FF2B5EF4-FFF2-40B4-BE49-F238E27FC236}">
                <a16:creationId xmlns:a16="http://schemas.microsoft.com/office/drawing/2014/main" id="{4A474CCD-4CE8-4428-B310-38D0407AA374}"/>
              </a:ext>
            </a:extLst>
          </p:cNvPr>
          <p:cNvPicPr>
            <a:picLocks noChangeAspect="1"/>
          </p:cNvPicPr>
          <p:nvPr/>
        </p:nvPicPr>
        <p:blipFill>
          <a:blip r:embed="rId5"/>
          <a:stretch>
            <a:fillRect/>
          </a:stretch>
        </p:blipFill>
        <p:spPr>
          <a:xfrm>
            <a:off x="713113" y="2859356"/>
            <a:ext cx="4152900" cy="1348018"/>
          </a:xfrm>
          <a:prstGeom prst="rect">
            <a:avLst/>
          </a:prstGeom>
        </p:spPr>
      </p:pic>
      <p:sp>
        <p:nvSpPr>
          <p:cNvPr id="17" name="四角形: 角を丸くする 16">
            <a:extLst>
              <a:ext uri="{FF2B5EF4-FFF2-40B4-BE49-F238E27FC236}">
                <a16:creationId xmlns:a16="http://schemas.microsoft.com/office/drawing/2014/main" id="{B9CC08D5-7ED6-442C-948E-14A5A599BA54}"/>
              </a:ext>
            </a:extLst>
          </p:cNvPr>
          <p:cNvSpPr/>
          <p:nvPr/>
        </p:nvSpPr>
        <p:spPr>
          <a:xfrm>
            <a:off x="5046178" y="3144643"/>
            <a:ext cx="4021282" cy="816246"/>
          </a:xfrm>
          <a:prstGeom prst="roundRect">
            <a:avLst/>
          </a:prstGeo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400" dirty="0">
                <a:latin typeface="HG丸ｺﾞｼｯｸM-PRO" panose="020F0600000000000000" pitchFamily="50" charset="-128"/>
                <a:ea typeface="HG丸ｺﾞｼｯｸM-PRO" panose="020F0600000000000000" pitchFamily="50" charset="-128"/>
              </a:rPr>
              <a:t>環境ラベルの付いた環境にやさしい商品を選ぼう！</a:t>
            </a:r>
          </a:p>
        </p:txBody>
      </p:sp>
      <p:sp>
        <p:nvSpPr>
          <p:cNvPr id="19" name="テキスト ボックス 18">
            <a:extLst>
              <a:ext uri="{FF2B5EF4-FFF2-40B4-BE49-F238E27FC236}">
                <a16:creationId xmlns:a16="http://schemas.microsoft.com/office/drawing/2014/main" id="{7471F717-7A6B-4D47-B32F-2E13233659D6}"/>
              </a:ext>
            </a:extLst>
          </p:cNvPr>
          <p:cNvSpPr txBox="1"/>
          <p:nvPr/>
        </p:nvSpPr>
        <p:spPr>
          <a:xfrm>
            <a:off x="1129145" y="4429060"/>
            <a:ext cx="10002982" cy="2109356"/>
          </a:xfrm>
          <a:prstGeom prst="rect">
            <a:avLst/>
          </a:prstGeom>
          <a:solidFill>
            <a:schemeClr val="bg1"/>
          </a:solidFill>
          <a:ln w="38100">
            <a:solidFill>
              <a:srgbClr val="0070C0"/>
            </a:solidFill>
          </a:ln>
        </p:spPr>
        <p:txBody>
          <a:bodyPr wrap="square" rtlCol="0">
            <a:spAutoFit/>
          </a:bodyPr>
          <a:lstStyle/>
          <a:p>
            <a:endParaRPr kumimoji="1" lang="ja-JP" altLang="en-US" dirty="0"/>
          </a:p>
        </p:txBody>
      </p:sp>
      <p:pic>
        <p:nvPicPr>
          <p:cNvPr id="26" name="図 25">
            <a:extLst>
              <a:ext uri="{FF2B5EF4-FFF2-40B4-BE49-F238E27FC236}">
                <a16:creationId xmlns:a16="http://schemas.microsoft.com/office/drawing/2014/main" id="{58889E0B-7BE2-4D5B-A101-5A577C9937F2}"/>
              </a:ext>
            </a:extLst>
          </p:cNvPr>
          <p:cNvPicPr>
            <a:picLocks noChangeAspect="1"/>
          </p:cNvPicPr>
          <p:nvPr/>
        </p:nvPicPr>
        <p:blipFill>
          <a:blip r:embed="rId6"/>
          <a:stretch>
            <a:fillRect/>
          </a:stretch>
        </p:blipFill>
        <p:spPr>
          <a:xfrm>
            <a:off x="1325437" y="4564045"/>
            <a:ext cx="4473987" cy="1885126"/>
          </a:xfrm>
          <a:prstGeom prst="rect">
            <a:avLst/>
          </a:prstGeom>
        </p:spPr>
      </p:pic>
      <p:pic>
        <p:nvPicPr>
          <p:cNvPr id="3076" name="Picture 4" descr="資源ごみのイラスト">
            <a:extLst>
              <a:ext uri="{FF2B5EF4-FFF2-40B4-BE49-F238E27FC236}">
                <a16:creationId xmlns:a16="http://schemas.microsoft.com/office/drawing/2014/main" id="{316C67AC-22A3-4659-A22F-05C92AF9CEE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95716" y="4871774"/>
            <a:ext cx="1538508" cy="153850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ゴミの分別のイラスト">
            <a:extLst>
              <a:ext uri="{FF2B5EF4-FFF2-40B4-BE49-F238E27FC236}">
                <a16:creationId xmlns:a16="http://schemas.microsoft.com/office/drawing/2014/main" id="{DD3D16C8-4E03-4CE1-BA37-C7F1119D346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28529" y="4571486"/>
            <a:ext cx="1853046" cy="1853046"/>
          </a:xfrm>
          <a:prstGeom prst="rect">
            <a:avLst/>
          </a:prstGeom>
          <a:noFill/>
          <a:extLst>
            <a:ext uri="{909E8E84-426E-40DD-AFC4-6F175D3DCCD1}">
              <a14:hiddenFill xmlns:a14="http://schemas.microsoft.com/office/drawing/2010/main">
                <a:solidFill>
                  <a:srgbClr val="FFFFFF"/>
                </a:solidFill>
              </a14:hiddenFill>
            </a:ext>
          </a:extLst>
        </p:spPr>
      </p:pic>
      <p:sp>
        <p:nvSpPr>
          <p:cNvPr id="2" name="スライド番号プレースホルダー 1"/>
          <p:cNvSpPr>
            <a:spLocks noGrp="1"/>
          </p:cNvSpPr>
          <p:nvPr>
            <p:ph type="sldNum" sz="quarter" idx="12"/>
          </p:nvPr>
        </p:nvSpPr>
        <p:spPr/>
        <p:txBody>
          <a:bodyPr/>
          <a:lstStyle/>
          <a:p>
            <a:fld id="{18661D3D-6956-46A9-9340-A701E0E782EA}" type="slidenum">
              <a:rPr kumimoji="1" lang="ja-JP" altLang="en-US" smtClean="0"/>
              <a:t>53</a:t>
            </a:fld>
            <a:endParaRPr kumimoji="1" lang="ja-JP" altLang="en-US"/>
          </a:p>
        </p:txBody>
      </p:sp>
    </p:spTree>
    <p:extLst>
      <p:ext uri="{BB962C8B-B14F-4D97-AF65-F5344CB8AC3E}">
        <p14:creationId xmlns:p14="http://schemas.microsoft.com/office/powerpoint/2010/main" val="324377985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テキスト ボックス 23">
            <a:extLst>
              <a:ext uri="{FF2B5EF4-FFF2-40B4-BE49-F238E27FC236}">
                <a16:creationId xmlns:a16="http://schemas.microsoft.com/office/drawing/2014/main" id="{9F041DAF-041A-4338-9B15-F7C7F71641A9}"/>
              </a:ext>
            </a:extLst>
          </p:cNvPr>
          <p:cNvSpPr txBox="1"/>
          <p:nvPr/>
        </p:nvSpPr>
        <p:spPr>
          <a:xfrm>
            <a:off x="232495" y="238991"/>
            <a:ext cx="11810569" cy="6442364"/>
          </a:xfrm>
          <a:prstGeom prst="rect">
            <a:avLst/>
          </a:prstGeom>
          <a:solidFill>
            <a:schemeClr val="accent5">
              <a:lumMod val="20000"/>
              <a:lumOff val="80000"/>
            </a:schemeClr>
          </a:solidFill>
        </p:spPr>
        <p:txBody>
          <a:bodyPr wrap="square" rtlCol="0">
            <a:spAutoFit/>
          </a:bodyPr>
          <a:lstStyle/>
          <a:p>
            <a:endParaRPr kumimoji="1" lang="ja-JP" altLang="en-US" dirty="0"/>
          </a:p>
        </p:txBody>
      </p:sp>
      <p:pic>
        <p:nvPicPr>
          <p:cNvPr id="4" name="図 3">
            <a:extLst>
              <a:ext uri="{FF2B5EF4-FFF2-40B4-BE49-F238E27FC236}">
                <a16:creationId xmlns:a16="http://schemas.microsoft.com/office/drawing/2014/main" id="{AE82B40C-5BE4-4BF7-A9F4-F6EE31F2102F}"/>
              </a:ext>
            </a:extLst>
          </p:cNvPr>
          <p:cNvPicPr>
            <a:picLocks noChangeAspect="1"/>
          </p:cNvPicPr>
          <p:nvPr/>
        </p:nvPicPr>
        <p:blipFill>
          <a:blip r:embed="rId3"/>
          <a:stretch>
            <a:fillRect/>
          </a:stretch>
        </p:blipFill>
        <p:spPr>
          <a:xfrm>
            <a:off x="415635" y="443111"/>
            <a:ext cx="11378047" cy="1084352"/>
          </a:xfrm>
          <a:prstGeom prst="rect">
            <a:avLst/>
          </a:prstGeom>
        </p:spPr>
      </p:pic>
      <p:pic>
        <p:nvPicPr>
          <p:cNvPr id="5" name="図 4">
            <a:extLst>
              <a:ext uri="{FF2B5EF4-FFF2-40B4-BE49-F238E27FC236}">
                <a16:creationId xmlns:a16="http://schemas.microsoft.com/office/drawing/2014/main" id="{3371CEA0-840C-474D-804D-19B907629AD1}"/>
              </a:ext>
            </a:extLst>
          </p:cNvPr>
          <p:cNvPicPr>
            <a:picLocks noChangeAspect="1"/>
          </p:cNvPicPr>
          <p:nvPr/>
        </p:nvPicPr>
        <p:blipFill>
          <a:blip r:embed="rId4"/>
          <a:stretch>
            <a:fillRect/>
          </a:stretch>
        </p:blipFill>
        <p:spPr>
          <a:xfrm>
            <a:off x="2412778" y="3726121"/>
            <a:ext cx="2219325" cy="1428750"/>
          </a:xfrm>
          <a:prstGeom prst="rect">
            <a:avLst/>
          </a:prstGeom>
        </p:spPr>
      </p:pic>
      <p:sp>
        <p:nvSpPr>
          <p:cNvPr id="7" name="テキスト ボックス 6">
            <a:extLst>
              <a:ext uri="{FF2B5EF4-FFF2-40B4-BE49-F238E27FC236}">
                <a16:creationId xmlns:a16="http://schemas.microsoft.com/office/drawing/2014/main" id="{DF7B5A26-F646-4B05-84A0-72966321CCDD}"/>
              </a:ext>
            </a:extLst>
          </p:cNvPr>
          <p:cNvSpPr txBox="1"/>
          <p:nvPr/>
        </p:nvSpPr>
        <p:spPr>
          <a:xfrm>
            <a:off x="602673" y="1692966"/>
            <a:ext cx="10737272" cy="1815882"/>
          </a:xfrm>
          <a:prstGeom prst="rect">
            <a:avLst/>
          </a:prstGeom>
          <a:solidFill>
            <a:schemeClr val="bg1"/>
          </a:solidFill>
          <a:ln w="38100">
            <a:solidFill>
              <a:srgbClr val="0070C0"/>
            </a:solidFill>
          </a:ln>
        </p:spPr>
        <p:txBody>
          <a:bodyPr wrap="square" rtlCol="0">
            <a:spAutoFit/>
          </a:bodyPr>
          <a:lstStyle/>
          <a:p>
            <a:r>
              <a:rPr kumimoji="1" lang="ja-JP" altLang="en-US" sz="2800" dirty="0">
                <a:latin typeface="HG丸ｺﾞｼｯｸM-PRO" panose="020F0600000000000000" pitchFamily="50" charset="-128"/>
                <a:ea typeface="HG丸ｺﾞｼｯｸM-PRO" panose="020F0600000000000000" pitchFamily="50" charset="-128"/>
              </a:rPr>
              <a:t>フェアトレードとは</a:t>
            </a:r>
            <a:endParaRPr kumimoji="1" lang="en-US" altLang="ja-JP" sz="2800" dirty="0">
              <a:latin typeface="HG丸ｺﾞｼｯｸM-PRO" panose="020F0600000000000000" pitchFamily="50" charset="-128"/>
              <a:ea typeface="HG丸ｺﾞｼｯｸM-PRO" panose="020F0600000000000000" pitchFamily="50" charset="-128"/>
            </a:endParaRPr>
          </a:p>
          <a:p>
            <a:r>
              <a:rPr lang="ja-JP" altLang="en-US" sz="2800" dirty="0">
                <a:latin typeface="HG丸ｺﾞｼｯｸM-PRO" panose="020F0600000000000000" pitchFamily="50" charset="-128"/>
                <a:ea typeface="HG丸ｺﾞｼｯｸM-PRO" panose="020F0600000000000000" pitchFamily="50" charset="-128"/>
              </a:rPr>
              <a:t>　発展途上国で産出された原料や製品を適正な価格で継続的に</a:t>
            </a:r>
            <a:endParaRPr lang="en-US" altLang="ja-JP" sz="2800" dirty="0">
              <a:latin typeface="HG丸ｺﾞｼｯｸM-PRO" panose="020F0600000000000000" pitchFamily="50" charset="-128"/>
              <a:ea typeface="HG丸ｺﾞｼｯｸM-PRO" panose="020F0600000000000000" pitchFamily="50" charset="-128"/>
            </a:endParaRPr>
          </a:p>
          <a:p>
            <a:r>
              <a:rPr lang="ja-JP" altLang="en-US" sz="2800" dirty="0">
                <a:latin typeface="HG丸ｺﾞｼｯｸM-PRO" panose="020F0600000000000000" pitchFamily="50" charset="-128"/>
                <a:ea typeface="HG丸ｺﾞｼｯｸM-PRO" panose="020F0600000000000000" pitchFamily="50" charset="-128"/>
              </a:rPr>
              <a:t>　購入することで、途上国の労働者の生活改善や、児童労働を</a:t>
            </a:r>
            <a:endParaRPr lang="en-US" altLang="ja-JP" sz="2800" dirty="0">
              <a:latin typeface="HG丸ｺﾞｼｯｸM-PRO" panose="020F0600000000000000" pitchFamily="50" charset="-128"/>
              <a:ea typeface="HG丸ｺﾞｼｯｸM-PRO" panose="020F0600000000000000" pitchFamily="50" charset="-128"/>
            </a:endParaRPr>
          </a:p>
          <a:p>
            <a:r>
              <a:rPr lang="ja-JP" altLang="en-US" sz="2800" dirty="0">
                <a:latin typeface="HG丸ｺﾞｼｯｸM-PRO" panose="020F0600000000000000" pitchFamily="50" charset="-128"/>
                <a:ea typeface="HG丸ｺﾞｼｯｸM-PRO" panose="020F0600000000000000" pitchFamily="50" charset="-128"/>
              </a:rPr>
              <a:t>　なくす貿易のこと</a:t>
            </a:r>
            <a:endParaRPr kumimoji="1" lang="ja-JP" altLang="en-US" sz="2800" dirty="0">
              <a:latin typeface="HG丸ｺﾞｼｯｸM-PRO" panose="020F0600000000000000" pitchFamily="50" charset="-128"/>
              <a:ea typeface="HG丸ｺﾞｼｯｸM-PRO" panose="020F0600000000000000" pitchFamily="50" charset="-128"/>
            </a:endParaRPr>
          </a:p>
        </p:txBody>
      </p:sp>
      <p:sp>
        <p:nvSpPr>
          <p:cNvPr id="17" name="矢印: 右カーブ 16">
            <a:extLst>
              <a:ext uri="{FF2B5EF4-FFF2-40B4-BE49-F238E27FC236}">
                <a16:creationId xmlns:a16="http://schemas.microsoft.com/office/drawing/2014/main" id="{62B822BC-FC01-4665-B721-BB5556AA3C1E}"/>
              </a:ext>
            </a:extLst>
          </p:cNvPr>
          <p:cNvSpPr/>
          <p:nvPr/>
        </p:nvSpPr>
        <p:spPr>
          <a:xfrm rot="6284056">
            <a:off x="5364521" y="2932568"/>
            <a:ext cx="588433" cy="2577489"/>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6" name="図 5">
            <a:extLst>
              <a:ext uri="{FF2B5EF4-FFF2-40B4-BE49-F238E27FC236}">
                <a16:creationId xmlns:a16="http://schemas.microsoft.com/office/drawing/2014/main" id="{73BFC0FE-CCEB-4F76-A283-2A534A68B74C}"/>
              </a:ext>
            </a:extLst>
          </p:cNvPr>
          <p:cNvPicPr>
            <a:picLocks noChangeAspect="1"/>
          </p:cNvPicPr>
          <p:nvPr/>
        </p:nvPicPr>
        <p:blipFill>
          <a:blip r:embed="rId5"/>
          <a:stretch>
            <a:fillRect/>
          </a:stretch>
        </p:blipFill>
        <p:spPr>
          <a:xfrm>
            <a:off x="6556868" y="3714763"/>
            <a:ext cx="1662342" cy="1523813"/>
          </a:xfrm>
          <a:prstGeom prst="rect">
            <a:avLst/>
          </a:prstGeom>
        </p:spPr>
      </p:pic>
      <p:sp>
        <p:nvSpPr>
          <p:cNvPr id="18" name="テキスト ボックス 17">
            <a:extLst>
              <a:ext uri="{FF2B5EF4-FFF2-40B4-BE49-F238E27FC236}">
                <a16:creationId xmlns:a16="http://schemas.microsoft.com/office/drawing/2014/main" id="{6F45BDBC-9361-4998-B6D5-5DE7EE8DCF5A}"/>
              </a:ext>
            </a:extLst>
          </p:cNvPr>
          <p:cNvSpPr txBox="1"/>
          <p:nvPr/>
        </p:nvSpPr>
        <p:spPr>
          <a:xfrm>
            <a:off x="4869928" y="4258876"/>
            <a:ext cx="1252536" cy="646331"/>
          </a:xfrm>
          <a:prstGeom prst="rect">
            <a:avLst/>
          </a:prstGeom>
          <a:solidFill>
            <a:schemeClr val="accent4">
              <a:lumMod val="20000"/>
              <a:lumOff val="80000"/>
            </a:schemeClr>
          </a:solidFill>
        </p:spPr>
        <p:txBody>
          <a:bodyPr wrap="square" rtlCol="0">
            <a:spAutoFit/>
          </a:bodyPr>
          <a:lstStyle/>
          <a:p>
            <a:r>
              <a:rPr kumimoji="1" lang="ja-JP" altLang="en-US" b="1" dirty="0">
                <a:latin typeface="HG丸ｺﾞｼｯｸM-PRO" panose="020F0600000000000000" pitchFamily="50" charset="-128"/>
                <a:ea typeface="HG丸ｺﾞｼｯｸM-PRO" panose="020F0600000000000000" pitchFamily="50" charset="-128"/>
              </a:rPr>
              <a:t>ラベルが目印</a:t>
            </a:r>
          </a:p>
        </p:txBody>
      </p:sp>
      <p:pic>
        <p:nvPicPr>
          <p:cNvPr id="22" name="図 21">
            <a:extLst>
              <a:ext uri="{FF2B5EF4-FFF2-40B4-BE49-F238E27FC236}">
                <a16:creationId xmlns:a16="http://schemas.microsoft.com/office/drawing/2014/main" id="{9ECA7C25-4B5C-4B46-A3F7-CEFF5F4A08E9}"/>
              </a:ext>
            </a:extLst>
          </p:cNvPr>
          <p:cNvPicPr>
            <a:picLocks noChangeAspect="1"/>
          </p:cNvPicPr>
          <p:nvPr/>
        </p:nvPicPr>
        <p:blipFill>
          <a:blip r:embed="rId6"/>
          <a:stretch>
            <a:fillRect/>
          </a:stretch>
        </p:blipFill>
        <p:spPr>
          <a:xfrm>
            <a:off x="1248640" y="5187024"/>
            <a:ext cx="1553785" cy="1244154"/>
          </a:xfrm>
          <a:prstGeom prst="rect">
            <a:avLst/>
          </a:prstGeom>
        </p:spPr>
      </p:pic>
      <p:pic>
        <p:nvPicPr>
          <p:cNvPr id="4098" name="Picture 2" descr="料理用ワインのイラスト（赤）">
            <a:extLst>
              <a:ext uri="{FF2B5EF4-FFF2-40B4-BE49-F238E27FC236}">
                <a16:creationId xmlns:a16="http://schemas.microsoft.com/office/drawing/2014/main" id="{7C6F82B2-96F4-415B-AD91-13E76A8914B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31990" y="5314776"/>
            <a:ext cx="1100113" cy="110011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ガーベラのイラスト">
            <a:extLst>
              <a:ext uri="{FF2B5EF4-FFF2-40B4-BE49-F238E27FC236}">
                <a16:creationId xmlns:a16="http://schemas.microsoft.com/office/drawing/2014/main" id="{FE178AB9-E530-47B6-81F6-B20C98FE7CE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69112" y="5168635"/>
            <a:ext cx="1262543" cy="1262543"/>
          </a:xfrm>
          <a:prstGeom prst="rect">
            <a:avLst/>
          </a:prstGeom>
          <a:noFill/>
          <a:extLst>
            <a:ext uri="{909E8E84-426E-40DD-AFC4-6F175D3DCCD1}">
              <a14:hiddenFill xmlns:a14="http://schemas.microsoft.com/office/drawing/2010/main">
                <a:solidFill>
                  <a:srgbClr val="FFFFFF"/>
                </a:solidFill>
              </a14:hiddenFill>
            </a:ext>
          </a:extLst>
        </p:spPr>
      </p:pic>
      <p:sp>
        <p:nvSpPr>
          <p:cNvPr id="23" name="正方形/長方形 22">
            <a:extLst>
              <a:ext uri="{FF2B5EF4-FFF2-40B4-BE49-F238E27FC236}">
                <a16:creationId xmlns:a16="http://schemas.microsoft.com/office/drawing/2014/main" id="{41768294-91BE-42B7-AD39-B423B54C7046}"/>
              </a:ext>
            </a:extLst>
          </p:cNvPr>
          <p:cNvSpPr/>
          <p:nvPr/>
        </p:nvSpPr>
        <p:spPr>
          <a:xfrm>
            <a:off x="6979933" y="5345949"/>
            <a:ext cx="4495115" cy="115512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latin typeface="HG丸ｺﾞｼｯｸM-PRO" panose="020F0600000000000000" pitchFamily="50" charset="-128"/>
                <a:ea typeface="HG丸ｺﾞｼｯｸM-PRO" panose="020F0600000000000000" pitchFamily="50" charset="-128"/>
              </a:rPr>
              <a:t>チョコレート、コーヒー豆、</a:t>
            </a:r>
            <a:endParaRPr kumimoji="1" lang="en-US" altLang="ja-JP" sz="2400" b="1" dirty="0">
              <a:solidFill>
                <a:schemeClr val="tx1"/>
              </a:solidFill>
              <a:latin typeface="HG丸ｺﾞｼｯｸM-PRO" panose="020F0600000000000000" pitchFamily="50" charset="-128"/>
              <a:ea typeface="HG丸ｺﾞｼｯｸM-PRO" panose="020F0600000000000000" pitchFamily="50" charset="-128"/>
            </a:endParaRPr>
          </a:p>
          <a:p>
            <a:pPr algn="ctr"/>
            <a:r>
              <a:rPr lang="ja-JP" altLang="en-US" sz="2400" b="1" dirty="0">
                <a:solidFill>
                  <a:schemeClr val="tx1"/>
                </a:solidFill>
                <a:latin typeface="HG丸ｺﾞｼｯｸM-PRO" panose="020F0600000000000000" pitchFamily="50" charset="-128"/>
                <a:ea typeface="HG丸ｺﾞｼｯｸM-PRO" panose="020F0600000000000000" pitchFamily="50" charset="-128"/>
              </a:rPr>
              <a:t>バナナ、コットン、ワイン、</a:t>
            </a:r>
            <a:endParaRPr lang="en-US" altLang="ja-JP" sz="2400" b="1" dirty="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sz="2400" b="1" dirty="0">
                <a:solidFill>
                  <a:schemeClr val="tx1"/>
                </a:solidFill>
                <a:latin typeface="HG丸ｺﾞｼｯｸM-PRO" panose="020F0600000000000000" pitchFamily="50" charset="-128"/>
                <a:ea typeface="HG丸ｺﾞｼｯｸM-PRO" panose="020F0600000000000000" pitchFamily="50" charset="-128"/>
              </a:rPr>
              <a:t>切り花など</a:t>
            </a:r>
          </a:p>
        </p:txBody>
      </p:sp>
      <p:sp>
        <p:nvSpPr>
          <p:cNvPr id="2" name="テキスト ボックス 1"/>
          <p:cNvSpPr txBox="1"/>
          <p:nvPr/>
        </p:nvSpPr>
        <p:spPr>
          <a:xfrm>
            <a:off x="8341790" y="4322766"/>
            <a:ext cx="1878196" cy="646331"/>
          </a:xfrm>
          <a:prstGeom prst="rect">
            <a:avLst/>
          </a:prstGeom>
          <a:noFill/>
          <a:ln>
            <a:solidFill>
              <a:schemeClr val="tx1"/>
            </a:solidFill>
          </a:ln>
        </p:spPr>
        <p:txBody>
          <a:bodyPr wrap="square" rtlCol="0">
            <a:spAutoFit/>
          </a:bodyPr>
          <a:lstStyle/>
          <a:p>
            <a:r>
              <a:rPr kumimoji="1" lang="ja-JP" altLang="en-US" dirty="0">
                <a:latin typeface="HG丸ｺﾞｼｯｸM-PRO" panose="020F0600000000000000" pitchFamily="50" charset="-128"/>
                <a:ea typeface="HG丸ｺﾞｼｯｸM-PRO" panose="020F0600000000000000" pitchFamily="50" charset="-128"/>
              </a:rPr>
              <a:t>フェアトレード認証ラベル</a:t>
            </a:r>
          </a:p>
        </p:txBody>
      </p:sp>
      <p:sp>
        <p:nvSpPr>
          <p:cNvPr id="3" name="スライド番号プレースホルダー 2"/>
          <p:cNvSpPr>
            <a:spLocks noGrp="1"/>
          </p:cNvSpPr>
          <p:nvPr>
            <p:ph type="sldNum" sz="quarter" idx="12"/>
          </p:nvPr>
        </p:nvSpPr>
        <p:spPr/>
        <p:txBody>
          <a:bodyPr/>
          <a:lstStyle/>
          <a:p>
            <a:fld id="{18661D3D-6956-46A9-9340-A701E0E782EA}" type="slidenum">
              <a:rPr kumimoji="1" lang="ja-JP" altLang="en-US" smtClean="0"/>
              <a:t>54</a:t>
            </a:fld>
            <a:endParaRPr kumimoji="1" lang="ja-JP" altLang="en-US"/>
          </a:p>
        </p:txBody>
      </p:sp>
    </p:spTree>
    <p:extLst>
      <p:ext uri="{BB962C8B-B14F-4D97-AF65-F5344CB8AC3E}">
        <p14:creationId xmlns:p14="http://schemas.microsoft.com/office/powerpoint/2010/main" val="40580350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テキスト ボックス 15">
            <a:extLst>
              <a:ext uri="{FF2B5EF4-FFF2-40B4-BE49-F238E27FC236}">
                <a16:creationId xmlns:a16="http://schemas.microsoft.com/office/drawing/2014/main" id="{7364CAA3-0F3A-4F6D-9CA8-DFE5796A8789}"/>
              </a:ext>
            </a:extLst>
          </p:cNvPr>
          <p:cNvSpPr txBox="1"/>
          <p:nvPr/>
        </p:nvSpPr>
        <p:spPr>
          <a:xfrm>
            <a:off x="374504" y="1750147"/>
            <a:ext cx="11242532" cy="4108689"/>
          </a:xfrm>
          <a:prstGeom prst="rect">
            <a:avLst/>
          </a:prstGeom>
          <a:solidFill>
            <a:schemeClr val="accent1">
              <a:lumMod val="20000"/>
              <a:lumOff val="80000"/>
            </a:schemeClr>
          </a:solidFill>
        </p:spPr>
        <p:txBody>
          <a:bodyPr wrap="square" rtlCol="0">
            <a:spAutoFit/>
          </a:bodyPr>
          <a:lstStyle/>
          <a:p>
            <a:endParaRPr kumimoji="1" lang="ja-JP" altLang="en-US" dirty="0"/>
          </a:p>
        </p:txBody>
      </p:sp>
      <p:pic>
        <p:nvPicPr>
          <p:cNvPr id="8" name="コンテンツ プレースホルダー 7">
            <a:extLst>
              <a:ext uri="{FF2B5EF4-FFF2-40B4-BE49-F238E27FC236}">
                <a16:creationId xmlns:a16="http://schemas.microsoft.com/office/drawing/2014/main" id="{8E790B34-9899-45C0-83EF-28B087B59A20}"/>
              </a:ext>
            </a:extLst>
          </p:cNvPr>
          <p:cNvPicPr>
            <a:picLocks noGrp="1" noChangeAspect="1"/>
          </p:cNvPicPr>
          <p:nvPr>
            <p:ph idx="1"/>
          </p:nvPr>
        </p:nvPicPr>
        <p:blipFill>
          <a:blip r:embed="rId3"/>
          <a:stretch>
            <a:fillRect/>
          </a:stretch>
        </p:blipFill>
        <p:spPr>
          <a:xfrm>
            <a:off x="6754585" y="2198264"/>
            <a:ext cx="4608761" cy="3108542"/>
          </a:xfrm>
          <a:prstGeom prst="rect">
            <a:avLst/>
          </a:prstGeom>
        </p:spPr>
      </p:pic>
      <p:pic>
        <p:nvPicPr>
          <p:cNvPr id="4" name="図 3">
            <a:extLst>
              <a:ext uri="{FF2B5EF4-FFF2-40B4-BE49-F238E27FC236}">
                <a16:creationId xmlns:a16="http://schemas.microsoft.com/office/drawing/2014/main" id="{95A1E04B-D005-48B9-B7D7-11459A218D8C}"/>
              </a:ext>
            </a:extLst>
          </p:cNvPr>
          <p:cNvPicPr>
            <a:picLocks noChangeAspect="1"/>
          </p:cNvPicPr>
          <p:nvPr/>
        </p:nvPicPr>
        <p:blipFill>
          <a:blip r:embed="rId4"/>
          <a:stretch>
            <a:fillRect/>
          </a:stretch>
        </p:blipFill>
        <p:spPr>
          <a:xfrm>
            <a:off x="374504" y="425161"/>
            <a:ext cx="8380573" cy="1268557"/>
          </a:xfrm>
          <a:prstGeom prst="rect">
            <a:avLst/>
          </a:prstGeom>
        </p:spPr>
      </p:pic>
      <p:pic>
        <p:nvPicPr>
          <p:cNvPr id="5" name="図 4">
            <a:extLst>
              <a:ext uri="{FF2B5EF4-FFF2-40B4-BE49-F238E27FC236}">
                <a16:creationId xmlns:a16="http://schemas.microsoft.com/office/drawing/2014/main" id="{2291F4A9-27F2-45D1-BA42-476053236DDD}"/>
              </a:ext>
            </a:extLst>
          </p:cNvPr>
          <p:cNvPicPr>
            <a:picLocks noChangeAspect="1"/>
          </p:cNvPicPr>
          <p:nvPr/>
        </p:nvPicPr>
        <p:blipFill>
          <a:blip r:embed="rId5"/>
          <a:stretch>
            <a:fillRect/>
          </a:stretch>
        </p:blipFill>
        <p:spPr>
          <a:xfrm>
            <a:off x="7925081" y="613063"/>
            <a:ext cx="1963881" cy="1091045"/>
          </a:xfrm>
          <a:prstGeom prst="rect">
            <a:avLst/>
          </a:prstGeom>
        </p:spPr>
      </p:pic>
      <p:pic>
        <p:nvPicPr>
          <p:cNvPr id="6" name="図 5">
            <a:extLst>
              <a:ext uri="{FF2B5EF4-FFF2-40B4-BE49-F238E27FC236}">
                <a16:creationId xmlns:a16="http://schemas.microsoft.com/office/drawing/2014/main" id="{25BA0A34-CC7E-4953-9D39-1E6C3FDEA7D4}"/>
              </a:ext>
            </a:extLst>
          </p:cNvPr>
          <p:cNvPicPr>
            <a:picLocks noChangeAspect="1"/>
          </p:cNvPicPr>
          <p:nvPr/>
        </p:nvPicPr>
        <p:blipFill>
          <a:blip r:embed="rId5"/>
          <a:stretch>
            <a:fillRect/>
          </a:stretch>
        </p:blipFill>
        <p:spPr>
          <a:xfrm>
            <a:off x="9848682" y="602674"/>
            <a:ext cx="1543050" cy="1091044"/>
          </a:xfrm>
          <a:prstGeom prst="rect">
            <a:avLst/>
          </a:prstGeom>
        </p:spPr>
      </p:pic>
      <p:sp>
        <p:nvSpPr>
          <p:cNvPr id="9" name="テキスト ボックス 8">
            <a:extLst>
              <a:ext uri="{FF2B5EF4-FFF2-40B4-BE49-F238E27FC236}">
                <a16:creationId xmlns:a16="http://schemas.microsoft.com/office/drawing/2014/main" id="{4BA3EFB7-0BDB-4FC2-839F-254A83C7ED97}"/>
              </a:ext>
            </a:extLst>
          </p:cNvPr>
          <p:cNvSpPr txBox="1"/>
          <p:nvPr/>
        </p:nvSpPr>
        <p:spPr>
          <a:xfrm>
            <a:off x="859999" y="2198264"/>
            <a:ext cx="5894586" cy="3108543"/>
          </a:xfrm>
          <a:prstGeom prst="rect">
            <a:avLst/>
          </a:prstGeom>
          <a:solidFill>
            <a:schemeClr val="bg1"/>
          </a:solidFill>
          <a:ln w="38100">
            <a:solidFill>
              <a:srgbClr val="0070C0"/>
            </a:solidFill>
          </a:ln>
        </p:spPr>
        <p:txBody>
          <a:bodyPr wrap="square" rtlCol="0">
            <a:spAutoFit/>
          </a:bodyPr>
          <a:lstStyle/>
          <a:p>
            <a:pPr marL="457200" indent="-457200">
              <a:buFont typeface="Wingdings" panose="05000000000000000000" pitchFamily="2" charset="2"/>
              <a:buChar char="l"/>
            </a:pPr>
            <a:r>
              <a:rPr kumimoji="1" lang="ja-JP" altLang="en-US" sz="2800" dirty="0">
                <a:latin typeface="HG丸ｺﾞｼｯｸM-PRO" panose="020F0600000000000000" pitchFamily="50" charset="-128"/>
                <a:ea typeface="HG丸ｺﾞｼｯｸM-PRO" panose="020F0600000000000000" pitchFamily="50" charset="-128"/>
              </a:rPr>
              <a:t>積極的な情報収集</a:t>
            </a:r>
            <a:endParaRPr kumimoji="1" lang="en-US" altLang="ja-JP" sz="2800" dirty="0">
              <a:latin typeface="HG丸ｺﾞｼｯｸM-PRO" panose="020F0600000000000000" pitchFamily="50" charset="-128"/>
              <a:ea typeface="HG丸ｺﾞｼｯｸM-PRO" panose="020F0600000000000000" pitchFamily="50" charset="-128"/>
            </a:endParaRPr>
          </a:p>
          <a:p>
            <a:r>
              <a:rPr lang="ja-JP" altLang="en-US" sz="2800" dirty="0">
                <a:latin typeface="HG丸ｺﾞｼｯｸM-PRO" panose="020F0600000000000000" pitchFamily="50" charset="-128"/>
                <a:ea typeface="HG丸ｺﾞｼｯｸM-PRO" panose="020F0600000000000000" pitchFamily="50" charset="-128"/>
              </a:rPr>
              <a:t>　　グローバル化・情報化に</a:t>
            </a:r>
            <a:endParaRPr lang="en-US" altLang="ja-JP" sz="2800" dirty="0">
              <a:latin typeface="HG丸ｺﾞｼｯｸM-PRO" panose="020F0600000000000000" pitchFamily="50" charset="-128"/>
              <a:ea typeface="HG丸ｺﾞｼｯｸM-PRO" panose="020F0600000000000000" pitchFamily="50" charset="-128"/>
            </a:endParaRPr>
          </a:p>
          <a:p>
            <a:r>
              <a:rPr kumimoji="1" lang="ja-JP" altLang="en-US" sz="2800" dirty="0">
                <a:latin typeface="HG丸ｺﾞｼｯｸM-PRO" panose="020F0600000000000000" pitchFamily="50" charset="-128"/>
                <a:ea typeface="HG丸ｺﾞｼｯｸM-PRO" panose="020F0600000000000000" pitchFamily="50" charset="-128"/>
              </a:rPr>
              <a:t>　　対応できる力を</a:t>
            </a:r>
            <a:r>
              <a:rPr kumimoji="1" lang="ja-JP" altLang="en-US" sz="2800" dirty="0" smtClean="0">
                <a:latin typeface="HG丸ｺﾞｼｯｸM-PRO" panose="020F0600000000000000" pitchFamily="50" charset="-128"/>
                <a:ea typeface="HG丸ｺﾞｼｯｸM-PRO" panose="020F0600000000000000" pitchFamily="50" charset="-128"/>
              </a:rPr>
              <a:t>つける。</a:t>
            </a:r>
            <a:endParaRPr kumimoji="1" lang="en-US" altLang="ja-JP" sz="2800" dirty="0">
              <a:latin typeface="HG丸ｺﾞｼｯｸM-PRO" panose="020F0600000000000000" pitchFamily="50" charset="-128"/>
              <a:ea typeface="HG丸ｺﾞｼｯｸM-PRO" panose="020F0600000000000000" pitchFamily="50" charset="-128"/>
            </a:endParaRPr>
          </a:p>
          <a:p>
            <a:pPr marL="457200" indent="-457200">
              <a:buFont typeface="Wingdings" panose="05000000000000000000" pitchFamily="2" charset="2"/>
              <a:buChar char="l"/>
            </a:pPr>
            <a:r>
              <a:rPr lang="ja-JP" altLang="en-US" sz="2800" dirty="0">
                <a:latin typeface="HG丸ｺﾞｼｯｸM-PRO" panose="020F0600000000000000" pitchFamily="50" charset="-128"/>
                <a:ea typeface="HG丸ｺﾞｼｯｸM-PRO" panose="020F0600000000000000" pitchFamily="50" charset="-128"/>
              </a:rPr>
              <a:t>不公正な業者と取引しない</a:t>
            </a:r>
            <a:endParaRPr lang="en-US" altLang="ja-JP" sz="2800" dirty="0">
              <a:latin typeface="HG丸ｺﾞｼｯｸM-PRO" panose="020F0600000000000000" pitchFamily="50" charset="-128"/>
              <a:ea typeface="HG丸ｺﾞｼｯｸM-PRO" panose="020F0600000000000000" pitchFamily="50" charset="-128"/>
            </a:endParaRPr>
          </a:p>
          <a:p>
            <a:r>
              <a:rPr lang="ja-JP" altLang="en-US" sz="2800" dirty="0">
                <a:latin typeface="HG丸ｺﾞｼｯｸM-PRO" panose="020F0600000000000000" pitchFamily="50" charset="-128"/>
                <a:ea typeface="HG丸ｺﾞｼｯｸM-PRO" panose="020F0600000000000000" pitchFamily="50" charset="-128"/>
              </a:rPr>
              <a:t>　　⇒公正な業者が</a:t>
            </a:r>
            <a:r>
              <a:rPr lang="ja-JP" altLang="en-US" sz="2800" dirty="0" smtClean="0">
                <a:latin typeface="HG丸ｺﾞｼｯｸM-PRO" panose="020F0600000000000000" pitchFamily="50" charset="-128"/>
                <a:ea typeface="HG丸ｺﾞｼｯｸM-PRO" panose="020F0600000000000000" pitchFamily="50" charset="-128"/>
              </a:rPr>
              <a:t>残る。</a:t>
            </a:r>
            <a:endParaRPr lang="en-US" altLang="ja-JP" sz="2800" dirty="0">
              <a:latin typeface="HG丸ｺﾞｼｯｸM-PRO" panose="020F0600000000000000" pitchFamily="50" charset="-128"/>
              <a:ea typeface="HG丸ｺﾞｼｯｸM-PRO" panose="020F0600000000000000" pitchFamily="50" charset="-128"/>
            </a:endParaRPr>
          </a:p>
          <a:p>
            <a:pPr marL="457200" indent="-457200">
              <a:buFont typeface="Wingdings" panose="05000000000000000000" pitchFamily="2" charset="2"/>
              <a:buChar char="l"/>
            </a:pPr>
            <a:r>
              <a:rPr kumimoji="1" lang="ja-JP" altLang="en-US" sz="2800" dirty="0">
                <a:latin typeface="HG丸ｺﾞｼｯｸM-PRO" panose="020F0600000000000000" pitchFamily="50" charset="-128"/>
                <a:ea typeface="HG丸ｺﾞｼｯｸM-PRO" panose="020F0600000000000000" pitchFamily="50" charset="-128"/>
              </a:rPr>
              <a:t>地産地消（千産千消）</a:t>
            </a:r>
            <a:endParaRPr kumimoji="1" lang="en-US" altLang="ja-JP" sz="2800" dirty="0">
              <a:latin typeface="HG丸ｺﾞｼｯｸM-PRO" panose="020F0600000000000000" pitchFamily="50" charset="-128"/>
              <a:ea typeface="HG丸ｺﾞｼｯｸM-PRO" panose="020F0600000000000000" pitchFamily="50" charset="-128"/>
            </a:endParaRPr>
          </a:p>
          <a:p>
            <a:r>
              <a:rPr lang="ja-JP" altLang="en-US" sz="2800" dirty="0">
                <a:latin typeface="HG丸ｺﾞｼｯｸM-PRO" panose="020F0600000000000000" pitchFamily="50" charset="-128"/>
                <a:ea typeface="HG丸ｺﾞｼｯｸM-PRO" panose="020F0600000000000000" pitchFamily="50" charset="-128"/>
              </a:rPr>
              <a:t>　　地域経済に貢献する商品を選択</a:t>
            </a:r>
            <a:endParaRPr kumimoji="1" lang="en-US" altLang="ja-JP" sz="2800" dirty="0">
              <a:latin typeface="HG丸ｺﾞｼｯｸM-PRO" panose="020F0600000000000000" pitchFamily="50" charset="-128"/>
              <a:ea typeface="HG丸ｺﾞｼｯｸM-PRO" panose="020F0600000000000000" pitchFamily="50" charset="-128"/>
            </a:endParaRPr>
          </a:p>
        </p:txBody>
      </p:sp>
      <p:pic>
        <p:nvPicPr>
          <p:cNvPr id="11" name="図 10">
            <a:extLst>
              <a:ext uri="{FF2B5EF4-FFF2-40B4-BE49-F238E27FC236}">
                <a16:creationId xmlns:a16="http://schemas.microsoft.com/office/drawing/2014/main" id="{0798B463-C6CC-4C46-9866-3328FC5D4F91}"/>
              </a:ext>
            </a:extLst>
          </p:cNvPr>
          <p:cNvPicPr>
            <a:picLocks noChangeAspect="1"/>
          </p:cNvPicPr>
          <p:nvPr/>
        </p:nvPicPr>
        <p:blipFill>
          <a:blip r:embed="rId6"/>
          <a:stretch>
            <a:fillRect/>
          </a:stretch>
        </p:blipFill>
        <p:spPr>
          <a:xfrm>
            <a:off x="444930" y="5823186"/>
            <a:ext cx="4322439" cy="609653"/>
          </a:xfrm>
          <a:prstGeom prst="rect">
            <a:avLst/>
          </a:prstGeom>
        </p:spPr>
      </p:pic>
      <p:pic>
        <p:nvPicPr>
          <p:cNvPr id="13" name="図 12">
            <a:extLst>
              <a:ext uri="{FF2B5EF4-FFF2-40B4-BE49-F238E27FC236}">
                <a16:creationId xmlns:a16="http://schemas.microsoft.com/office/drawing/2014/main" id="{E91BC02A-A53E-4EE5-AE77-B3E033FD3670}"/>
              </a:ext>
            </a:extLst>
          </p:cNvPr>
          <p:cNvPicPr>
            <a:picLocks noChangeAspect="1"/>
          </p:cNvPicPr>
          <p:nvPr/>
        </p:nvPicPr>
        <p:blipFill>
          <a:blip r:embed="rId6"/>
          <a:stretch>
            <a:fillRect/>
          </a:stretch>
        </p:blipFill>
        <p:spPr>
          <a:xfrm>
            <a:off x="4767369" y="5823186"/>
            <a:ext cx="4322439" cy="609653"/>
          </a:xfrm>
          <a:prstGeom prst="rect">
            <a:avLst/>
          </a:prstGeom>
        </p:spPr>
      </p:pic>
      <p:pic>
        <p:nvPicPr>
          <p:cNvPr id="15" name="図 14">
            <a:extLst>
              <a:ext uri="{FF2B5EF4-FFF2-40B4-BE49-F238E27FC236}">
                <a16:creationId xmlns:a16="http://schemas.microsoft.com/office/drawing/2014/main" id="{0FCDD748-0A07-4565-A104-3241E6F3857D}"/>
              </a:ext>
            </a:extLst>
          </p:cNvPr>
          <p:cNvPicPr>
            <a:picLocks noChangeAspect="1"/>
          </p:cNvPicPr>
          <p:nvPr/>
        </p:nvPicPr>
        <p:blipFill>
          <a:blip r:embed="rId6"/>
          <a:stretch>
            <a:fillRect/>
          </a:stretch>
        </p:blipFill>
        <p:spPr>
          <a:xfrm>
            <a:off x="7189822" y="5823186"/>
            <a:ext cx="4322439" cy="609653"/>
          </a:xfrm>
          <a:prstGeom prst="rect">
            <a:avLst/>
          </a:prstGeom>
        </p:spPr>
      </p:pic>
      <p:sp>
        <p:nvSpPr>
          <p:cNvPr id="3" name="スライド番号プレースホルダー 2"/>
          <p:cNvSpPr>
            <a:spLocks noGrp="1"/>
          </p:cNvSpPr>
          <p:nvPr>
            <p:ph type="sldNum" sz="quarter" idx="12"/>
          </p:nvPr>
        </p:nvSpPr>
        <p:spPr/>
        <p:txBody>
          <a:bodyPr/>
          <a:lstStyle/>
          <a:p>
            <a:fld id="{18661D3D-6956-46A9-9340-A701E0E782EA}" type="slidenum">
              <a:rPr kumimoji="1" lang="ja-JP" altLang="en-US" smtClean="0"/>
              <a:t>55</a:t>
            </a:fld>
            <a:endParaRPr kumimoji="1" lang="ja-JP" altLang="en-US"/>
          </a:p>
        </p:txBody>
      </p:sp>
    </p:spTree>
    <p:extLst>
      <p:ext uri="{BB962C8B-B14F-4D97-AF65-F5344CB8AC3E}">
        <p14:creationId xmlns:p14="http://schemas.microsoft.com/office/powerpoint/2010/main" val="129285152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a:extLst>
              <a:ext uri="{FF2B5EF4-FFF2-40B4-BE49-F238E27FC236}">
                <a16:creationId xmlns:a16="http://schemas.microsoft.com/office/drawing/2014/main" id="{88AFC118-80E5-4D5C-A058-DFC2FFE953FD}"/>
              </a:ext>
            </a:extLst>
          </p:cNvPr>
          <p:cNvSpPr txBox="1"/>
          <p:nvPr/>
        </p:nvSpPr>
        <p:spPr>
          <a:xfrm>
            <a:off x="375804" y="783419"/>
            <a:ext cx="11440391" cy="5958465"/>
          </a:xfrm>
          <a:prstGeom prst="rect">
            <a:avLst/>
          </a:prstGeom>
          <a:solidFill>
            <a:schemeClr val="accent5">
              <a:lumMod val="20000"/>
              <a:lumOff val="80000"/>
            </a:schemeClr>
          </a:solidFill>
        </p:spPr>
        <p:txBody>
          <a:bodyPr wrap="square" rtlCol="0">
            <a:spAutoFit/>
          </a:bodyPr>
          <a:lstStyle/>
          <a:p>
            <a:endParaRPr kumimoji="1" lang="ja-JP" altLang="en-US" dirty="0"/>
          </a:p>
        </p:txBody>
      </p:sp>
      <p:sp>
        <p:nvSpPr>
          <p:cNvPr id="2" name="タイトル 1">
            <a:extLst>
              <a:ext uri="{FF2B5EF4-FFF2-40B4-BE49-F238E27FC236}">
                <a16:creationId xmlns:a16="http://schemas.microsoft.com/office/drawing/2014/main" id="{DE104FC2-A190-4E39-A151-9C3FC4BE6AD4}"/>
              </a:ext>
            </a:extLst>
          </p:cNvPr>
          <p:cNvSpPr>
            <a:spLocks noGrp="1"/>
          </p:cNvSpPr>
          <p:nvPr>
            <p:ph type="title"/>
          </p:nvPr>
        </p:nvSpPr>
        <p:spPr>
          <a:xfrm>
            <a:off x="-1" y="354735"/>
            <a:ext cx="4042065" cy="861001"/>
          </a:xfrm>
          <a:solidFill>
            <a:schemeClr val="accent1"/>
          </a:solidFill>
        </p:spPr>
        <p:txBody>
          <a:bodyPr>
            <a:normAutofit/>
          </a:bodyPr>
          <a:lstStyle/>
          <a:p>
            <a:r>
              <a:rPr kumimoji="1" lang="ja-JP" altLang="en-US" dirty="0">
                <a:solidFill>
                  <a:schemeClr val="bg1"/>
                </a:solidFill>
                <a:latin typeface="HG丸ｺﾞｼｯｸM-PRO" panose="020F0600000000000000" pitchFamily="50" charset="-128"/>
                <a:ea typeface="HG丸ｺﾞｼｯｸM-PRO" panose="020F0600000000000000" pitchFamily="50" charset="-128"/>
              </a:rPr>
              <a:t>エシカル消費　</a:t>
            </a:r>
          </a:p>
        </p:txBody>
      </p:sp>
      <p:pic>
        <p:nvPicPr>
          <p:cNvPr id="4" name="図 3">
            <a:extLst>
              <a:ext uri="{FF2B5EF4-FFF2-40B4-BE49-F238E27FC236}">
                <a16:creationId xmlns:a16="http://schemas.microsoft.com/office/drawing/2014/main" id="{DDEEDBE8-66E8-403C-BAD6-89F00D56F398}"/>
              </a:ext>
            </a:extLst>
          </p:cNvPr>
          <p:cNvPicPr>
            <a:picLocks noChangeAspect="1"/>
          </p:cNvPicPr>
          <p:nvPr/>
        </p:nvPicPr>
        <p:blipFill>
          <a:blip r:embed="rId2"/>
          <a:stretch>
            <a:fillRect/>
          </a:stretch>
        </p:blipFill>
        <p:spPr>
          <a:xfrm>
            <a:off x="4826121" y="2945047"/>
            <a:ext cx="1936992" cy="1767740"/>
          </a:xfrm>
          <a:prstGeom prst="rect">
            <a:avLst/>
          </a:prstGeom>
        </p:spPr>
      </p:pic>
      <p:sp>
        <p:nvSpPr>
          <p:cNvPr id="6" name="テキスト ボックス 5">
            <a:extLst>
              <a:ext uri="{FF2B5EF4-FFF2-40B4-BE49-F238E27FC236}">
                <a16:creationId xmlns:a16="http://schemas.microsoft.com/office/drawing/2014/main" id="{32BCD5FE-AEF3-4893-8496-A4ED99731425}"/>
              </a:ext>
            </a:extLst>
          </p:cNvPr>
          <p:cNvSpPr txBox="1"/>
          <p:nvPr/>
        </p:nvSpPr>
        <p:spPr>
          <a:xfrm>
            <a:off x="794858" y="1340433"/>
            <a:ext cx="10068791" cy="1384995"/>
          </a:xfrm>
          <a:prstGeom prst="rect">
            <a:avLst/>
          </a:prstGeom>
          <a:noFill/>
          <a:ln w="38100">
            <a:solidFill>
              <a:srgbClr val="0070C0"/>
            </a:solidFill>
          </a:ln>
        </p:spPr>
        <p:txBody>
          <a:bodyPr wrap="square" rtlCol="0">
            <a:spAutoFit/>
          </a:bodyPr>
          <a:lstStyle/>
          <a:p>
            <a:r>
              <a:rPr kumimoji="1" lang="ja-JP" altLang="en-US" sz="2800" b="1" dirty="0">
                <a:latin typeface="HG丸ｺﾞｼｯｸM-PRO" panose="020F0600000000000000" pitchFamily="50" charset="-128"/>
                <a:ea typeface="HG丸ｺﾞｼｯｸM-PRO" panose="020F0600000000000000" pitchFamily="50" charset="-128"/>
              </a:rPr>
              <a:t>エシカルとは倫理的という意味</a:t>
            </a:r>
            <a:endParaRPr kumimoji="1" lang="en-US" altLang="ja-JP" sz="2800" b="1" dirty="0">
              <a:latin typeface="HG丸ｺﾞｼｯｸM-PRO" panose="020F0600000000000000" pitchFamily="50" charset="-128"/>
              <a:ea typeface="HG丸ｺﾞｼｯｸM-PRO" panose="020F0600000000000000" pitchFamily="50" charset="-128"/>
            </a:endParaRPr>
          </a:p>
          <a:p>
            <a:r>
              <a:rPr lang="ja-JP" altLang="en-US" sz="2800" b="1" dirty="0">
                <a:latin typeface="HG丸ｺﾞｼｯｸM-PRO" panose="020F0600000000000000" pitchFamily="50" charset="-128"/>
                <a:ea typeface="HG丸ｺﾞｼｯｸM-PRO" panose="020F0600000000000000" pitchFamily="50" charset="-128"/>
              </a:rPr>
              <a:t>エシカル消費は、よりよい社会や持続可能な世界に向けた、人や環境に配慮した消費</a:t>
            </a:r>
            <a:endParaRPr kumimoji="1" lang="ja-JP" altLang="en-US" sz="2800" b="1" dirty="0">
              <a:latin typeface="HG丸ｺﾞｼｯｸM-PRO" panose="020F0600000000000000" pitchFamily="50" charset="-128"/>
              <a:ea typeface="HG丸ｺﾞｼｯｸM-PRO" panose="020F0600000000000000" pitchFamily="50" charset="-128"/>
            </a:endParaRPr>
          </a:p>
        </p:txBody>
      </p:sp>
      <p:sp>
        <p:nvSpPr>
          <p:cNvPr id="8" name="楕円 7">
            <a:extLst>
              <a:ext uri="{FF2B5EF4-FFF2-40B4-BE49-F238E27FC236}">
                <a16:creationId xmlns:a16="http://schemas.microsoft.com/office/drawing/2014/main" id="{8A3C657B-3605-49E3-A732-88551A25CDD0}"/>
              </a:ext>
            </a:extLst>
          </p:cNvPr>
          <p:cNvSpPr/>
          <p:nvPr/>
        </p:nvSpPr>
        <p:spPr>
          <a:xfrm>
            <a:off x="1346717" y="3007716"/>
            <a:ext cx="2444415" cy="1533111"/>
          </a:xfrm>
          <a:prstGeom prst="ellipse">
            <a:avLst/>
          </a:prstGeom>
          <a:solidFill>
            <a:schemeClr val="accent2">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400" b="1" dirty="0">
                <a:latin typeface="HG丸ｺﾞｼｯｸM-PRO" panose="020F0600000000000000" pitchFamily="50" charset="-128"/>
                <a:ea typeface="HG丸ｺﾞｼｯｸM-PRO" panose="020F0600000000000000" pitchFamily="50" charset="-128"/>
              </a:rPr>
              <a:t>人への配慮</a:t>
            </a:r>
            <a:endParaRPr kumimoji="1" lang="ja-JP" altLang="en-US" sz="2400" b="1" dirty="0">
              <a:latin typeface="HG丸ｺﾞｼｯｸM-PRO" panose="020F0600000000000000" pitchFamily="50" charset="-128"/>
              <a:ea typeface="HG丸ｺﾞｼｯｸM-PRO" panose="020F0600000000000000" pitchFamily="50" charset="-128"/>
            </a:endParaRPr>
          </a:p>
        </p:txBody>
      </p:sp>
      <p:sp>
        <p:nvSpPr>
          <p:cNvPr id="9" name="楕円 8">
            <a:extLst>
              <a:ext uri="{FF2B5EF4-FFF2-40B4-BE49-F238E27FC236}">
                <a16:creationId xmlns:a16="http://schemas.microsoft.com/office/drawing/2014/main" id="{9B9738AE-2339-4A47-9511-21048595C3B9}"/>
              </a:ext>
            </a:extLst>
          </p:cNvPr>
          <p:cNvSpPr/>
          <p:nvPr/>
        </p:nvSpPr>
        <p:spPr>
          <a:xfrm>
            <a:off x="7694468" y="2965829"/>
            <a:ext cx="2566554" cy="1483356"/>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latin typeface="HG丸ｺﾞｼｯｸM-PRO" panose="020F0600000000000000" pitchFamily="50" charset="-128"/>
                <a:ea typeface="HG丸ｺﾞｼｯｸM-PRO" panose="020F0600000000000000" pitchFamily="50" charset="-128"/>
              </a:rPr>
              <a:t>環境への</a:t>
            </a:r>
            <a:endParaRPr kumimoji="1" lang="en-US" altLang="ja-JP" sz="2400" b="1" dirty="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sz="2400" b="1" dirty="0">
                <a:solidFill>
                  <a:schemeClr val="tx1"/>
                </a:solidFill>
                <a:latin typeface="HG丸ｺﾞｼｯｸM-PRO" panose="020F0600000000000000" pitchFamily="50" charset="-128"/>
                <a:ea typeface="HG丸ｺﾞｼｯｸM-PRO" panose="020F0600000000000000" pitchFamily="50" charset="-128"/>
              </a:rPr>
              <a:t>配慮</a:t>
            </a:r>
          </a:p>
        </p:txBody>
      </p:sp>
      <p:sp>
        <p:nvSpPr>
          <p:cNvPr id="10" name="楕円 9">
            <a:extLst>
              <a:ext uri="{FF2B5EF4-FFF2-40B4-BE49-F238E27FC236}">
                <a16:creationId xmlns:a16="http://schemas.microsoft.com/office/drawing/2014/main" id="{0CE88432-C886-47F6-802D-782433B822C2}"/>
              </a:ext>
            </a:extLst>
          </p:cNvPr>
          <p:cNvSpPr/>
          <p:nvPr/>
        </p:nvSpPr>
        <p:spPr>
          <a:xfrm>
            <a:off x="7343091" y="4689586"/>
            <a:ext cx="2361288" cy="1384995"/>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latin typeface="HG丸ｺﾞｼｯｸM-PRO" panose="020F0600000000000000" pitchFamily="50" charset="-128"/>
                <a:ea typeface="HG丸ｺﾞｼｯｸM-PRO" panose="020F0600000000000000" pitchFamily="50" charset="-128"/>
              </a:rPr>
              <a:t>社会への</a:t>
            </a:r>
            <a:endParaRPr kumimoji="1" lang="en-US" altLang="ja-JP" sz="2400" b="1" dirty="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sz="2400" b="1" dirty="0">
                <a:solidFill>
                  <a:schemeClr val="tx1"/>
                </a:solidFill>
                <a:latin typeface="HG丸ｺﾞｼｯｸM-PRO" panose="020F0600000000000000" pitchFamily="50" charset="-128"/>
                <a:ea typeface="HG丸ｺﾞｼｯｸM-PRO" panose="020F0600000000000000" pitchFamily="50" charset="-128"/>
              </a:rPr>
              <a:t>配慮</a:t>
            </a:r>
          </a:p>
        </p:txBody>
      </p:sp>
      <p:sp>
        <p:nvSpPr>
          <p:cNvPr id="11" name="楕円 10">
            <a:extLst>
              <a:ext uri="{FF2B5EF4-FFF2-40B4-BE49-F238E27FC236}">
                <a16:creationId xmlns:a16="http://schemas.microsoft.com/office/drawing/2014/main" id="{3220F803-29C8-48EB-9F4F-58954DAE2537}"/>
              </a:ext>
            </a:extLst>
          </p:cNvPr>
          <p:cNvSpPr/>
          <p:nvPr/>
        </p:nvSpPr>
        <p:spPr>
          <a:xfrm>
            <a:off x="1924688" y="4729768"/>
            <a:ext cx="2361288" cy="1384995"/>
          </a:xfrm>
          <a:prstGeom prst="ellipse">
            <a:avLst/>
          </a:prstGeom>
          <a:solidFill>
            <a:srgbClr val="BAF77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latin typeface="HG丸ｺﾞｼｯｸM-PRO" panose="020F0600000000000000" pitchFamily="50" charset="-128"/>
                <a:ea typeface="HG丸ｺﾞｼｯｸM-PRO" panose="020F0600000000000000" pitchFamily="50" charset="-128"/>
              </a:rPr>
              <a:t>地域への配慮</a:t>
            </a:r>
            <a:endParaRPr kumimoji="1" lang="en-US" altLang="ja-JP" sz="24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13" name="テキスト ボックス 12">
            <a:extLst>
              <a:ext uri="{FF2B5EF4-FFF2-40B4-BE49-F238E27FC236}">
                <a16:creationId xmlns:a16="http://schemas.microsoft.com/office/drawing/2014/main" id="{8809A6CB-9710-4193-B5F4-A946AC4E29EB}"/>
              </a:ext>
            </a:extLst>
          </p:cNvPr>
          <p:cNvSpPr txBox="1"/>
          <p:nvPr/>
        </p:nvSpPr>
        <p:spPr>
          <a:xfrm>
            <a:off x="4551899" y="4976665"/>
            <a:ext cx="2485435" cy="830997"/>
          </a:xfrm>
          <a:prstGeom prst="rect">
            <a:avLst/>
          </a:prstGeom>
          <a:noFill/>
        </p:spPr>
        <p:txBody>
          <a:bodyPr wrap="square" rtlCol="0">
            <a:spAutoFit/>
          </a:bodyPr>
          <a:lstStyle/>
          <a:p>
            <a:pPr algn="ctr"/>
            <a:r>
              <a:rPr kumimoji="1" lang="ja-JP" altLang="en-US" sz="2400" b="1" dirty="0">
                <a:solidFill>
                  <a:srgbClr val="002060"/>
                </a:solidFill>
                <a:latin typeface="HG丸ｺﾞｼｯｸM-PRO" panose="020F0600000000000000" pitchFamily="50" charset="-128"/>
                <a:ea typeface="HG丸ｺﾞｼｯｸM-PRO" panose="020F0600000000000000" pitchFamily="50" charset="-128"/>
              </a:rPr>
              <a:t>買い物で世界が変わる！</a:t>
            </a:r>
          </a:p>
        </p:txBody>
      </p:sp>
      <p:sp>
        <p:nvSpPr>
          <p:cNvPr id="14" name="テキスト ボックス 13">
            <a:extLst>
              <a:ext uri="{FF2B5EF4-FFF2-40B4-BE49-F238E27FC236}">
                <a16:creationId xmlns:a16="http://schemas.microsoft.com/office/drawing/2014/main" id="{80A6E824-1507-484F-9A36-F876ECFCB2C0}"/>
              </a:ext>
            </a:extLst>
          </p:cNvPr>
          <p:cNvSpPr txBox="1"/>
          <p:nvPr/>
        </p:nvSpPr>
        <p:spPr>
          <a:xfrm>
            <a:off x="4416136" y="5839691"/>
            <a:ext cx="2926955" cy="461665"/>
          </a:xfrm>
          <a:prstGeom prst="rect">
            <a:avLst/>
          </a:prstGeom>
          <a:solidFill>
            <a:schemeClr val="bg1"/>
          </a:solidFill>
          <a:ln w="38100">
            <a:solidFill>
              <a:srgbClr val="0070C0"/>
            </a:solidFill>
          </a:ln>
        </p:spPr>
        <p:txBody>
          <a:bodyPr wrap="square" rtlCol="0">
            <a:spAutoFit/>
          </a:bodyPr>
          <a:lstStyle/>
          <a:p>
            <a:pPr algn="ctr"/>
            <a:r>
              <a:rPr kumimoji="1" lang="ja-JP" altLang="en-US" sz="2400" b="1" dirty="0">
                <a:latin typeface="HG丸ｺﾞｼｯｸM-PRO" panose="020F0600000000000000" pitchFamily="50" charset="-128"/>
                <a:ea typeface="HG丸ｺﾞｼｯｸM-PRO" panose="020F0600000000000000" pitchFamily="50" charset="-128"/>
              </a:rPr>
              <a:t>消費者市民社会へ</a:t>
            </a:r>
          </a:p>
        </p:txBody>
      </p:sp>
      <p:sp>
        <p:nvSpPr>
          <p:cNvPr id="3" name="スライド番号プレースホルダー 2"/>
          <p:cNvSpPr>
            <a:spLocks noGrp="1"/>
          </p:cNvSpPr>
          <p:nvPr>
            <p:ph type="sldNum" sz="quarter" idx="12"/>
          </p:nvPr>
        </p:nvSpPr>
        <p:spPr/>
        <p:txBody>
          <a:bodyPr/>
          <a:lstStyle/>
          <a:p>
            <a:fld id="{18661D3D-6956-46A9-9340-A701E0E782EA}" type="slidenum">
              <a:rPr kumimoji="1" lang="ja-JP" altLang="en-US" smtClean="0"/>
              <a:t>56</a:t>
            </a:fld>
            <a:endParaRPr kumimoji="1" lang="ja-JP" altLang="en-US"/>
          </a:p>
        </p:txBody>
      </p:sp>
    </p:spTree>
    <p:extLst>
      <p:ext uri="{BB962C8B-B14F-4D97-AF65-F5344CB8AC3E}">
        <p14:creationId xmlns:p14="http://schemas.microsoft.com/office/powerpoint/2010/main" val="407646509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テキスト ボックス 17">
            <a:extLst>
              <a:ext uri="{FF2B5EF4-FFF2-40B4-BE49-F238E27FC236}">
                <a16:creationId xmlns:a16="http://schemas.microsoft.com/office/drawing/2014/main" id="{3559F825-04CC-4E19-9148-30CFD243FCB1}"/>
              </a:ext>
            </a:extLst>
          </p:cNvPr>
          <p:cNvSpPr txBox="1"/>
          <p:nvPr/>
        </p:nvSpPr>
        <p:spPr>
          <a:xfrm>
            <a:off x="502766" y="1293021"/>
            <a:ext cx="11133055" cy="4581427"/>
          </a:xfrm>
          <a:prstGeom prst="rect">
            <a:avLst/>
          </a:prstGeom>
          <a:solidFill>
            <a:schemeClr val="accent5">
              <a:lumMod val="20000"/>
              <a:lumOff val="80000"/>
            </a:schemeClr>
          </a:solidFill>
          <a:ln>
            <a:solidFill>
              <a:schemeClr val="accent5">
                <a:lumMod val="20000"/>
                <a:lumOff val="80000"/>
              </a:schemeClr>
            </a:solidFill>
          </a:ln>
        </p:spPr>
        <p:txBody>
          <a:bodyPr wrap="square" rtlCol="0">
            <a:spAutoFit/>
          </a:bodyPr>
          <a:lstStyle/>
          <a:p>
            <a:endParaRPr kumimoji="1" lang="ja-JP" altLang="en-US" dirty="0"/>
          </a:p>
        </p:txBody>
      </p:sp>
      <p:sp>
        <p:nvSpPr>
          <p:cNvPr id="4" name="テキスト ボックス 3">
            <a:extLst>
              <a:ext uri="{FF2B5EF4-FFF2-40B4-BE49-F238E27FC236}">
                <a16:creationId xmlns:a16="http://schemas.microsoft.com/office/drawing/2014/main" id="{9BC88522-D729-428A-BA50-598A3918F682}"/>
              </a:ext>
            </a:extLst>
          </p:cNvPr>
          <p:cNvSpPr txBox="1"/>
          <p:nvPr/>
        </p:nvSpPr>
        <p:spPr>
          <a:xfrm>
            <a:off x="0" y="394854"/>
            <a:ext cx="4582390" cy="769441"/>
          </a:xfrm>
          <a:prstGeom prst="rect">
            <a:avLst/>
          </a:prstGeom>
          <a:solidFill>
            <a:srgbClr val="FFC000"/>
          </a:solidFill>
        </p:spPr>
        <p:txBody>
          <a:bodyPr wrap="square" rtlCol="0">
            <a:spAutoFit/>
          </a:bodyPr>
          <a:lstStyle/>
          <a:p>
            <a:r>
              <a:rPr kumimoji="1" lang="en-US" altLang="ja-JP" sz="4400" b="1" dirty="0">
                <a:solidFill>
                  <a:schemeClr val="bg1"/>
                </a:solidFill>
                <a:latin typeface="HG丸ｺﾞｼｯｸM-PRO" panose="020F0600000000000000" pitchFamily="50" charset="-128"/>
                <a:ea typeface="HG丸ｺﾞｼｯｸM-PRO" panose="020F0600000000000000" pitchFamily="50" charset="-128"/>
              </a:rPr>
              <a:t>SDG</a:t>
            </a:r>
            <a:r>
              <a:rPr kumimoji="1" lang="ja-JP" altLang="en-US" sz="4400" b="1" dirty="0">
                <a:solidFill>
                  <a:schemeClr val="bg1"/>
                </a:solidFill>
                <a:latin typeface="HG丸ｺﾞｼｯｸM-PRO" panose="020F0600000000000000" pitchFamily="50" charset="-128"/>
                <a:ea typeface="HG丸ｺﾞｼｯｸM-PRO" panose="020F0600000000000000" pitchFamily="50" charset="-128"/>
              </a:rPr>
              <a:t>ｓとは？</a:t>
            </a:r>
          </a:p>
        </p:txBody>
      </p:sp>
      <p:pic>
        <p:nvPicPr>
          <p:cNvPr id="5" name="図 4">
            <a:extLst>
              <a:ext uri="{FF2B5EF4-FFF2-40B4-BE49-F238E27FC236}">
                <a16:creationId xmlns:a16="http://schemas.microsoft.com/office/drawing/2014/main" id="{B0AB65D5-145A-46FA-84BD-C3D2E0AFF231}"/>
              </a:ext>
            </a:extLst>
          </p:cNvPr>
          <p:cNvPicPr>
            <a:picLocks noChangeAspect="1"/>
          </p:cNvPicPr>
          <p:nvPr/>
        </p:nvPicPr>
        <p:blipFill>
          <a:blip r:embed="rId3"/>
          <a:stretch>
            <a:fillRect/>
          </a:stretch>
        </p:blipFill>
        <p:spPr>
          <a:xfrm>
            <a:off x="761605" y="2770588"/>
            <a:ext cx="4662663" cy="2404527"/>
          </a:xfrm>
          <a:prstGeom prst="rect">
            <a:avLst/>
          </a:prstGeom>
        </p:spPr>
      </p:pic>
      <p:pic>
        <p:nvPicPr>
          <p:cNvPr id="8" name="図 7">
            <a:extLst>
              <a:ext uri="{FF2B5EF4-FFF2-40B4-BE49-F238E27FC236}">
                <a16:creationId xmlns:a16="http://schemas.microsoft.com/office/drawing/2014/main" id="{6A907F10-C416-4563-A283-2C91DE5D8A38}"/>
              </a:ext>
            </a:extLst>
          </p:cNvPr>
          <p:cNvPicPr>
            <a:picLocks noChangeAspect="1"/>
          </p:cNvPicPr>
          <p:nvPr/>
        </p:nvPicPr>
        <p:blipFill>
          <a:blip r:embed="rId4"/>
          <a:stretch>
            <a:fillRect/>
          </a:stretch>
        </p:blipFill>
        <p:spPr>
          <a:xfrm>
            <a:off x="878656" y="1784932"/>
            <a:ext cx="4464440" cy="587999"/>
          </a:xfrm>
          <a:prstGeom prst="rect">
            <a:avLst/>
          </a:prstGeom>
        </p:spPr>
      </p:pic>
      <p:sp>
        <p:nvSpPr>
          <p:cNvPr id="10" name="テキスト ボックス 9">
            <a:extLst>
              <a:ext uri="{FF2B5EF4-FFF2-40B4-BE49-F238E27FC236}">
                <a16:creationId xmlns:a16="http://schemas.microsoft.com/office/drawing/2014/main" id="{5AB51F2F-71A8-4404-9FA6-51F11DACA16A}"/>
              </a:ext>
            </a:extLst>
          </p:cNvPr>
          <p:cNvSpPr txBox="1"/>
          <p:nvPr/>
        </p:nvSpPr>
        <p:spPr>
          <a:xfrm>
            <a:off x="4935681" y="517964"/>
            <a:ext cx="3416320" cy="523220"/>
          </a:xfrm>
          <a:prstGeom prst="rect">
            <a:avLst/>
          </a:prstGeom>
          <a:solidFill>
            <a:schemeClr val="bg1"/>
          </a:solidFill>
        </p:spPr>
        <p:txBody>
          <a:bodyPr wrap="none" rtlCol="0">
            <a:spAutoFit/>
          </a:bodyPr>
          <a:lstStyle/>
          <a:p>
            <a:r>
              <a:rPr kumimoji="1" lang="ja-JP" altLang="en-US" sz="2800" dirty="0">
                <a:solidFill>
                  <a:schemeClr val="accent4"/>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持続可能な開発目標</a:t>
            </a:r>
          </a:p>
        </p:txBody>
      </p:sp>
      <p:sp>
        <p:nvSpPr>
          <p:cNvPr id="11" name="テキスト ボックス 10">
            <a:extLst>
              <a:ext uri="{FF2B5EF4-FFF2-40B4-BE49-F238E27FC236}">
                <a16:creationId xmlns:a16="http://schemas.microsoft.com/office/drawing/2014/main" id="{17EBA4F3-A061-4FA5-B264-917421A748E8}"/>
              </a:ext>
            </a:extLst>
          </p:cNvPr>
          <p:cNvSpPr txBox="1"/>
          <p:nvPr/>
        </p:nvSpPr>
        <p:spPr>
          <a:xfrm>
            <a:off x="5739442" y="2056688"/>
            <a:ext cx="5662376" cy="3046988"/>
          </a:xfrm>
          <a:prstGeom prst="rect">
            <a:avLst/>
          </a:prstGeom>
          <a:noFill/>
          <a:ln w="38100">
            <a:solidFill>
              <a:srgbClr val="0070C0"/>
            </a:solidFill>
          </a:ln>
        </p:spPr>
        <p:txBody>
          <a:bodyPr wrap="square" rtlCol="0">
            <a:spAutoFit/>
          </a:bodyPr>
          <a:lstStyle/>
          <a:p>
            <a:r>
              <a:rPr lang="ja-JP" altLang="en-US" sz="3200" b="1" dirty="0">
                <a:latin typeface="HG丸ｺﾞｼｯｸM-PRO" panose="020F0600000000000000" pitchFamily="50" charset="-128"/>
                <a:ea typeface="HG丸ｺﾞｼｯｸM-PRO" panose="020F0600000000000000" pitchFamily="50" charset="-128"/>
              </a:rPr>
              <a:t>世界が抱える問題を解決し、持続可能な社会を作るために</a:t>
            </a:r>
            <a:endParaRPr lang="en-US" altLang="ja-JP" sz="3200" b="1" dirty="0">
              <a:latin typeface="HG丸ｺﾞｼｯｸM-PRO" panose="020F0600000000000000" pitchFamily="50" charset="-128"/>
              <a:ea typeface="HG丸ｺﾞｼｯｸM-PRO" panose="020F0600000000000000" pitchFamily="50" charset="-128"/>
            </a:endParaRPr>
          </a:p>
          <a:p>
            <a:r>
              <a:rPr lang="en-US" altLang="ja-JP" sz="3200" b="1" dirty="0">
                <a:latin typeface="HG丸ｺﾞｼｯｸM-PRO" panose="020F0600000000000000" pitchFamily="50" charset="-128"/>
                <a:ea typeface="HG丸ｺﾞｼｯｸM-PRO" panose="020F0600000000000000" pitchFamily="50" charset="-128"/>
              </a:rPr>
              <a:t>2015</a:t>
            </a:r>
            <a:r>
              <a:rPr lang="ja-JP" altLang="en-US" sz="3200" b="1" dirty="0">
                <a:latin typeface="HG丸ｺﾞｼｯｸM-PRO" panose="020F0600000000000000" pitchFamily="50" charset="-128"/>
                <a:ea typeface="HG丸ｺﾞｼｯｸM-PRO" panose="020F0600000000000000" pitchFamily="50" charset="-128"/>
              </a:rPr>
              <a:t>年</a:t>
            </a:r>
            <a:r>
              <a:rPr lang="en-US" altLang="ja-JP" sz="3200" b="1" dirty="0">
                <a:latin typeface="HG丸ｺﾞｼｯｸM-PRO" panose="020F0600000000000000" pitchFamily="50" charset="-128"/>
                <a:ea typeface="HG丸ｺﾞｼｯｸM-PRO" panose="020F0600000000000000" pitchFamily="50" charset="-128"/>
              </a:rPr>
              <a:t>9</a:t>
            </a:r>
            <a:r>
              <a:rPr lang="ja-JP" altLang="en-US" sz="3200" b="1" dirty="0">
                <a:latin typeface="HG丸ｺﾞｼｯｸM-PRO" panose="020F0600000000000000" pitchFamily="50" charset="-128"/>
                <a:ea typeface="HG丸ｺﾞｼｯｸM-PRO" panose="020F0600000000000000" pitchFamily="50" charset="-128"/>
              </a:rPr>
              <a:t>月国連で採択された</a:t>
            </a:r>
            <a:r>
              <a:rPr lang="en-US" altLang="ja-JP" sz="3200" b="1" dirty="0">
                <a:latin typeface="HG丸ｺﾞｼｯｸM-PRO" panose="020F0600000000000000" pitchFamily="50" charset="-128"/>
                <a:ea typeface="HG丸ｺﾞｼｯｸM-PRO" panose="020F0600000000000000" pitchFamily="50" charset="-128"/>
              </a:rPr>
              <a:t>17</a:t>
            </a:r>
            <a:r>
              <a:rPr lang="ja-JP" altLang="en-US" sz="3200" b="1" dirty="0">
                <a:latin typeface="HG丸ｺﾞｼｯｸM-PRO" panose="020F0600000000000000" pitchFamily="50" charset="-128"/>
                <a:ea typeface="HG丸ｺﾞｼｯｸM-PRO" panose="020F0600000000000000" pitchFamily="50" charset="-128"/>
              </a:rPr>
              <a:t>の目標。</a:t>
            </a:r>
            <a:endParaRPr lang="en-US" altLang="ja-JP" sz="3200" b="1" dirty="0">
              <a:latin typeface="HG丸ｺﾞｼｯｸM-PRO" panose="020F0600000000000000" pitchFamily="50" charset="-128"/>
              <a:ea typeface="HG丸ｺﾞｼｯｸM-PRO" panose="020F0600000000000000" pitchFamily="50" charset="-128"/>
            </a:endParaRPr>
          </a:p>
          <a:p>
            <a:pPr lvl="1"/>
            <a:r>
              <a:rPr lang="ja-JP" altLang="en-US" sz="3200" b="1" dirty="0">
                <a:latin typeface="HG丸ｺﾞｼｯｸM-PRO" panose="020F0600000000000000" pitchFamily="50" charset="-128"/>
                <a:ea typeface="HG丸ｺﾞｼｯｸM-PRO" panose="020F0600000000000000" pitchFamily="50" charset="-128"/>
              </a:rPr>
              <a:t>キーワードは</a:t>
            </a:r>
            <a:endParaRPr lang="en-US" altLang="ja-JP" sz="3200" b="1" dirty="0">
              <a:latin typeface="HG丸ｺﾞｼｯｸM-PRO" panose="020F0600000000000000" pitchFamily="50" charset="-128"/>
              <a:ea typeface="HG丸ｺﾞｼｯｸM-PRO" panose="020F0600000000000000" pitchFamily="50" charset="-128"/>
            </a:endParaRPr>
          </a:p>
          <a:p>
            <a:r>
              <a:rPr lang="ja-JP" altLang="en-US" sz="3200" b="1" dirty="0">
                <a:latin typeface="HG丸ｺﾞｼｯｸM-PRO" panose="020F0600000000000000" pitchFamily="50" charset="-128"/>
                <a:ea typeface="HG丸ｺﾞｼｯｸM-PRO" panose="020F0600000000000000" pitchFamily="50" charset="-128"/>
              </a:rPr>
              <a:t> 「だれ一人取り残さない」</a:t>
            </a:r>
            <a:endParaRPr lang="en-US" altLang="ja-JP" sz="3200" b="1" dirty="0">
              <a:latin typeface="HG丸ｺﾞｼｯｸM-PRO" panose="020F0600000000000000" pitchFamily="50" charset="-128"/>
              <a:ea typeface="HG丸ｺﾞｼｯｸM-PRO" panose="020F0600000000000000" pitchFamily="50" charset="-128"/>
            </a:endParaRPr>
          </a:p>
        </p:txBody>
      </p:sp>
      <p:pic>
        <p:nvPicPr>
          <p:cNvPr id="20" name="図 19">
            <a:extLst>
              <a:ext uri="{FF2B5EF4-FFF2-40B4-BE49-F238E27FC236}">
                <a16:creationId xmlns:a16="http://schemas.microsoft.com/office/drawing/2014/main" id="{88F60EC6-C018-49FB-A7D3-0324EE8865F7}"/>
              </a:ext>
            </a:extLst>
          </p:cNvPr>
          <p:cNvPicPr>
            <a:picLocks noChangeAspect="1"/>
          </p:cNvPicPr>
          <p:nvPr/>
        </p:nvPicPr>
        <p:blipFill>
          <a:blip r:embed="rId5"/>
          <a:stretch>
            <a:fillRect/>
          </a:stretch>
        </p:blipFill>
        <p:spPr>
          <a:xfrm>
            <a:off x="556181" y="6061532"/>
            <a:ext cx="4322439" cy="609653"/>
          </a:xfrm>
          <a:prstGeom prst="rect">
            <a:avLst/>
          </a:prstGeom>
        </p:spPr>
      </p:pic>
      <p:pic>
        <p:nvPicPr>
          <p:cNvPr id="22" name="図 21">
            <a:extLst>
              <a:ext uri="{FF2B5EF4-FFF2-40B4-BE49-F238E27FC236}">
                <a16:creationId xmlns:a16="http://schemas.microsoft.com/office/drawing/2014/main" id="{D2B0E97F-A02C-46A8-AE86-9B63B608F91D}"/>
              </a:ext>
            </a:extLst>
          </p:cNvPr>
          <p:cNvPicPr>
            <a:picLocks noChangeAspect="1"/>
          </p:cNvPicPr>
          <p:nvPr/>
        </p:nvPicPr>
        <p:blipFill>
          <a:blip r:embed="rId5"/>
          <a:stretch>
            <a:fillRect/>
          </a:stretch>
        </p:blipFill>
        <p:spPr>
          <a:xfrm>
            <a:off x="4878619" y="6061531"/>
            <a:ext cx="4322439" cy="609653"/>
          </a:xfrm>
          <a:prstGeom prst="rect">
            <a:avLst/>
          </a:prstGeom>
        </p:spPr>
      </p:pic>
      <p:pic>
        <p:nvPicPr>
          <p:cNvPr id="24" name="図 23">
            <a:extLst>
              <a:ext uri="{FF2B5EF4-FFF2-40B4-BE49-F238E27FC236}">
                <a16:creationId xmlns:a16="http://schemas.microsoft.com/office/drawing/2014/main" id="{89BD17C2-F229-47BD-A1DE-BF0885859AD2}"/>
              </a:ext>
            </a:extLst>
          </p:cNvPr>
          <p:cNvPicPr>
            <a:picLocks noChangeAspect="1"/>
          </p:cNvPicPr>
          <p:nvPr/>
        </p:nvPicPr>
        <p:blipFill>
          <a:blip r:embed="rId5"/>
          <a:stretch>
            <a:fillRect/>
          </a:stretch>
        </p:blipFill>
        <p:spPr>
          <a:xfrm>
            <a:off x="7313382" y="6062422"/>
            <a:ext cx="4322439" cy="609653"/>
          </a:xfrm>
          <a:prstGeom prst="rect">
            <a:avLst/>
          </a:prstGeom>
        </p:spPr>
      </p:pic>
      <p:sp>
        <p:nvSpPr>
          <p:cNvPr id="2" name="スライド番号プレースホルダー 1"/>
          <p:cNvSpPr>
            <a:spLocks noGrp="1"/>
          </p:cNvSpPr>
          <p:nvPr>
            <p:ph type="sldNum" sz="quarter" idx="12"/>
          </p:nvPr>
        </p:nvSpPr>
        <p:spPr/>
        <p:txBody>
          <a:bodyPr/>
          <a:lstStyle/>
          <a:p>
            <a:fld id="{18661D3D-6956-46A9-9340-A701E0E782EA}" type="slidenum">
              <a:rPr kumimoji="1" lang="ja-JP" altLang="en-US" smtClean="0"/>
              <a:t>57</a:t>
            </a:fld>
            <a:endParaRPr kumimoji="1" lang="ja-JP" altLang="en-US"/>
          </a:p>
        </p:txBody>
      </p:sp>
    </p:spTree>
    <p:extLst>
      <p:ext uri="{BB962C8B-B14F-4D97-AF65-F5344CB8AC3E}">
        <p14:creationId xmlns:p14="http://schemas.microsoft.com/office/powerpoint/2010/main" val="252692476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a:picLocks noChangeAspect="1"/>
          </p:cNvPicPr>
          <p:nvPr/>
        </p:nvPicPr>
        <p:blipFill>
          <a:blip r:embed="rId3"/>
          <a:stretch>
            <a:fillRect/>
          </a:stretch>
        </p:blipFill>
        <p:spPr>
          <a:xfrm>
            <a:off x="218946" y="709948"/>
            <a:ext cx="11754107" cy="5438103"/>
          </a:xfrm>
          <a:prstGeom prst="rect">
            <a:avLst/>
          </a:prstGeom>
        </p:spPr>
      </p:pic>
      <p:sp>
        <p:nvSpPr>
          <p:cNvPr id="2" name="タイトル 1"/>
          <p:cNvSpPr>
            <a:spLocks noGrp="1"/>
          </p:cNvSpPr>
          <p:nvPr>
            <p:ph type="title"/>
          </p:nvPr>
        </p:nvSpPr>
        <p:spPr>
          <a:xfrm>
            <a:off x="0" y="514057"/>
            <a:ext cx="6360268" cy="984003"/>
          </a:xfrm>
          <a:solidFill>
            <a:schemeClr val="accent1"/>
          </a:solidFill>
        </p:spPr>
        <p:txBody>
          <a:bodyPr/>
          <a:lstStyle/>
          <a:p>
            <a:r>
              <a:rPr kumimoji="1" lang="ja-JP" altLang="en-US" b="1" dirty="0">
                <a:solidFill>
                  <a:schemeClr val="bg1"/>
                </a:solidFill>
                <a:latin typeface="HG丸ｺﾞｼｯｸM-PRO" panose="020F0600000000000000" pitchFamily="50" charset="-128"/>
                <a:ea typeface="HG丸ｺﾞｼｯｸM-PRO" panose="020F0600000000000000" pitchFamily="50" charset="-128"/>
              </a:rPr>
              <a:t>あなたも消費者市民</a:t>
            </a:r>
          </a:p>
        </p:txBody>
      </p:sp>
      <p:pic>
        <p:nvPicPr>
          <p:cNvPr id="4" name="コンテンツ プレースホルダー 3"/>
          <p:cNvPicPr>
            <a:picLocks noGrp="1" noChangeAspect="1"/>
          </p:cNvPicPr>
          <p:nvPr>
            <p:ph idx="1"/>
          </p:nvPr>
        </p:nvPicPr>
        <p:blipFill>
          <a:blip r:embed="rId4"/>
          <a:stretch>
            <a:fillRect/>
          </a:stretch>
        </p:blipFill>
        <p:spPr>
          <a:xfrm>
            <a:off x="761537" y="2378991"/>
            <a:ext cx="5334462" cy="1677189"/>
          </a:xfrm>
          <a:prstGeom prst="rect">
            <a:avLst/>
          </a:prstGeom>
        </p:spPr>
      </p:pic>
      <p:pic>
        <p:nvPicPr>
          <p:cNvPr id="5" name="図 4"/>
          <p:cNvPicPr>
            <a:picLocks noChangeAspect="1"/>
          </p:cNvPicPr>
          <p:nvPr/>
        </p:nvPicPr>
        <p:blipFill>
          <a:blip r:embed="rId5"/>
          <a:stretch>
            <a:fillRect/>
          </a:stretch>
        </p:blipFill>
        <p:spPr>
          <a:xfrm>
            <a:off x="1272981" y="4435813"/>
            <a:ext cx="9600907" cy="1538193"/>
          </a:xfrm>
          <a:prstGeom prst="rect">
            <a:avLst/>
          </a:prstGeom>
        </p:spPr>
      </p:pic>
      <p:pic>
        <p:nvPicPr>
          <p:cNvPr id="6" name="図 5"/>
          <p:cNvPicPr>
            <a:picLocks noChangeAspect="1"/>
          </p:cNvPicPr>
          <p:nvPr/>
        </p:nvPicPr>
        <p:blipFill>
          <a:blip r:embed="rId6"/>
          <a:stretch>
            <a:fillRect/>
          </a:stretch>
        </p:blipFill>
        <p:spPr>
          <a:xfrm>
            <a:off x="3798593" y="5974006"/>
            <a:ext cx="4322439" cy="609653"/>
          </a:xfrm>
          <a:prstGeom prst="rect">
            <a:avLst/>
          </a:prstGeom>
        </p:spPr>
      </p:pic>
      <p:pic>
        <p:nvPicPr>
          <p:cNvPr id="7" name="図 6"/>
          <p:cNvPicPr>
            <a:picLocks noChangeAspect="1"/>
          </p:cNvPicPr>
          <p:nvPr/>
        </p:nvPicPr>
        <p:blipFill>
          <a:blip r:embed="rId6"/>
          <a:stretch>
            <a:fillRect/>
          </a:stretch>
        </p:blipFill>
        <p:spPr>
          <a:xfrm>
            <a:off x="7597186" y="5952705"/>
            <a:ext cx="4322439" cy="609653"/>
          </a:xfrm>
          <a:prstGeom prst="rect">
            <a:avLst/>
          </a:prstGeom>
        </p:spPr>
      </p:pic>
      <p:pic>
        <p:nvPicPr>
          <p:cNvPr id="8" name="図 7"/>
          <p:cNvPicPr>
            <a:picLocks noChangeAspect="1"/>
          </p:cNvPicPr>
          <p:nvPr/>
        </p:nvPicPr>
        <p:blipFill>
          <a:blip r:embed="rId6"/>
          <a:stretch>
            <a:fillRect/>
          </a:stretch>
        </p:blipFill>
        <p:spPr>
          <a:xfrm>
            <a:off x="291830" y="5952704"/>
            <a:ext cx="4322439" cy="609653"/>
          </a:xfrm>
          <a:prstGeom prst="rect">
            <a:avLst/>
          </a:prstGeom>
        </p:spPr>
      </p:pic>
      <p:pic>
        <p:nvPicPr>
          <p:cNvPr id="9" name="図 8"/>
          <p:cNvPicPr>
            <a:picLocks noChangeAspect="1"/>
          </p:cNvPicPr>
          <p:nvPr/>
        </p:nvPicPr>
        <p:blipFill>
          <a:blip r:embed="rId7"/>
          <a:stretch>
            <a:fillRect/>
          </a:stretch>
        </p:blipFill>
        <p:spPr>
          <a:xfrm>
            <a:off x="6600879" y="2136054"/>
            <a:ext cx="5124192" cy="1920126"/>
          </a:xfrm>
          <a:prstGeom prst="rect">
            <a:avLst/>
          </a:prstGeom>
        </p:spPr>
      </p:pic>
      <p:sp>
        <p:nvSpPr>
          <p:cNvPr id="3" name="スライド番号プレースホルダー 2"/>
          <p:cNvSpPr>
            <a:spLocks noGrp="1"/>
          </p:cNvSpPr>
          <p:nvPr>
            <p:ph type="sldNum" sz="quarter" idx="12"/>
          </p:nvPr>
        </p:nvSpPr>
        <p:spPr/>
        <p:txBody>
          <a:bodyPr/>
          <a:lstStyle/>
          <a:p>
            <a:fld id="{18661D3D-6956-46A9-9340-A701E0E782EA}" type="slidenum">
              <a:rPr kumimoji="1" lang="ja-JP" altLang="en-US" smtClean="0"/>
              <a:t>58</a:t>
            </a:fld>
            <a:endParaRPr kumimoji="1" lang="ja-JP" altLang="en-US"/>
          </a:p>
        </p:txBody>
      </p:sp>
    </p:spTree>
    <p:extLst>
      <p:ext uri="{BB962C8B-B14F-4D97-AF65-F5344CB8AC3E}">
        <p14:creationId xmlns:p14="http://schemas.microsoft.com/office/powerpoint/2010/main" val="246906589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218946" y="709948"/>
            <a:ext cx="11754107" cy="5646402"/>
          </a:xfrm>
          <a:prstGeom prst="rect">
            <a:avLst/>
          </a:prstGeom>
        </p:spPr>
      </p:pic>
      <p:sp>
        <p:nvSpPr>
          <p:cNvPr id="21506" name="Text Box 1"/>
          <p:cNvSpPr txBox="1">
            <a:spLocks noChangeArrowheads="1"/>
          </p:cNvSpPr>
          <p:nvPr/>
        </p:nvSpPr>
        <p:spPr bwMode="auto">
          <a:xfrm>
            <a:off x="0" y="291306"/>
            <a:ext cx="10259438" cy="982665"/>
          </a:xfrm>
          <a:prstGeom prst="rect">
            <a:avLst/>
          </a:prstGeom>
          <a:solidFill>
            <a:schemeClr val="accent1"/>
          </a:solidFill>
          <a:ln>
            <a:noFill/>
          </a:ln>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ja-JP" sz="4400" b="1" dirty="0">
                <a:solidFill>
                  <a:schemeClr val="bg1"/>
                </a:solidFill>
                <a:latin typeface="HG丸ｺﾞｼｯｸM-PRO" panose="020F0600000000000000" pitchFamily="50" charset="-128"/>
                <a:ea typeface="HG丸ｺﾞｼｯｸM-PRO" panose="020F0600000000000000" pitchFamily="50" charset="-128"/>
              </a:rPr>
              <a:t>消費</a:t>
            </a:r>
            <a:r>
              <a:rPr lang="ja-JP" altLang="en-US" sz="4400" b="1" dirty="0">
                <a:solidFill>
                  <a:schemeClr val="bg1"/>
                </a:solidFill>
                <a:latin typeface="HG丸ｺﾞｼｯｸM-PRO" panose="020F0600000000000000" pitchFamily="50" charset="-128"/>
                <a:ea typeface="HG丸ｺﾞｼｯｸM-PRO" panose="020F0600000000000000" pitchFamily="50" charset="-128"/>
              </a:rPr>
              <a:t>生活</a:t>
            </a:r>
            <a:r>
              <a:rPr lang="ja-JP" altLang="ja-JP" sz="4400" b="1" dirty="0">
                <a:solidFill>
                  <a:schemeClr val="bg1"/>
                </a:solidFill>
                <a:latin typeface="HG丸ｺﾞｼｯｸM-PRO" panose="020F0600000000000000" pitchFamily="50" charset="-128"/>
                <a:ea typeface="HG丸ｺﾞｼｯｸM-PRO" panose="020F0600000000000000" pitchFamily="50" charset="-128"/>
              </a:rPr>
              <a:t>センター</a:t>
            </a:r>
            <a:r>
              <a:rPr lang="ja-JP" altLang="en-US" sz="4400" b="1" dirty="0">
                <a:solidFill>
                  <a:schemeClr val="bg1"/>
                </a:solidFill>
                <a:latin typeface="HG丸ｺﾞｼｯｸM-PRO" panose="020F0600000000000000" pitchFamily="50" charset="-128"/>
                <a:ea typeface="HG丸ｺﾞｼｯｸM-PRO" panose="020F0600000000000000" pitchFamily="50" charset="-128"/>
              </a:rPr>
              <a:t>ってどんな</a:t>
            </a:r>
            <a:r>
              <a:rPr lang="ja-JP" altLang="ja-JP" sz="4400" b="1" dirty="0">
                <a:solidFill>
                  <a:schemeClr val="bg1"/>
                </a:solidFill>
                <a:latin typeface="HG丸ｺﾞｼｯｸM-PRO" panose="020F0600000000000000" pitchFamily="50" charset="-128"/>
                <a:ea typeface="HG丸ｺﾞｼｯｸM-PRO" panose="020F0600000000000000" pitchFamily="50" charset="-128"/>
              </a:rPr>
              <a:t>ところ？</a:t>
            </a:r>
          </a:p>
        </p:txBody>
      </p:sp>
      <p:sp>
        <p:nvSpPr>
          <p:cNvPr id="21507" name="Text Box 3"/>
          <p:cNvSpPr txBox="1">
            <a:spLocks noChangeArrowheads="1"/>
          </p:cNvSpPr>
          <p:nvPr/>
        </p:nvSpPr>
        <p:spPr bwMode="auto">
          <a:xfrm>
            <a:off x="2743201" y="3571876"/>
            <a:ext cx="3495675" cy="147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42900" indent="-341313" eaLnBrk="0" hangingPunct="0">
              <a:tabLst>
                <a:tab pos="912813" algn="l"/>
                <a:tab pos="1827213" algn="l"/>
                <a:tab pos="2741613" algn="l"/>
                <a:tab pos="3656013" algn="l"/>
                <a:tab pos="4570413" algn="l"/>
                <a:tab pos="5484813" algn="l"/>
                <a:tab pos="6399213" algn="l"/>
                <a:tab pos="7313613" algn="l"/>
                <a:tab pos="8228013" algn="l"/>
                <a:tab pos="9142413" algn="l"/>
                <a:tab pos="10056813" algn="l"/>
              </a:tabLst>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tabLst>
                <a:tab pos="912813" algn="l"/>
                <a:tab pos="1827213" algn="l"/>
                <a:tab pos="2741613" algn="l"/>
                <a:tab pos="3656013" algn="l"/>
                <a:tab pos="4570413" algn="l"/>
                <a:tab pos="5484813" algn="l"/>
                <a:tab pos="6399213" algn="l"/>
                <a:tab pos="7313613" algn="l"/>
                <a:tab pos="8228013" algn="l"/>
                <a:tab pos="9142413" algn="l"/>
                <a:tab pos="10056813" algn="l"/>
              </a:tabLst>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tabLst>
                <a:tab pos="912813" algn="l"/>
                <a:tab pos="1827213" algn="l"/>
                <a:tab pos="2741613" algn="l"/>
                <a:tab pos="3656013" algn="l"/>
                <a:tab pos="4570413" algn="l"/>
                <a:tab pos="5484813" algn="l"/>
                <a:tab pos="6399213" algn="l"/>
                <a:tab pos="7313613" algn="l"/>
                <a:tab pos="8228013" algn="l"/>
                <a:tab pos="9142413" algn="l"/>
                <a:tab pos="10056813" algn="l"/>
              </a:tabLst>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tabLst>
                <a:tab pos="912813" algn="l"/>
                <a:tab pos="1827213" algn="l"/>
                <a:tab pos="2741613" algn="l"/>
                <a:tab pos="3656013" algn="l"/>
                <a:tab pos="4570413" algn="l"/>
                <a:tab pos="5484813" algn="l"/>
                <a:tab pos="6399213" algn="l"/>
                <a:tab pos="7313613" algn="l"/>
                <a:tab pos="8228013" algn="l"/>
                <a:tab pos="9142413" algn="l"/>
                <a:tab pos="10056813" algn="l"/>
              </a:tabLst>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tabLst>
                <a:tab pos="912813" algn="l"/>
                <a:tab pos="1827213" algn="l"/>
                <a:tab pos="2741613" algn="l"/>
                <a:tab pos="3656013" algn="l"/>
                <a:tab pos="4570413" algn="l"/>
                <a:tab pos="5484813" algn="l"/>
                <a:tab pos="6399213" algn="l"/>
                <a:tab pos="7313613" algn="l"/>
                <a:tab pos="8228013" algn="l"/>
                <a:tab pos="9142413" algn="l"/>
                <a:tab pos="10056813" algn="l"/>
              </a:tabLst>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tabLst>
                <a:tab pos="912813" algn="l"/>
                <a:tab pos="1827213" algn="l"/>
                <a:tab pos="2741613" algn="l"/>
                <a:tab pos="3656013" algn="l"/>
                <a:tab pos="4570413" algn="l"/>
                <a:tab pos="5484813" algn="l"/>
                <a:tab pos="6399213" algn="l"/>
                <a:tab pos="7313613" algn="l"/>
                <a:tab pos="8228013" algn="l"/>
                <a:tab pos="9142413" algn="l"/>
                <a:tab pos="10056813" algn="l"/>
              </a:tabLs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tabLst>
                <a:tab pos="912813" algn="l"/>
                <a:tab pos="1827213" algn="l"/>
                <a:tab pos="2741613" algn="l"/>
                <a:tab pos="3656013" algn="l"/>
                <a:tab pos="4570413" algn="l"/>
                <a:tab pos="5484813" algn="l"/>
                <a:tab pos="6399213" algn="l"/>
                <a:tab pos="7313613" algn="l"/>
                <a:tab pos="8228013" algn="l"/>
                <a:tab pos="9142413" algn="l"/>
                <a:tab pos="10056813" algn="l"/>
              </a:tabLs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tabLst>
                <a:tab pos="912813" algn="l"/>
                <a:tab pos="1827213" algn="l"/>
                <a:tab pos="2741613" algn="l"/>
                <a:tab pos="3656013" algn="l"/>
                <a:tab pos="4570413" algn="l"/>
                <a:tab pos="5484813" algn="l"/>
                <a:tab pos="6399213" algn="l"/>
                <a:tab pos="7313613" algn="l"/>
                <a:tab pos="8228013" algn="l"/>
                <a:tab pos="9142413" algn="l"/>
                <a:tab pos="10056813" algn="l"/>
              </a:tabLs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tabLst>
                <a:tab pos="912813" algn="l"/>
                <a:tab pos="1827213" algn="l"/>
                <a:tab pos="2741613" algn="l"/>
                <a:tab pos="3656013" algn="l"/>
                <a:tab pos="4570413" algn="l"/>
                <a:tab pos="5484813" algn="l"/>
                <a:tab pos="6399213" algn="l"/>
                <a:tab pos="7313613" algn="l"/>
                <a:tab pos="8228013" algn="l"/>
                <a:tab pos="9142413" algn="l"/>
                <a:tab pos="10056813" algn="l"/>
              </a:tabLs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ts val="800"/>
              </a:spcBef>
            </a:pPr>
            <a:endParaRPr lang="en-US" altLang="ja-JP" sz="3200">
              <a:solidFill>
                <a:srgbClr val="000000"/>
              </a:solidFill>
            </a:endParaRPr>
          </a:p>
          <a:p>
            <a:pPr eaLnBrk="1" hangingPunct="1">
              <a:spcBef>
                <a:spcPts val="800"/>
              </a:spcBef>
            </a:pPr>
            <a:endParaRPr lang="en-US" altLang="ja-JP" sz="3200">
              <a:solidFill>
                <a:srgbClr val="000000"/>
              </a:solidFill>
            </a:endParaRPr>
          </a:p>
        </p:txBody>
      </p:sp>
      <p:sp>
        <p:nvSpPr>
          <p:cNvPr id="21510" name="正方形/長方形 1"/>
          <p:cNvSpPr>
            <a:spLocks noChangeArrowheads="1"/>
          </p:cNvSpPr>
          <p:nvPr/>
        </p:nvSpPr>
        <p:spPr bwMode="auto">
          <a:xfrm>
            <a:off x="726440" y="1510408"/>
            <a:ext cx="1062736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457200" indent="-457200" eaLnBrk="1" hangingPunct="1">
              <a:buFont typeface="Arial" panose="020B0604020202020204" pitchFamily="34" charset="0"/>
              <a:buChar char="•"/>
            </a:pPr>
            <a:r>
              <a:rPr lang="ja-JP" altLang="en-US" sz="2800" dirty="0">
                <a:latin typeface="HG丸ｺﾞｼｯｸM-PRO" panose="020F0600000000000000" pitchFamily="50" charset="-128"/>
                <a:ea typeface="HG丸ｺﾞｼｯｸM-PRO" panose="020F0600000000000000" pitchFamily="50" charset="-128"/>
              </a:rPr>
              <a:t>地方公共団体が運営する消費者のための相談機関。</a:t>
            </a:r>
            <a:endParaRPr lang="en-US" altLang="ja-JP" sz="2800" dirty="0">
              <a:latin typeface="HG丸ｺﾞｼｯｸM-PRO" panose="020F0600000000000000" pitchFamily="50" charset="-128"/>
              <a:ea typeface="HG丸ｺﾞｼｯｸM-PRO" panose="020F0600000000000000" pitchFamily="50" charset="-128"/>
            </a:endParaRPr>
          </a:p>
          <a:p>
            <a:pPr marL="457200" indent="-457200" eaLnBrk="1" hangingPunct="1">
              <a:buFont typeface="Arial" panose="020B0604020202020204" pitchFamily="34" charset="0"/>
              <a:buChar char="•"/>
            </a:pPr>
            <a:endParaRPr lang="ja-JP" altLang="en-US" sz="2800" dirty="0">
              <a:latin typeface="HG丸ｺﾞｼｯｸM-PRO" panose="020F0600000000000000" pitchFamily="50" charset="-128"/>
              <a:ea typeface="HG丸ｺﾞｼｯｸM-PRO" panose="020F0600000000000000" pitchFamily="50" charset="-128"/>
            </a:endParaRPr>
          </a:p>
          <a:p>
            <a:pPr marL="457200" indent="-457200" eaLnBrk="1" hangingPunct="1">
              <a:buFont typeface="Arial" panose="020B0604020202020204" pitchFamily="34" charset="0"/>
              <a:buChar char="•"/>
            </a:pPr>
            <a:r>
              <a:rPr lang="ja-JP" altLang="en-US" sz="2800" dirty="0">
                <a:latin typeface="HG丸ｺﾞｼｯｸM-PRO" panose="020F0600000000000000" pitchFamily="50" charset="-128"/>
                <a:ea typeface="HG丸ｺﾞｼｯｸM-PRO" panose="020F0600000000000000" pitchFamily="50" charset="-128"/>
              </a:rPr>
              <a:t>消費生活相談員が商品やサービスの契約と製品事故に関する相談に応じ、トラブルの解決や契約する前の注意点、知っておきたい知識を伝える。</a:t>
            </a:r>
            <a:endParaRPr lang="en-US" altLang="ja-JP" sz="2800" dirty="0">
              <a:latin typeface="HG丸ｺﾞｼｯｸM-PRO" panose="020F0600000000000000" pitchFamily="50" charset="-128"/>
              <a:ea typeface="HG丸ｺﾞｼｯｸM-PRO" panose="020F0600000000000000" pitchFamily="50" charset="-128"/>
            </a:endParaRPr>
          </a:p>
          <a:p>
            <a:pPr marL="457200" indent="-457200" eaLnBrk="1" hangingPunct="1">
              <a:buFont typeface="Arial" panose="020B0604020202020204" pitchFamily="34" charset="0"/>
              <a:buChar char="•"/>
            </a:pPr>
            <a:endParaRPr lang="en-US" altLang="ja-JP" sz="2800" dirty="0">
              <a:latin typeface="HG丸ｺﾞｼｯｸM-PRO" panose="020F0600000000000000" pitchFamily="50" charset="-128"/>
              <a:ea typeface="HG丸ｺﾞｼｯｸM-PRO" panose="020F0600000000000000" pitchFamily="50" charset="-128"/>
            </a:endParaRPr>
          </a:p>
          <a:p>
            <a:pPr marL="457200" indent="-457200" eaLnBrk="1" hangingPunct="1">
              <a:buFont typeface="Arial" panose="020B0604020202020204" pitchFamily="34" charset="0"/>
              <a:buChar char="•"/>
            </a:pPr>
            <a:r>
              <a:rPr lang="ja-JP" altLang="en-US" sz="2800" dirty="0">
                <a:latin typeface="HG丸ｺﾞｼｯｸM-PRO" panose="020F0600000000000000" pitchFamily="50" charset="-128"/>
                <a:ea typeface="HG丸ｺﾞｼｯｸM-PRO" panose="020F0600000000000000" pitchFamily="50" charset="-128"/>
              </a:rPr>
              <a:t>相談は無料で、秘密は守られる</a:t>
            </a:r>
            <a:r>
              <a:rPr lang="ja-JP" altLang="en-US" sz="2800" dirty="0">
                <a:latin typeface="AR P丸ゴシック体M" panose="020F0600000000000000" pitchFamily="50" charset="-128"/>
                <a:ea typeface="AR P丸ゴシック体M" panose="020F0600000000000000" pitchFamily="50" charset="-128"/>
              </a:rPr>
              <a:t>。</a:t>
            </a:r>
            <a:endParaRPr lang="en-US" altLang="ja-JP" sz="2800" dirty="0">
              <a:latin typeface="AR P丸ゴシック体M" panose="020F0600000000000000" pitchFamily="50" charset="-128"/>
              <a:ea typeface="AR P丸ゴシック体M" panose="020F0600000000000000" pitchFamily="50" charset="-128"/>
            </a:endParaRPr>
          </a:p>
          <a:p>
            <a:pPr marL="342900" indent="-342900" eaLnBrk="1" hangingPunct="1">
              <a:buFont typeface="Arial" panose="020B0604020202020204" pitchFamily="34" charset="0"/>
              <a:buChar char="•"/>
            </a:pPr>
            <a:endParaRPr lang="en-US" altLang="ja-JP" sz="2800" dirty="0">
              <a:latin typeface="AR P丸ゴシック体M" panose="020F0600000000000000" pitchFamily="50" charset="-128"/>
              <a:ea typeface="AR P丸ゴシック体M" panose="020F0600000000000000" pitchFamily="50" charset="-128"/>
            </a:endParaRPr>
          </a:p>
          <a:p>
            <a:pPr marL="342900" indent="-342900" eaLnBrk="1" hangingPunct="1">
              <a:buFont typeface="Arial" panose="020B0604020202020204" pitchFamily="34" charset="0"/>
              <a:buChar char="•"/>
            </a:pPr>
            <a:r>
              <a:rPr lang="ja-JP" altLang="en-US" sz="2800" dirty="0">
                <a:latin typeface="AR P丸ゴシック体M" panose="020F0600000000000000" pitchFamily="50" charset="-128"/>
                <a:ea typeface="AR P丸ゴシック体M" panose="020F0600000000000000" pitchFamily="50" charset="-128"/>
              </a:rPr>
              <a:t>消費生活相談員が出向いて講座を行い、契約する前の注意点、知っておきたい知識などを伝えている。</a:t>
            </a:r>
            <a:endParaRPr lang="en-US" altLang="ja-JP" sz="2800" dirty="0">
              <a:latin typeface="AR P丸ゴシック体M" panose="020F0600000000000000" pitchFamily="50" charset="-128"/>
              <a:ea typeface="AR P丸ゴシック体M" panose="020F0600000000000000" pitchFamily="50" charset="-128"/>
            </a:endParaRPr>
          </a:p>
        </p:txBody>
      </p:sp>
      <p:sp>
        <p:nvSpPr>
          <p:cNvPr id="3" name="スライド番号プレースホルダー 2"/>
          <p:cNvSpPr>
            <a:spLocks noGrp="1"/>
          </p:cNvSpPr>
          <p:nvPr>
            <p:ph type="sldNum" sz="quarter" idx="12"/>
          </p:nvPr>
        </p:nvSpPr>
        <p:spPr/>
        <p:txBody>
          <a:bodyPr/>
          <a:lstStyle/>
          <a:p>
            <a:fld id="{18661D3D-6956-46A9-9340-A701E0E782EA}" type="slidenum">
              <a:rPr kumimoji="1" lang="ja-JP" altLang="en-US" smtClean="0"/>
              <a:t>59</a:t>
            </a:fld>
            <a:endParaRPr kumimoji="1" lang="ja-JP" altLang="en-US"/>
          </a:p>
        </p:txBody>
      </p:sp>
    </p:spTree>
    <p:extLst>
      <p:ext uri="{BB962C8B-B14F-4D97-AF65-F5344CB8AC3E}">
        <p14:creationId xmlns:p14="http://schemas.microsoft.com/office/powerpoint/2010/main" val="3017726909"/>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B0CB608-1357-4100-9694-C768DB12A756}"/>
              </a:ext>
            </a:extLst>
          </p:cNvPr>
          <p:cNvSpPr>
            <a:spLocks noGrp="1"/>
          </p:cNvSpPr>
          <p:nvPr>
            <p:ph type="title"/>
          </p:nvPr>
        </p:nvSpPr>
        <p:spPr>
          <a:xfrm>
            <a:off x="0" y="285226"/>
            <a:ext cx="11789546" cy="617855"/>
          </a:xfrm>
          <a:solidFill>
            <a:srgbClr val="92D050"/>
          </a:solidFill>
        </p:spPr>
        <p:txBody>
          <a:bodyPr>
            <a:noAutofit/>
          </a:bodyPr>
          <a:lstStyle/>
          <a:p>
            <a:r>
              <a:rPr kumimoji="1" lang="ja-JP" altLang="en-US" sz="3200" b="1" dirty="0">
                <a:solidFill>
                  <a:schemeClr val="bg1"/>
                </a:solidFill>
                <a:latin typeface="HG丸ｺﾞｼｯｸM-PRO" panose="020F0600000000000000" pitchFamily="50" charset="-128"/>
                <a:ea typeface="HG丸ｺﾞｼｯｸM-PRO" panose="020F0600000000000000" pitchFamily="50" charset="-128"/>
              </a:rPr>
              <a:t>千葉県の商品・サービスごとに見た相談の状況（</a:t>
            </a:r>
            <a:r>
              <a:rPr kumimoji="1" lang="en-US" altLang="ja-JP" sz="3200" b="1" dirty="0">
                <a:solidFill>
                  <a:schemeClr val="bg1"/>
                </a:solidFill>
                <a:latin typeface="HG丸ｺﾞｼｯｸM-PRO" panose="020F0600000000000000" pitchFamily="50" charset="-128"/>
                <a:ea typeface="HG丸ｺﾞｼｯｸM-PRO" panose="020F0600000000000000" pitchFamily="50" charset="-128"/>
              </a:rPr>
              <a:t>2019</a:t>
            </a:r>
            <a:r>
              <a:rPr kumimoji="1" lang="ja-JP" altLang="en-US" sz="3200" b="1" dirty="0">
                <a:solidFill>
                  <a:schemeClr val="bg1"/>
                </a:solidFill>
                <a:latin typeface="HG丸ｺﾞｼｯｸM-PRO" panose="020F0600000000000000" pitchFamily="50" charset="-128"/>
                <a:ea typeface="HG丸ｺﾞｼｯｸM-PRO" panose="020F0600000000000000" pitchFamily="50" charset="-128"/>
              </a:rPr>
              <a:t>年度）　</a:t>
            </a:r>
          </a:p>
        </p:txBody>
      </p:sp>
      <p:sp>
        <p:nvSpPr>
          <p:cNvPr id="6" name="テキスト ボックス 5">
            <a:extLst>
              <a:ext uri="{FF2B5EF4-FFF2-40B4-BE49-F238E27FC236}">
                <a16:creationId xmlns:a16="http://schemas.microsoft.com/office/drawing/2014/main" id="{A5C6F54D-D278-4392-BD09-51556C356F80}"/>
              </a:ext>
            </a:extLst>
          </p:cNvPr>
          <p:cNvSpPr txBox="1"/>
          <p:nvPr/>
        </p:nvSpPr>
        <p:spPr>
          <a:xfrm>
            <a:off x="8126163" y="1337270"/>
            <a:ext cx="3663383" cy="4801314"/>
          </a:xfrm>
          <a:prstGeom prst="rect">
            <a:avLst/>
          </a:prstGeom>
          <a:solidFill>
            <a:schemeClr val="accent3">
              <a:lumMod val="20000"/>
              <a:lumOff val="80000"/>
            </a:schemeClr>
          </a:solidFill>
          <a:ln w="38100">
            <a:solidFill>
              <a:srgbClr val="002060"/>
            </a:solidFill>
          </a:ln>
        </p:spPr>
        <p:txBody>
          <a:bodyPr wrap="square" rtlCol="0">
            <a:spAutoFit/>
          </a:bodyPr>
          <a:lstStyle/>
          <a:p>
            <a:pPr marL="342900" indent="-342900">
              <a:buFont typeface="Wingdings" panose="05000000000000000000" pitchFamily="2" charset="2"/>
              <a:buChar char="l"/>
            </a:pPr>
            <a:r>
              <a:rPr kumimoji="1" lang="ja-JP" altLang="en-US" b="1" dirty="0">
                <a:latin typeface="HG丸ｺﾞｼｯｸM-PRO" panose="020F0600000000000000" pitchFamily="50" charset="-128"/>
                <a:ea typeface="HG丸ｺﾞｼｯｸM-PRO" panose="020F0600000000000000" pitchFamily="50" charset="-128"/>
              </a:rPr>
              <a:t>商品一般　</a:t>
            </a:r>
            <a:r>
              <a:rPr kumimoji="1" lang="ja-JP" altLang="en-US" dirty="0">
                <a:latin typeface="HG丸ｺﾞｼｯｸM-PRO" panose="020F0600000000000000" pitchFamily="50" charset="-128"/>
                <a:ea typeface="HG丸ｺﾞｼｯｸM-PRO" panose="020F0600000000000000" pitchFamily="50" charset="-128"/>
              </a:rPr>
              <a:t>「身に覚えのない商品代金未納の　ハガキが送り付けられた」など、商品を特定できない相談</a:t>
            </a:r>
            <a:endParaRPr kumimoji="1" lang="en-US" altLang="ja-JP" dirty="0">
              <a:latin typeface="HG丸ｺﾞｼｯｸM-PRO" panose="020F0600000000000000" pitchFamily="50" charset="-128"/>
              <a:ea typeface="HG丸ｺﾞｼｯｸM-PRO" panose="020F0600000000000000" pitchFamily="50" charset="-128"/>
            </a:endParaRPr>
          </a:p>
          <a:p>
            <a:endParaRPr kumimoji="1" lang="en-US" altLang="ja-JP" dirty="0"/>
          </a:p>
          <a:p>
            <a:pPr marL="342900" indent="-342900">
              <a:buFont typeface="Wingdings" panose="05000000000000000000" pitchFamily="2" charset="2"/>
              <a:buChar char="l"/>
            </a:pPr>
            <a:r>
              <a:rPr lang="ja-JP" altLang="en-US" b="1" dirty="0">
                <a:latin typeface="HG丸ｺﾞｼｯｸM-PRO" panose="020F0600000000000000" pitchFamily="50" charset="-128"/>
                <a:ea typeface="HG丸ｺﾞｼｯｸM-PRO" panose="020F0600000000000000" pitchFamily="50" charset="-128"/>
              </a:rPr>
              <a:t>デジタルコンテンツ　</a:t>
            </a:r>
            <a:r>
              <a:rPr lang="ja-JP" altLang="en-US" dirty="0">
                <a:latin typeface="HG丸ｺﾞｼｯｸM-PRO" panose="020F0600000000000000" pitchFamily="50" charset="-128"/>
                <a:ea typeface="HG丸ｺﾞｼｯｸM-PRO" panose="020F0600000000000000" pitchFamily="50" charset="-128"/>
              </a:rPr>
              <a:t>インターネットを通じ、各サイトから得られる情報サービスに関する相談</a:t>
            </a:r>
            <a:endParaRPr lang="en-US" altLang="ja-JP" dirty="0">
              <a:latin typeface="HG丸ｺﾞｼｯｸM-PRO" panose="020F0600000000000000" pitchFamily="50" charset="-128"/>
              <a:ea typeface="HG丸ｺﾞｼｯｸM-PRO" panose="020F0600000000000000" pitchFamily="50" charset="-128"/>
            </a:endParaRPr>
          </a:p>
          <a:p>
            <a:endParaRPr lang="en-US" altLang="ja-JP" dirty="0">
              <a:latin typeface="HG丸ｺﾞｼｯｸM-PRO" panose="020F0600000000000000" pitchFamily="50" charset="-128"/>
              <a:ea typeface="HG丸ｺﾞｼｯｸM-PRO" panose="020F0600000000000000" pitchFamily="50" charset="-128"/>
            </a:endParaRPr>
          </a:p>
          <a:p>
            <a:pPr marL="342900" indent="-342900">
              <a:buFont typeface="Wingdings" panose="05000000000000000000" pitchFamily="2" charset="2"/>
              <a:buChar char="l"/>
            </a:pPr>
            <a:r>
              <a:rPr kumimoji="1" lang="ja-JP" altLang="en-US" b="1" dirty="0">
                <a:latin typeface="HG丸ｺﾞｼｯｸM-PRO" panose="020F0600000000000000" pitchFamily="50" charset="-128"/>
                <a:ea typeface="HG丸ｺﾞｼｯｸM-PRO" panose="020F0600000000000000" pitchFamily="50" charset="-128"/>
              </a:rPr>
              <a:t>他の健康食品　「</a:t>
            </a:r>
            <a:r>
              <a:rPr kumimoji="1" lang="en-US" altLang="ja-JP" dirty="0">
                <a:latin typeface="HG丸ｺﾞｼｯｸM-PRO" panose="020F0600000000000000" pitchFamily="50" charset="-128"/>
                <a:ea typeface="HG丸ｺﾞｼｯｸM-PRO" panose="020F0600000000000000" pitchFamily="50" charset="-128"/>
              </a:rPr>
              <a:t>1</a:t>
            </a:r>
            <a:r>
              <a:rPr kumimoji="1" lang="ja-JP" altLang="en-US" dirty="0">
                <a:latin typeface="HG丸ｺﾞｼｯｸM-PRO" panose="020F0600000000000000" pitchFamily="50" charset="-128"/>
                <a:ea typeface="HG丸ｺﾞｼｯｸM-PRO" panose="020F0600000000000000" pitchFamily="50" charset="-128"/>
              </a:rPr>
              <a:t>回限りと思い購入したら、定期購入だった」などの相談</a:t>
            </a:r>
            <a:endParaRPr kumimoji="1" lang="en-US" altLang="ja-JP" dirty="0">
              <a:latin typeface="HG丸ｺﾞｼｯｸM-PRO" panose="020F0600000000000000" pitchFamily="50" charset="-128"/>
              <a:ea typeface="HG丸ｺﾞｼｯｸM-PRO" panose="020F0600000000000000" pitchFamily="50" charset="-128"/>
            </a:endParaRPr>
          </a:p>
          <a:p>
            <a:pPr marL="342900" indent="-342900">
              <a:buFont typeface="Wingdings" panose="05000000000000000000" pitchFamily="2" charset="2"/>
              <a:buChar char="l"/>
            </a:pPr>
            <a:endParaRPr lang="en-US" altLang="ja-JP" b="1" dirty="0">
              <a:latin typeface="HG丸ｺﾞｼｯｸM-PRO" panose="020F0600000000000000" pitchFamily="50" charset="-128"/>
              <a:ea typeface="HG丸ｺﾞｼｯｸM-PRO" panose="020F0600000000000000" pitchFamily="50" charset="-128"/>
            </a:endParaRPr>
          </a:p>
          <a:p>
            <a:pPr marL="342900" indent="-342900">
              <a:buFont typeface="Wingdings" panose="05000000000000000000" pitchFamily="2" charset="2"/>
              <a:buChar char="l"/>
            </a:pPr>
            <a:r>
              <a:rPr kumimoji="1" lang="ja-JP" altLang="en-US" b="1" dirty="0">
                <a:latin typeface="HG丸ｺﾞｼｯｸM-PRO" panose="020F0600000000000000" pitchFamily="50" charset="-128"/>
                <a:ea typeface="HG丸ｺﾞｼｯｸM-PRO" panose="020F0600000000000000" pitchFamily="50" charset="-128"/>
              </a:rPr>
              <a:t>役務その他サービス</a:t>
            </a:r>
            <a:r>
              <a:rPr kumimoji="1" lang="ja-JP" altLang="en-US" dirty="0">
                <a:latin typeface="HG丸ｺﾞｼｯｸM-PRO" panose="020F0600000000000000" pitchFamily="50" charset="-128"/>
                <a:ea typeface="HG丸ｺﾞｼｯｸM-PRO" panose="020F0600000000000000" pitchFamily="50" charset="-128"/>
              </a:rPr>
              <a:t>「火災保険を使って住宅の修理工事をしないか」などの相談</a:t>
            </a:r>
            <a:endParaRPr kumimoji="1" lang="en-US" altLang="ja-JP" dirty="0">
              <a:latin typeface="HG丸ｺﾞｼｯｸM-PRO" panose="020F0600000000000000" pitchFamily="50" charset="-128"/>
              <a:ea typeface="HG丸ｺﾞｼｯｸM-PRO" panose="020F0600000000000000" pitchFamily="50" charset="-128"/>
            </a:endParaRPr>
          </a:p>
        </p:txBody>
      </p:sp>
      <p:graphicFrame>
        <p:nvGraphicFramePr>
          <p:cNvPr id="9" name="コンテンツ プレースホルダー 8">
            <a:extLst>
              <a:ext uri="{FF2B5EF4-FFF2-40B4-BE49-F238E27FC236}">
                <a16:creationId xmlns:a16="http://schemas.microsoft.com/office/drawing/2014/main" id="{2CFCD0C3-7A75-4261-BA3A-4DD1DCC25CB7}"/>
              </a:ext>
            </a:extLst>
          </p:cNvPr>
          <p:cNvGraphicFramePr>
            <a:graphicFrameLocks noGrp="1"/>
          </p:cNvGraphicFramePr>
          <p:nvPr>
            <p:ph idx="1"/>
            <p:extLst>
              <p:ext uri="{D42A27DB-BD31-4B8C-83A1-F6EECF244321}">
                <p14:modId xmlns:p14="http://schemas.microsoft.com/office/powerpoint/2010/main" val="3239844651"/>
              </p:ext>
            </p:extLst>
          </p:nvPr>
        </p:nvGraphicFramePr>
        <p:xfrm>
          <a:off x="402454" y="903081"/>
          <a:ext cx="7578207" cy="5669693"/>
        </p:xfrm>
        <a:graphic>
          <a:graphicData uri="http://schemas.openxmlformats.org/drawingml/2006/chart">
            <c:chart xmlns:c="http://schemas.openxmlformats.org/drawingml/2006/chart" xmlns:r="http://schemas.openxmlformats.org/officeDocument/2006/relationships" r:id="rId3"/>
          </a:graphicData>
        </a:graphic>
      </p:graphicFrame>
      <p:sp>
        <p:nvSpPr>
          <p:cNvPr id="4" name="スライド番号プレースホルダー 3"/>
          <p:cNvSpPr>
            <a:spLocks noGrp="1"/>
          </p:cNvSpPr>
          <p:nvPr>
            <p:ph type="sldNum" sz="quarter" idx="12"/>
          </p:nvPr>
        </p:nvSpPr>
        <p:spPr/>
        <p:txBody>
          <a:bodyPr/>
          <a:lstStyle/>
          <a:p>
            <a:fld id="{18661D3D-6956-46A9-9340-A701E0E782EA}" type="slidenum">
              <a:rPr kumimoji="1" lang="ja-JP" altLang="en-US" smtClean="0"/>
              <a:t>6</a:t>
            </a:fld>
            <a:endParaRPr kumimoji="1" lang="ja-JP" altLang="en-US"/>
          </a:p>
        </p:txBody>
      </p:sp>
    </p:spTree>
    <p:extLst>
      <p:ext uri="{BB962C8B-B14F-4D97-AF65-F5344CB8AC3E}">
        <p14:creationId xmlns:p14="http://schemas.microsoft.com/office/powerpoint/2010/main" val="49897740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218946" y="603259"/>
            <a:ext cx="11754107" cy="5651482"/>
          </a:xfrm>
          <a:prstGeom prst="rect">
            <a:avLst/>
          </a:prstGeom>
        </p:spPr>
      </p:pic>
      <p:sp>
        <p:nvSpPr>
          <p:cNvPr id="65538" name="タイトル 1"/>
          <p:cNvSpPr>
            <a:spLocks noGrp="1"/>
          </p:cNvSpPr>
          <p:nvPr>
            <p:ph type="title"/>
          </p:nvPr>
        </p:nvSpPr>
        <p:spPr>
          <a:xfrm>
            <a:off x="0" y="234949"/>
            <a:ext cx="9144000" cy="958852"/>
          </a:xfrm>
          <a:solidFill>
            <a:schemeClr val="accent5">
              <a:lumMod val="75000"/>
            </a:schemeClr>
          </a:solidFill>
        </p:spPr>
        <p:txBody>
          <a:bodyPr/>
          <a:lstStyle/>
          <a:p>
            <a:r>
              <a:rPr lang="ja-JP" altLang="en-US" b="1" dirty="0">
                <a:solidFill>
                  <a:schemeClr val="bg1"/>
                </a:solidFill>
                <a:latin typeface="HG丸ｺﾞｼｯｸM-PRO" panose="020F0600000000000000" pitchFamily="50" charset="-128"/>
                <a:ea typeface="HG丸ｺﾞｼｯｸM-PRO" panose="020F0600000000000000" pitchFamily="50" charset="-128"/>
              </a:rPr>
              <a:t>消費生活センターに相談すると</a:t>
            </a:r>
          </a:p>
        </p:txBody>
      </p:sp>
      <p:sp>
        <p:nvSpPr>
          <p:cNvPr id="6" name="角丸四角形 5"/>
          <p:cNvSpPr/>
          <p:nvPr/>
        </p:nvSpPr>
        <p:spPr>
          <a:xfrm>
            <a:off x="3071813" y="1412875"/>
            <a:ext cx="3529012" cy="431800"/>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ja-JP" altLang="en-US" dirty="0">
                <a:latin typeface="HG丸ｺﾞｼｯｸM-PRO" panose="020F0600000000000000" pitchFamily="50" charset="-128"/>
                <a:ea typeface="HG丸ｺﾞｼｯｸM-PRO" panose="020F0600000000000000" pitchFamily="50" charset="-128"/>
              </a:rPr>
              <a:t>消費者トラブル・製品事故</a:t>
            </a:r>
          </a:p>
        </p:txBody>
      </p:sp>
      <p:pic>
        <p:nvPicPr>
          <p:cNvPr id="6554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4158" y="2079620"/>
            <a:ext cx="520841" cy="42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554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23841" y="2041323"/>
            <a:ext cx="40798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角丸四角形 6"/>
          <p:cNvSpPr/>
          <p:nvPr/>
        </p:nvSpPr>
        <p:spPr>
          <a:xfrm>
            <a:off x="1992314" y="2636838"/>
            <a:ext cx="1800225" cy="431800"/>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ja-JP" altLang="en-US" dirty="0">
                <a:latin typeface="HG丸ｺﾞｼｯｸM-PRO" panose="020F0600000000000000" pitchFamily="50" charset="-128"/>
                <a:ea typeface="HG丸ｺﾞｼｯｸM-PRO" panose="020F0600000000000000" pitchFamily="50" charset="-128"/>
              </a:rPr>
              <a:t>あきらめる</a:t>
            </a:r>
          </a:p>
        </p:txBody>
      </p:sp>
      <p:pic>
        <p:nvPicPr>
          <p:cNvPr id="65544"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03104" y="3219450"/>
            <a:ext cx="613799" cy="636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角丸四角形 7"/>
          <p:cNvSpPr/>
          <p:nvPr/>
        </p:nvSpPr>
        <p:spPr>
          <a:xfrm>
            <a:off x="1919289" y="3789364"/>
            <a:ext cx="2376487" cy="719137"/>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ja-JP" altLang="en-US" dirty="0">
                <a:latin typeface="HG丸ｺﾞｼｯｸM-PRO" panose="020F0600000000000000" pitchFamily="50" charset="-128"/>
                <a:ea typeface="HG丸ｺﾞｼｯｸM-PRO" panose="020F0600000000000000" pitchFamily="50" charset="-128"/>
              </a:rPr>
              <a:t>粗悪な商品が放置</a:t>
            </a:r>
            <a:endParaRPr lang="en-US" altLang="ja-JP" dirty="0">
              <a:latin typeface="HG丸ｺﾞｼｯｸM-PRO" panose="020F0600000000000000" pitchFamily="50" charset="-128"/>
              <a:ea typeface="HG丸ｺﾞｼｯｸM-PRO" panose="020F0600000000000000" pitchFamily="50" charset="-128"/>
            </a:endParaRPr>
          </a:p>
          <a:p>
            <a:pPr algn="ctr">
              <a:defRPr/>
            </a:pPr>
            <a:r>
              <a:rPr lang="ja-JP" altLang="en-US" dirty="0">
                <a:latin typeface="HG丸ｺﾞｼｯｸM-PRO" panose="020F0600000000000000" pitchFamily="50" charset="-128"/>
                <a:ea typeface="HG丸ｺﾞｼｯｸM-PRO" panose="020F0600000000000000" pitchFamily="50" charset="-128"/>
              </a:rPr>
              <a:t>悪質業者がはびこる</a:t>
            </a:r>
          </a:p>
        </p:txBody>
      </p:sp>
      <p:pic>
        <p:nvPicPr>
          <p:cNvPr id="65546"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72532" y="4717748"/>
            <a:ext cx="804864" cy="83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角丸四角形 8"/>
          <p:cNvSpPr/>
          <p:nvPr/>
        </p:nvSpPr>
        <p:spPr>
          <a:xfrm>
            <a:off x="1902620" y="5441153"/>
            <a:ext cx="1944687" cy="576262"/>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ja-JP" altLang="en-US" dirty="0">
                <a:latin typeface="HG丸ｺﾞｼｯｸM-PRO" panose="020F0600000000000000" pitchFamily="50" charset="-128"/>
                <a:ea typeface="HG丸ｺﾞｼｯｸM-PRO" panose="020F0600000000000000" pitchFamily="50" charset="-128"/>
              </a:rPr>
              <a:t>被害者が増える</a:t>
            </a:r>
          </a:p>
        </p:txBody>
      </p:sp>
      <p:pic>
        <p:nvPicPr>
          <p:cNvPr id="65548"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2805" y="4580874"/>
            <a:ext cx="819944" cy="844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角丸四角形 9"/>
          <p:cNvSpPr/>
          <p:nvPr/>
        </p:nvSpPr>
        <p:spPr>
          <a:xfrm>
            <a:off x="4835526" y="2425701"/>
            <a:ext cx="4860925" cy="504825"/>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ja-JP" altLang="en-US" dirty="0">
                <a:latin typeface="HG丸ｺﾞｼｯｸM-PRO" panose="020F0600000000000000" pitchFamily="50" charset="-128"/>
                <a:ea typeface="HG丸ｺﾞｼｯｸM-PRO" panose="020F0600000000000000" pitchFamily="50" charset="-128"/>
              </a:rPr>
              <a:t>あきらめないで消費生活センターに相談する</a:t>
            </a:r>
          </a:p>
        </p:txBody>
      </p:sp>
      <p:sp>
        <p:nvSpPr>
          <p:cNvPr id="11" name="角丸四角形 10"/>
          <p:cNvSpPr/>
          <p:nvPr/>
        </p:nvSpPr>
        <p:spPr>
          <a:xfrm>
            <a:off x="4730751" y="3592513"/>
            <a:ext cx="2441575" cy="952500"/>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ja-JP" altLang="en-US" dirty="0">
                <a:latin typeface="HG丸ｺﾞｼｯｸM-PRO" panose="020F0600000000000000" pitchFamily="50" charset="-128"/>
                <a:ea typeface="HG丸ｺﾞｼｯｸM-PRO" panose="020F0600000000000000" pitchFamily="50" charset="-128"/>
              </a:rPr>
              <a:t>被害回復</a:t>
            </a:r>
            <a:endParaRPr lang="en-US" altLang="ja-JP" dirty="0">
              <a:latin typeface="HG丸ｺﾞｼｯｸM-PRO" panose="020F0600000000000000" pitchFamily="50" charset="-128"/>
              <a:ea typeface="HG丸ｺﾞｼｯｸM-PRO" panose="020F0600000000000000" pitchFamily="50" charset="-128"/>
            </a:endParaRPr>
          </a:p>
          <a:p>
            <a:pPr algn="ctr">
              <a:defRPr/>
            </a:pPr>
            <a:r>
              <a:rPr lang="ja-JP" altLang="en-US" dirty="0">
                <a:latin typeface="HG丸ｺﾞｼｯｸM-PRO" panose="020F0600000000000000" pitchFamily="50" charset="-128"/>
                <a:ea typeface="HG丸ｺﾞｼｯｸM-PRO" panose="020F0600000000000000" pitchFamily="50" charset="-128"/>
              </a:rPr>
              <a:t>契約が取消になる</a:t>
            </a:r>
            <a:endParaRPr lang="en-US" altLang="ja-JP" dirty="0">
              <a:latin typeface="HG丸ｺﾞｼｯｸM-PRO" panose="020F0600000000000000" pitchFamily="50" charset="-128"/>
              <a:ea typeface="HG丸ｺﾞｼｯｸM-PRO" panose="020F0600000000000000" pitchFamily="50" charset="-128"/>
            </a:endParaRPr>
          </a:p>
          <a:p>
            <a:pPr algn="ctr">
              <a:defRPr/>
            </a:pPr>
            <a:r>
              <a:rPr lang="ja-JP" altLang="en-US" dirty="0">
                <a:latin typeface="HG丸ｺﾞｼｯｸM-PRO" panose="020F0600000000000000" pitchFamily="50" charset="-128"/>
                <a:ea typeface="HG丸ｺﾞｼｯｸM-PRO" panose="020F0600000000000000" pitchFamily="50" charset="-128"/>
              </a:rPr>
              <a:t>お金が戻る</a:t>
            </a:r>
            <a:endParaRPr lang="en-US" altLang="ja-JP" dirty="0">
              <a:latin typeface="HG丸ｺﾞｼｯｸM-PRO" panose="020F0600000000000000" pitchFamily="50" charset="-128"/>
              <a:ea typeface="HG丸ｺﾞｼｯｸM-PRO" panose="020F0600000000000000" pitchFamily="50" charset="-128"/>
            </a:endParaRPr>
          </a:p>
        </p:txBody>
      </p:sp>
      <p:pic>
        <p:nvPicPr>
          <p:cNvPr id="65551"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83226" y="3082925"/>
            <a:ext cx="536575"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角丸四角形 11"/>
          <p:cNvSpPr/>
          <p:nvPr/>
        </p:nvSpPr>
        <p:spPr>
          <a:xfrm>
            <a:off x="7837488" y="3589338"/>
            <a:ext cx="2449512" cy="944562"/>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ja-JP" altLang="en-US" dirty="0">
                <a:latin typeface="HG丸ｺﾞｼｯｸM-PRO" panose="020F0600000000000000" pitchFamily="50" charset="-128"/>
                <a:ea typeface="HG丸ｺﾞｼｯｸM-PRO" panose="020F0600000000000000" pitchFamily="50" charset="-128"/>
              </a:rPr>
              <a:t>悪質な勧誘が改善</a:t>
            </a:r>
            <a:endParaRPr lang="en-US" altLang="ja-JP" dirty="0">
              <a:latin typeface="HG丸ｺﾞｼｯｸM-PRO" panose="020F0600000000000000" pitchFamily="50" charset="-128"/>
              <a:ea typeface="HG丸ｺﾞｼｯｸM-PRO" panose="020F0600000000000000" pitchFamily="50" charset="-128"/>
            </a:endParaRPr>
          </a:p>
          <a:p>
            <a:pPr algn="ctr">
              <a:defRPr/>
            </a:pPr>
            <a:r>
              <a:rPr lang="ja-JP" altLang="en-US" dirty="0">
                <a:latin typeface="HG丸ｺﾞｼｯｸM-PRO" panose="020F0600000000000000" pitchFamily="50" charset="-128"/>
                <a:ea typeface="HG丸ｺﾞｼｯｸM-PRO" panose="020F0600000000000000" pitchFamily="50" charset="-128"/>
              </a:rPr>
              <a:t>商品が改良</a:t>
            </a:r>
          </a:p>
        </p:txBody>
      </p:sp>
      <p:sp>
        <p:nvSpPr>
          <p:cNvPr id="13" name="角丸四角形 12"/>
          <p:cNvSpPr/>
          <p:nvPr/>
        </p:nvSpPr>
        <p:spPr>
          <a:xfrm>
            <a:off x="6035676" y="5251450"/>
            <a:ext cx="1871663" cy="808038"/>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ja-JP" altLang="en-US" dirty="0">
                <a:latin typeface="HG丸ｺﾞｼｯｸM-PRO" panose="020F0600000000000000" pitchFamily="50" charset="-128"/>
                <a:ea typeface="HG丸ｺﾞｼｯｸM-PRO" panose="020F0600000000000000" pitchFamily="50" charset="-128"/>
              </a:rPr>
              <a:t>悪質業者の処分</a:t>
            </a:r>
            <a:endParaRPr lang="en-US" altLang="ja-JP" dirty="0">
              <a:latin typeface="HG丸ｺﾞｼｯｸM-PRO" panose="020F0600000000000000" pitchFamily="50" charset="-128"/>
              <a:ea typeface="HG丸ｺﾞｼｯｸM-PRO" panose="020F0600000000000000" pitchFamily="50" charset="-128"/>
            </a:endParaRPr>
          </a:p>
          <a:p>
            <a:pPr algn="ctr">
              <a:defRPr/>
            </a:pPr>
            <a:r>
              <a:rPr lang="ja-JP" altLang="en-US" dirty="0">
                <a:latin typeface="HG丸ｺﾞｼｯｸM-PRO" panose="020F0600000000000000" pitchFamily="50" charset="-128"/>
                <a:ea typeface="HG丸ｺﾞｼｯｸM-PRO" panose="020F0600000000000000" pitchFamily="50" charset="-128"/>
              </a:rPr>
              <a:t>法律の改正</a:t>
            </a:r>
          </a:p>
        </p:txBody>
      </p:sp>
      <p:sp>
        <p:nvSpPr>
          <p:cNvPr id="14" name="角丸四角形 13"/>
          <p:cNvSpPr/>
          <p:nvPr/>
        </p:nvSpPr>
        <p:spPr>
          <a:xfrm>
            <a:off x="8040689" y="5259388"/>
            <a:ext cx="2376487" cy="792162"/>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ja-JP" altLang="en-US" dirty="0">
                <a:latin typeface="HG丸ｺﾞｼｯｸM-PRO" panose="020F0600000000000000" pitchFamily="50" charset="-128"/>
                <a:ea typeface="HG丸ｺﾞｼｯｸM-PRO" panose="020F0600000000000000" pitchFamily="50" charset="-128"/>
              </a:rPr>
              <a:t>注意情報が出されて被害の拡大を防ぐ</a:t>
            </a:r>
          </a:p>
        </p:txBody>
      </p:sp>
      <p:pic>
        <p:nvPicPr>
          <p:cNvPr id="65556"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72414" y="4703764"/>
            <a:ext cx="536575"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5557" name="Picture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891082" y="4656496"/>
            <a:ext cx="805369" cy="60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5558" name="図 24" descr="34.ニコニコ顔">
            <a:hlinkClick r:id="rId11" tooltip="&quot;34.ニコニコ顔&quot;"/>
          </p:cNvPr>
          <p:cNvPicPr>
            <a:picLocks noChangeAspect="1" noChangeArrowheads="1"/>
          </p:cNvPicPr>
          <p:nvPr/>
        </p:nvPicPr>
        <p:blipFill>
          <a:blip r:embed="rId12" cstate="hqprint">
            <a:extLst>
              <a:ext uri="{28A0092B-C50C-407E-A947-70E740481C1C}">
                <a14:useLocalDpi xmlns:a14="http://schemas.microsoft.com/office/drawing/2010/main" val="0"/>
              </a:ext>
            </a:extLst>
          </a:blip>
          <a:srcRect/>
          <a:stretch>
            <a:fillRect/>
          </a:stretch>
        </p:blipFill>
        <p:spPr bwMode="auto">
          <a:xfrm>
            <a:off x="10626176" y="4428068"/>
            <a:ext cx="840127" cy="821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59" name="Picture 1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094594" y="1328605"/>
            <a:ext cx="1046107" cy="930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5560" name="Picture 1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739190" y="1338265"/>
            <a:ext cx="1012880" cy="943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図 2"/>
          <p:cNvPicPr>
            <a:picLocks noChangeAspect="1"/>
          </p:cNvPicPr>
          <p:nvPr/>
        </p:nvPicPr>
        <p:blipFill>
          <a:blip r:embed="rId15"/>
          <a:stretch>
            <a:fillRect/>
          </a:stretch>
        </p:blipFill>
        <p:spPr>
          <a:xfrm>
            <a:off x="8126284" y="3098246"/>
            <a:ext cx="391770" cy="356155"/>
          </a:xfrm>
          <a:prstGeom prst="rect">
            <a:avLst/>
          </a:prstGeom>
        </p:spPr>
      </p:pic>
      <p:pic>
        <p:nvPicPr>
          <p:cNvPr id="4" name="図 3"/>
          <p:cNvPicPr>
            <a:picLocks noChangeAspect="1"/>
          </p:cNvPicPr>
          <p:nvPr/>
        </p:nvPicPr>
        <p:blipFill>
          <a:blip r:embed="rId16"/>
          <a:stretch>
            <a:fillRect/>
          </a:stretch>
        </p:blipFill>
        <p:spPr>
          <a:xfrm>
            <a:off x="3721810" y="6135742"/>
            <a:ext cx="2442085" cy="409511"/>
          </a:xfrm>
          <a:prstGeom prst="rect">
            <a:avLst/>
          </a:prstGeom>
        </p:spPr>
      </p:pic>
      <p:sp>
        <p:nvSpPr>
          <p:cNvPr id="5" name="スライド番号プレースホルダー 4"/>
          <p:cNvSpPr>
            <a:spLocks noGrp="1"/>
          </p:cNvSpPr>
          <p:nvPr>
            <p:ph type="sldNum" sz="quarter" idx="12"/>
          </p:nvPr>
        </p:nvSpPr>
        <p:spPr/>
        <p:txBody>
          <a:bodyPr/>
          <a:lstStyle/>
          <a:p>
            <a:fld id="{18661D3D-6956-46A9-9340-A701E0E782EA}" type="slidenum">
              <a:rPr kumimoji="1" lang="ja-JP" altLang="en-US" smtClean="0"/>
              <a:t>60</a:t>
            </a:fld>
            <a:endParaRPr kumimoji="1" lang="ja-JP" altLang="en-US"/>
          </a:p>
        </p:txBody>
      </p:sp>
    </p:spTree>
    <p:extLst>
      <p:ext uri="{BB962C8B-B14F-4D97-AF65-F5344CB8AC3E}">
        <p14:creationId xmlns:p14="http://schemas.microsoft.com/office/powerpoint/2010/main" val="126353025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8964989B-1BEA-484D-BCFF-5A2B564CC809}"/>
              </a:ext>
            </a:extLst>
          </p:cNvPr>
          <p:cNvSpPr txBox="1"/>
          <p:nvPr/>
        </p:nvSpPr>
        <p:spPr>
          <a:xfrm>
            <a:off x="127042" y="1123006"/>
            <a:ext cx="11752385" cy="5433646"/>
          </a:xfrm>
          <a:prstGeom prst="rect">
            <a:avLst/>
          </a:prstGeom>
          <a:solidFill>
            <a:schemeClr val="accent5">
              <a:lumMod val="20000"/>
              <a:lumOff val="80000"/>
            </a:schemeClr>
          </a:solidFill>
        </p:spPr>
        <p:txBody>
          <a:bodyPr wrap="square" rtlCol="0">
            <a:spAutoFit/>
          </a:bodyPr>
          <a:lstStyle/>
          <a:p>
            <a:endParaRPr kumimoji="1" lang="ja-JP" altLang="en-US" dirty="0"/>
          </a:p>
        </p:txBody>
      </p:sp>
      <p:sp>
        <p:nvSpPr>
          <p:cNvPr id="2" name="タイトル 1">
            <a:extLst>
              <a:ext uri="{FF2B5EF4-FFF2-40B4-BE49-F238E27FC236}">
                <a16:creationId xmlns:a16="http://schemas.microsoft.com/office/drawing/2014/main" id="{30DAF958-8EFB-46FF-AA33-2ACB809220B7}"/>
              </a:ext>
            </a:extLst>
          </p:cNvPr>
          <p:cNvSpPr>
            <a:spLocks noGrp="1"/>
          </p:cNvSpPr>
          <p:nvPr>
            <p:ph type="title"/>
          </p:nvPr>
        </p:nvSpPr>
        <p:spPr>
          <a:xfrm>
            <a:off x="0" y="301348"/>
            <a:ext cx="10191333" cy="1355174"/>
          </a:xfrm>
          <a:solidFill>
            <a:srgbClr val="0070C0"/>
          </a:solidFill>
        </p:spPr>
        <p:txBody>
          <a:bodyPr/>
          <a:lstStyle/>
          <a:p>
            <a:pPr algn="l">
              <a:defRPr/>
            </a:pPr>
            <a:r>
              <a:rPr lang="ja-JP" altLang="en-US" sz="4000" b="1" dirty="0">
                <a:solidFill>
                  <a:schemeClr val="bg1"/>
                </a:solidFill>
                <a:latin typeface="HG丸ｺﾞｼｯｸM-PRO" panose="020F0600000000000000" pitchFamily="50" charset="-128"/>
                <a:ea typeface="HG丸ｺﾞｼｯｸM-PRO" panose="020F0600000000000000" pitchFamily="50" charset="-128"/>
              </a:rPr>
              <a:t>困ったときには</a:t>
            </a:r>
            <a:r>
              <a:rPr lang="en-US" altLang="ja-JP" sz="4000" b="1" dirty="0">
                <a:solidFill>
                  <a:schemeClr val="bg1"/>
                </a:solidFill>
                <a:latin typeface="HG丸ｺﾞｼｯｸM-PRO" panose="020F0600000000000000" pitchFamily="50" charset="-128"/>
                <a:ea typeface="HG丸ｺﾞｼｯｸM-PRO" panose="020F0600000000000000" pitchFamily="50" charset="-128"/>
              </a:rPr>
              <a:t/>
            </a:r>
            <a:br>
              <a:rPr lang="en-US" altLang="ja-JP" sz="4000" b="1" dirty="0">
                <a:solidFill>
                  <a:schemeClr val="bg1"/>
                </a:solidFill>
                <a:latin typeface="HG丸ｺﾞｼｯｸM-PRO" panose="020F0600000000000000" pitchFamily="50" charset="-128"/>
                <a:ea typeface="HG丸ｺﾞｼｯｸM-PRO" panose="020F0600000000000000" pitchFamily="50" charset="-128"/>
              </a:rPr>
            </a:br>
            <a:r>
              <a:rPr lang="ja-JP" altLang="en-US" sz="4000" b="1" dirty="0">
                <a:solidFill>
                  <a:schemeClr val="bg1"/>
                </a:solidFill>
                <a:latin typeface="HG丸ｺﾞｼｯｸM-PRO" panose="020F0600000000000000" pitchFamily="50" charset="-128"/>
                <a:ea typeface="HG丸ｺﾞｼｯｸM-PRO" panose="020F0600000000000000" pitchFamily="50" charset="-128"/>
              </a:rPr>
              <a:t>消費生活センターに相談してください</a:t>
            </a:r>
          </a:p>
        </p:txBody>
      </p:sp>
      <p:sp>
        <p:nvSpPr>
          <p:cNvPr id="39940" name="コンテンツ プレースホルダー 5">
            <a:extLst>
              <a:ext uri="{FF2B5EF4-FFF2-40B4-BE49-F238E27FC236}">
                <a16:creationId xmlns:a16="http://schemas.microsoft.com/office/drawing/2014/main" id="{F9509A33-0A3D-429C-88CF-1A6FE1B2E6BF}"/>
              </a:ext>
            </a:extLst>
          </p:cNvPr>
          <p:cNvSpPr>
            <a:spLocks noGrp="1"/>
          </p:cNvSpPr>
          <p:nvPr>
            <p:ph idx="1"/>
          </p:nvPr>
        </p:nvSpPr>
        <p:spPr>
          <a:xfrm>
            <a:off x="6376987" y="1896533"/>
            <a:ext cx="5502439" cy="4290273"/>
          </a:xfrm>
        </p:spPr>
        <p:txBody>
          <a:bodyPr>
            <a:normAutofit/>
          </a:bodyPr>
          <a:lstStyle/>
          <a:p>
            <a:pPr marL="0" indent="0">
              <a:buNone/>
            </a:pPr>
            <a:r>
              <a:rPr lang="ja-JP" altLang="en-US" b="1" dirty="0">
                <a:latin typeface="HG丸ｺﾞｼｯｸM-PRO" panose="020F0600000000000000" pitchFamily="50" charset="-128"/>
                <a:ea typeface="HG丸ｺﾞｼｯｸM-PRO" panose="020F0600000000000000" pitchFamily="50" charset="-128"/>
              </a:rPr>
              <a:t>千葉県消費者センター</a:t>
            </a:r>
            <a:endParaRPr lang="en-US" altLang="ja-JP" b="1" dirty="0">
              <a:latin typeface="HG丸ｺﾞｼｯｸM-PRO" panose="020F0600000000000000" pitchFamily="50" charset="-128"/>
              <a:ea typeface="HG丸ｺﾞｼｯｸM-PRO" panose="020F0600000000000000" pitchFamily="50" charset="-128"/>
            </a:endParaRPr>
          </a:p>
          <a:p>
            <a:pPr marL="0" indent="0">
              <a:buNone/>
            </a:pPr>
            <a:r>
              <a:rPr lang="ja-JP" altLang="en-US" b="1" dirty="0">
                <a:latin typeface="HG丸ｺﾞｼｯｸM-PRO" panose="020F0600000000000000" pitchFamily="50" charset="-128"/>
                <a:ea typeface="HG丸ｺﾞｼｯｸM-PRO" panose="020F0600000000000000" pitchFamily="50" charset="-128"/>
              </a:rPr>
              <a:t>　</a:t>
            </a:r>
            <a:r>
              <a:rPr lang="en-US" altLang="ja-JP" b="1" dirty="0">
                <a:latin typeface="HG丸ｺﾞｼｯｸM-PRO" panose="020F0600000000000000" pitchFamily="50" charset="-128"/>
                <a:ea typeface="HG丸ｺﾞｼｯｸM-PRO" panose="020F0600000000000000" pitchFamily="50" charset="-128"/>
              </a:rPr>
              <a:t>047-434-0999</a:t>
            </a:r>
          </a:p>
          <a:p>
            <a:pPr marL="0" indent="0">
              <a:buNone/>
            </a:pPr>
            <a:r>
              <a:rPr lang="ja-JP" altLang="en-US" sz="2800" b="1" dirty="0">
                <a:latin typeface="HG丸ｺﾞｼｯｸM-PRO" panose="020F0600000000000000" pitchFamily="50" charset="-128"/>
                <a:ea typeface="HG丸ｺﾞｼｯｸM-PRO" panose="020F0600000000000000" pitchFamily="50" charset="-128"/>
              </a:rPr>
              <a:t>　　月～金　</a:t>
            </a:r>
            <a:r>
              <a:rPr lang="en-US" altLang="ja-JP" sz="2800" b="1" dirty="0">
                <a:latin typeface="HG丸ｺﾞｼｯｸM-PRO" panose="020F0600000000000000" pitchFamily="50" charset="-128"/>
                <a:ea typeface="HG丸ｺﾞｼｯｸM-PRO" panose="020F0600000000000000" pitchFamily="50" charset="-128"/>
              </a:rPr>
              <a:t>9:00</a:t>
            </a:r>
            <a:r>
              <a:rPr lang="ja-JP" altLang="en-US" sz="2800" b="1" dirty="0">
                <a:latin typeface="HG丸ｺﾞｼｯｸM-PRO" panose="020F0600000000000000" pitchFamily="50" charset="-128"/>
                <a:ea typeface="HG丸ｺﾞｼｯｸM-PRO" panose="020F0600000000000000" pitchFamily="50" charset="-128"/>
              </a:rPr>
              <a:t>～</a:t>
            </a:r>
            <a:r>
              <a:rPr lang="en-US" altLang="ja-JP" sz="2800" b="1" dirty="0">
                <a:latin typeface="HG丸ｺﾞｼｯｸM-PRO" panose="020F0600000000000000" pitchFamily="50" charset="-128"/>
                <a:ea typeface="HG丸ｺﾞｼｯｸM-PRO" panose="020F0600000000000000" pitchFamily="50" charset="-128"/>
              </a:rPr>
              <a:t>16:30</a:t>
            </a:r>
          </a:p>
          <a:p>
            <a:pPr marL="0" indent="0">
              <a:buNone/>
            </a:pPr>
            <a:r>
              <a:rPr lang="ja-JP" altLang="en-US" sz="2800" b="1" dirty="0">
                <a:latin typeface="HG丸ｺﾞｼｯｸM-PRO" panose="020F0600000000000000" pitchFamily="50" charset="-128"/>
                <a:ea typeface="HG丸ｺﾞｼｯｸM-PRO" panose="020F0600000000000000" pitchFamily="50" charset="-128"/>
              </a:rPr>
              <a:t>　　土　　　</a:t>
            </a:r>
            <a:r>
              <a:rPr lang="en-US" altLang="ja-JP" sz="2800" b="1" dirty="0">
                <a:latin typeface="HG丸ｺﾞｼｯｸM-PRO" panose="020F0600000000000000" pitchFamily="50" charset="-128"/>
                <a:ea typeface="HG丸ｺﾞｼｯｸM-PRO" panose="020F0600000000000000" pitchFamily="50" charset="-128"/>
              </a:rPr>
              <a:t>9:00</a:t>
            </a:r>
            <a:r>
              <a:rPr lang="ja-JP" altLang="en-US" sz="2800" b="1" dirty="0">
                <a:latin typeface="HG丸ｺﾞｼｯｸM-PRO" panose="020F0600000000000000" pitchFamily="50" charset="-128"/>
                <a:ea typeface="HG丸ｺﾞｼｯｸM-PRO" panose="020F0600000000000000" pitchFamily="50" charset="-128"/>
              </a:rPr>
              <a:t>～</a:t>
            </a:r>
            <a:r>
              <a:rPr lang="en-US" altLang="ja-JP" sz="2800" b="1" dirty="0" smtClean="0">
                <a:latin typeface="HG丸ｺﾞｼｯｸM-PRO" panose="020F0600000000000000" pitchFamily="50" charset="-128"/>
                <a:ea typeface="HG丸ｺﾞｼｯｸM-PRO" panose="020F0600000000000000" pitchFamily="50" charset="-128"/>
              </a:rPr>
              <a:t>16:00</a:t>
            </a:r>
          </a:p>
          <a:p>
            <a:pPr marL="0" indent="0">
              <a:buNone/>
            </a:pPr>
            <a:r>
              <a:rPr lang="ja-JP" altLang="en-US" b="1" dirty="0">
                <a:latin typeface="HG丸ｺﾞｼｯｸM-PRO" panose="020F0600000000000000" pitchFamily="50" charset="-128"/>
                <a:ea typeface="HG丸ｺﾞｼｯｸM-PRO" panose="020F0600000000000000" pitchFamily="50" charset="-128"/>
              </a:rPr>
              <a:t>　</a:t>
            </a:r>
            <a:r>
              <a:rPr lang="ja-JP" altLang="en-US" b="1" dirty="0" smtClean="0">
                <a:latin typeface="HG丸ｺﾞｼｯｸM-PRO" panose="020F0600000000000000" pitchFamily="50" charset="-128"/>
                <a:ea typeface="HG丸ｺﾞｼｯｸM-PRO" panose="020F0600000000000000" pitchFamily="50" charset="-128"/>
              </a:rPr>
              <a:t>　（日曜日、祝日、年末年始　</a:t>
            </a:r>
            <a:endParaRPr lang="en-US" altLang="ja-JP" b="1" dirty="0" smtClean="0">
              <a:latin typeface="HG丸ｺﾞｼｯｸM-PRO" panose="020F0600000000000000" pitchFamily="50" charset="-128"/>
              <a:ea typeface="HG丸ｺﾞｼｯｸM-PRO" panose="020F0600000000000000" pitchFamily="50" charset="-128"/>
            </a:endParaRPr>
          </a:p>
          <a:p>
            <a:pPr marL="0" indent="0">
              <a:buNone/>
            </a:pPr>
            <a:r>
              <a:rPr lang="ja-JP" altLang="en-US" b="1" dirty="0">
                <a:latin typeface="HG丸ｺﾞｼｯｸM-PRO" panose="020F0600000000000000" pitchFamily="50" charset="-128"/>
                <a:ea typeface="HG丸ｺﾞｼｯｸM-PRO" panose="020F0600000000000000" pitchFamily="50" charset="-128"/>
              </a:rPr>
              <a:t>　</a:t>
            </a:r>
            <a:r>
              <a:rPr lang="ja-JP" altLang="en-US" b="1" dirty="0" smtClean="0">
                <a:latin typeface="HG丸ｺﾞｼｯｸM-PRO" panose="020F0600000000000000" pitchFamily="50" charset="-128"/>
                <a:ea typeface="HG丸ｺﾞｼｯｸM-PRO" panose="020F0600000000000000" pitchFamily="50" charset="-128"/>
              </a:rPr>
              <a:t>　　はお休み）</a:t>
            </a:r>
            <a:endParaRPr lang="en-US" altLang="ja-JP" sz="2800" b="1" dirty="0">
              <a:latin typeface="HG丸ｺﾞｼｯｸM-PRO" panose="020F0600000000000000" pitchFamily="50" charset="-128"/>
              <a:ea typeface="HG丸ｺﾞｼｯｸM-PRO" panose="020F0600000000000000" pitchFamily="50" charset="-128"/>
            </a:endParaRPr>
          </a:p>
          <a:p>
            <a:pPr marL="0" indent="0">
              <a:buNone/>
            </a:pPr>
            <a:r>
              <a:rPr lang="ja-JP" altLang="en-US" b="1" dirty="0">
                <a:latin typeface="AR P丸ゴシック体M" pitchFamily="50" charset="-128"/>
                <a:ea typeface="AR P丸ゴシック体M" pitchFamily="50" charset="-128"/>
              </a:rPr>
              <a:t>消費者ホットライン</a:t>
            </a:r>
            <a:endParaRPr lang="en-US" altLang="ja-JP" b="1" dirty="0">
              <a:latin typeface="AR P丸ゴシック体M" pitchFamily="50" charset="-128"/>
              <a:ea typeface="AR P丸ゴシック体M" pitchFamily="50" charset="-128"/>
            </a:endParaRPr>
          </a:p>
          <a:p>
            <a:pPr marL="0" indent="0">
              <a:buNone/>
            </a:pPr>
            <a:r>
              <a:rPr lang="ja-JP" altLang="en-US" b="1" dirty="0">
                <a:latin typeface="AR P丸ゴシック体M" pitchFamily="50" charset="-128"/>
                <a:ea typeface="AR P丸ゴシック体M" pitchFamily="50" charset="-128"/>
              </a:rPr>
              <a:t>　</a:t>
            </a:r>
            <a:r>
              <a:rPr lang="ja-JP" altLang="en-US" b="1" dirty="0">
                <a:latin typeface="HG丸ｺﾞｼｯｸM-PRO" panose="020F0600000000000000" pitchFamily="50" charset="-128"/>
                <a:ea typeface="HG丸ｺﾞｼｯｸM-PRO" panose="020F0600000000000000" pitchFamily="50" charset="-128"/>
              </a:rPr>
              <a:t>１８８</a:t>
            </a:r>
            <a:r>
              <a:rPr lang="ja-JP" altLang="en-US" sz="2400" dirty="0">
                <a:latin typeface="HG丸ｺﾞｼｯｸM-PRO" panose="020F0600000000000000" pitchFamily="50" charset="-128"/>
                <a:ea typeface="HG丸ｺﾞｼｯｸM-PRO" panose="020F0600000000000000" pitchFamily="50" charset="-128"/>
              </a:rPr>
              <a:t>（いやや泣き寝入り）</a:t>
            </a:r>
            <a:endParaRPr lang="en-US" altLang="ja-JP" sz="2400" dirty="0">
              <a:latin typeface="HG丸ｺﾞｼｯｸM-PRO" panose="020F0600000000000000" pitchFamily="50" charset="-128"/>
              <a:ea typeface="HG丸ｺﾞｼｯｸM-PRO" panose="020F0600000000000000" pitchFamily="50" charset="-128"/>
            </a:endParaRPr>
          </a:p>
        </p:txBody>
      </p:sp>
      <p:pic>
        <p:nvPicPr>
          <p:cNvPr id="39941" name="Picture 6" descr="https://www.caa.go.jp/policies/policy/consumer_education/public_awareness/teaching_material/illustration/img/1-27.jpg">
            <a:extLst>
              <a:ext uri="{FF2B5EF4-FFF2-40B4-BE49-F238E27FC236}">
                <a16:creationId xmlns:a16="http://schemas.microsoft.com/office/drawing/2014/main" id="{B95B32FF-CA29-4139-843B-3B66FFEC10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7851" y="2205039"/>
            <a:ext cx="3967163" cy="388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テキスト ボックス 2">
            <a:extLst>
              <a:ext uri="{FF2B5EF4-FFF2-40B4-BE49-F238E27FC236}">
                <a16:creationId xmlns:a16="http://schemas.microsoft.com/office/drawing/2014/main" id="{8B75D764-064C-4AF2-A122-A880B0E0DC6F}"/>
              </a:ext>
            </a:extLst>
          </p:cNvPr>
          <p:cNvSpPr txBox="1"/>
          <p:nvPr/>
        </p:nvSpPr>
        <p:spPr>
          <a:xfrm>
            <a:off x="3737112" y="6135688"/>
            <a:ext cx="2933852" cy="369332"/>
          </a:xfrm>
          <a:prstGeom prst="rect">
            <a:avLst/>
          </a:prstGeom>
          <a:noFill/>
        </p:spPr>
        <p:txBody>
          <a:bodyPr wrap="square" rtlCol="0">
            <a:spAutoFit/>
          </a:bodyPr>
          <a:lstStyle/>
          <a:p>
            <a:r>
              <a:rPr kumimoji="1" lang="ja-JP" altLang="en-US" dirty="0"/>
              <a:t>消費者庁イラスト集より</a:t>
            </a:r>
          </a:p>
        </p:txBody>
      </p:sp>
      <p:pic>
        <p:nvPicPr>
          <p:cNvPr id="3076" name="Picture 4" descr="電話の親機のイラスト">
            <a:extLst>
              <a:ext uri="{FF2B5EF4-FFF2-40B4-BE49-F238E27FC236}">
                <a16:creationId xmlns:a16="http://schemas.microsoft.com/office/drawing/2014/main" id="{7CC7D8B9-C5D9-41B1-8ED0-E1EF9AB94A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51508" y="539896"/>
            <a:ext cx="1167744" cy="1167744"/>
          </a:xfrm>
          <a:prstGeom prst="rect">
            <a:avLst/>
          </a:prstGeom>
          <a:noFill/>
          <a:extLst>
            <a:ext uri="{909E8E84-426E-40DD-AFC4-6F175D3DCCD1}">
              <a14:hiddenFill xmlns:a14="http://schemas.microsoft.com/office/drawing/2010/main">
                <a:solidFill>
                  <a:srgbClr val="FFFFFF"/>
                </a:solidFill>
              </a14:hiddenFill>
            </a:ext>
          </a:extLst>
        </p:spPr>
      </p:pic>
      <p:sp>
        <p:nvSpPr>
          <p:cNvPr id="4" name="スライド番号プレースホルダー 3"/>
          <p:cNvSpPr>
            <a:spLocks noGrp="1"/>
          </p:cNvSpPr>
          <p:nvPr>
            <p:ph type="sldNum" sz="quarter" idx="12"/>
          </p:nvPr>
        </p:nvSpPr>
        <p:spPr/>
        <p:txBody>
          <a:bodyPr/>
          <a:lstStyle/>
          <a:p>
            <a:fld id="{18661D3D-6956-46A9-9340-A701E0E782EA}" type="slidenum">
              <a:rPr kumimoji="1" lang="ja-JP" altLang="en-US" smtClean="0"/>
              <a:t>61</a:t>
            </a:fld>
            <a:endParaRPr kumimoji="1" lang="ja-JP" alt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3625390-D650-479F-A4A1-369505EF9150}"/>
              </a:ext>
            </a:extLst>
          </p:cNvPr>
          <p:cNvSpPr>
            <a:spLocks noGrp="1"/>
          </p:cNvSpPr>
          <p:nvPr>
            <p:ph type="title"/>
          </p:nvPr>
        </p:nvSpPr>
        <p:spPr>
          <a:xfrm>
            <a:off x="0" y="134195"/>
            <a:ext cx="11381173" cy="476435"/>
          </a:xfrm>
          <a:solidFill>
            <a:srgbClr val="92D050"/>
          </a:solidFill>
        </p:spPr>
        <p:txBody>
          <a:bodyPr>
            <a:noAutofit/>
          </a:bodyPr>
          <a:lstStyle/>
          <a:p>
            <a:r>
              <a:rPr kumimoji="1" lang="ja-JP" altLang="en-US" sz="3200" b="1" dirty="0">
                <a:solidFill>
                  <a:schemeClr val="bg1"/>
                </a:solidFill>
                <a:latin typeface="HG丸ｺﾞｼｯｸM-PRO" panose="020F0600000000000000" pitchFamily="50" charset="-128"/>
                <a:ea typeface="HG丸ｺﾞｼｯｸM-PRO" panose="020F0600000000000000" pitchFamily="50" charset="-128"/>
              </a:rPr>
              <a:t>年齢層別相談の多かった商品や役務</a:t>
            </a:r>
            <a:r>
              <a:rPr kumimoji="1" lang="ja-JP" altLang="en-US" sz="3200" b="1">
                <a:solidFill>
                  <a:schemeClr val="bg1"/>
                </a:solidFill>
                <a:latin typeface="HG丸ｺﾞｼｯｸM-PRO" panose="020F0600000000000000" pitchFamily="50" charset="-128"/>
                <a:ea typeface="HG丸ｺﾞｼｯｸM-PRO" panose="020F0600000000000000" pitchFamily="50" charset="-128"/>
              </a:rPr>
              <a:t>（千葉県　</a:t>
            </a:r>
            <a:r>
              <a:rPr kumimoji="1" lang="en-US" altLang="ja-JP" sz="3200" b="1">
                <a:solidFill>
                  <a:schemeClr val="bg1"/>
                </a:solidFill>
                <a:latin typeface="HG丸ｺﾞｼｯｸM-PRO" panose="020F0600000000000000" pitchFamily="50" charset="-128"/>
                <a:ea typeface="HG丸ｺﾞｼｯｸM-PRO" panose="020F0600000000000000" pitchFamily="50" charset="-128"/>
              </a:rPr>
              <a:t>2019</a:t>
            </a:r>
            <a:r>
              <a:rPr kumimoji="1" lang="ja-JP" altLang="en-US" sz="3200" b="1" dirty="0">
                <a:solidFill>
                  <a:schemeClr val="bg1"/>
                </a:solidFill>
                <a:latin typeface="HG丸ｺﾞｼｯｸM-PRO" panose="020F0600000000000000" pitchFamily="50" charset="-128"/>
                <a:ea typeface="HG丸ｺﾞｼｯｸM-PRO" panose="020F0600000000000000" pitchFamily="50" charset="-128"/>
              </a:rPr>
              <a:t>年度）</a:t>
            </a:r>
          </a:p>
        </p:txBody>
      </p:sp>
      <p:sp>
        <p:nvSpPr>
          <p:cNvPr id="3" name="テキスト ボックス 2">
            <a:extLst>
              <a:ext uri="{FF2B5EF4-FFF2-40B4-BE49-F238E27FC236}">
                <a16:creationId xmlns:a16="http://schemas.microsoft.com/office/drawing/2014/main" id="{BDB3E937-1EEB-4120-B128-33855FB9DB13}"/>
              </a:ext>
            </a:extLst>
          </p:cNvPr>
          <p:cNvSpPr txBox="1"/>
          <p:nvPr/>
        </p:nvSpPr>
        <p:spPr>
          <a:xfrm>
            <a:off x="340660" y="6125538"/>
            <a:ext cx="11381582" cy="615553"/>
          </a:xfrm>
          <a:prstGeom prst="rect">
            <a:avLst/>
          </a:prstGeom>
          <a:solidFill>
            <a:schemeClr val="accent3">
              <a:lumMod val="20000"/>
              <a:lumOff val="80000"/>
            </a:schemeClr>
          </a:solidFill>
          <a:ln w="38100">
            <a:solidFill>
              <a:srgbClr val="002060"/>
            </a:solidFill>
          </a:ln>
        </p:spPr>
        <p:txBody>
          <a:bodyPr wrap="square" rtlCol="0">
            <a:spAutoFit/>
          </a:bodyPr>
          <a:lstStyle/>
          <a:p>
            <a:r>
              <a:rPr kumimoji="1" lang="ja-JP" altLang="en-US" dirty="0"/>
              <a:t>・</a:t>
            </a:r>
            <a:r>
              <a:rPr kumimoji="1" lang="en-US" altLang="ja-JP" sz="1600" dirty="0">
                <a:latin typeface="HG丸ｺﾞｼｯｸM-PRO" panose="020F0600000000000000" pitchFamily="50" charset="-128"/>
                <a:ea typeface="HG丸ｺﾞｼｯｸM-PRO" panose="020F0600000000000000" pitchFamily="50" charset="-128"/>
              </a:rPr>
              <a:t>30</a:t>
            </a:r>
            <a:r>
              <a:rPr kumimoji="1" lang="ja-JP" altLang="en-US" sz="1600" dirty="0">
                <a:latin typeface="HG丸ｺﾞｼｯｸM-PRO" panose="020F0600000000000000" pitchFamily="50" charset="-128"/>
                <a:ea typeface="HG丸ｺﾞｼｯｸM-PRO" panose="020F0600000000000000" pitchFamily="50" charset="-128"/>
              </a:rPr>
              <a:t>歳代までは、</a:t>
            </a:r>
            <a:r>
              <a:rPr kumimoji="1" lang="en-US" altLang="ja-JP" sz="1600" dirty="0">
                <a:latin typeface="HG丸ｺﾞｼｯｸM-PRO" panose="020F0600000000000000" pitchFamily="50" charset="-128"/>
                <a:ea typeface="HG丸ｺﾞｼｯｸM-PRO" panose="020F0600000000000000" pitchFamily="50" charset="-128"/>
              </a:rPr>
              <a:t>SNS</a:t>
            </a:r>
            <a:r>
              <a:rPr kumimoji="1" lang="ja-JP" altLang="en-US" sz="1600" dirty="0">
                <a:latin typeface="HG丸ｺﾞｼｯｸM-PRO" panose="020F0600000000000000" pitchFamily="50" charset="-128"/>
                <a:ea typeface="HG丸ｺﾞｼｯｸM-PRO" panose="020F0600000000000000" pitchFamily="50" charset="-128"/>
              </a:rPr>
              <a:t>で届く架空請求、アダルト情報サイト、出会い系サイトなどデジタルコンテンツの相談が多い。</a:t>
            </a:r>
            <a:endParaRPr kumimoji="1" lang="en-US" altLang="ja-JP" sz="1600" dirty="0">
              <a:latin typeface="HG丸ｺﾞｼｯｸM-PRO" panose="020F0600000000000000" pitchFamily="50" charset="-128"/>
              <a:ea typeface="HG丸ｺﾞｼｯｸM-PRO" panose="020F0600000000000000" pitchFamily="50" charset="-128"/>
            </a:endParaRPr>
          </a:p>
          <a:p>
            <a:r>
              <a:rPr lang="ja-JP" altLang="en-US" sz="1600" dirty="0">
                <a:latin typeface="HG丸ｺﾞｼｯｸM-PRO" panose="020F0600000000000000" pitchFamily="50" charset="-128"/>
                <a:ea typeface="HG丸ｺﾞｼｯｸM-PRO" panose="020F0600000000000000" pitchFamily="50" charset="-128"/>
              </a:rPr>
              <a:t>・</a:t>
            </a:r>
            <a:r>
              <a:rPr lang="en-US" altLang="ja-JP" sz="1600" dirty="0">
                <a:latin typeface="HG丸ｺﾞｼｯｸM-PRO" panose="020F0600000000000000" pitchFamily="50" charset="-128"/>
                <a:ea typeface="HG丸ｺﾞｼｯｸM-PRO" panose="020F0600000000000000" pitchFamily="50" charset="-128"/>
              </a:rPr>
              <a:t>40</a:t>
            </a:r>
            <a:r>
              <a:rPr lang="ja-JP" altLang="en-US" sz="1600" dirty="0">
                <a:latin typeface="HG丸ｺﾞｼｯｸM-PRO" panose="020F0600000000000000" pitchFamily="50" charset="-128"/>
                <a:ea typeface="HG丸ｺﾞｼｯｸM-PRO" panose="020F0600000000000000" pitchFamily="50" charset="-128"/>
              </a:rPr>
              <a:t>歳代以上の年齢層で最も多い商品一般は、架空請求のハガキがなど商品を特定しない請求の相談。</a:t>
            </a:r>
            <a:endParaRPr kumimoji="1" lang="ja-JP" altLang="en-US" sz="1600" dirty="0">
              <a:latin typeface="HG丸ｺﾞｼｯｸM-PRO" panose="020F0600000000000000" pitchFamily="50" charset="-128"/>
              <a:ea typeface="HG丸ｺﾞｼｯｸM-PRO" panose="020F0600000000000000" pitchFamily="50" charset="-128"/>
            </a:endParaRPr>
          </a:p>
        </p:txBody>
      </p:sp>
      <p:pic>
        <p:nvPicPr>
          <p:cNvPr id="7" name="コンテンツ プレースホルダー 6">
            <a:extLst>
              <a:ext uri="{FF2B5EF4-FFF2-40B4-BE49-F238E27FC236}">
                <a16:creationId xmlns:a16="http://schemas.microsoft.com/office/drawing/2014/main" id="{0C74144C-E032-4914-A6F6-E861211047A8}"/>
              </a:ext>
            </a:extLst>
          </p:cNvPr>
          <p:cNvPicPr>
            <a:picLocks noGrp="1" noChangeAspect="1"/>
          </p:cNvPicPr>
          <p:nvPr>
            <p:ph idx="1"/>
          </p:nvPr>
        </p:nvPicPr>
        <p:blipFill>
          <a:blip r:embed="rId2"/>
          <a:stretch>
            <a:fillRect/>
          </a:stretch>
        </p:blipFill>
        <p:spPr>
          <a:xfrm>
            <a:off x="501348" y="705365"/>
            <a:ext cx="11381173" cy="5325438"/>
          </a:xfrm>
          <a:prstGeom prst="rect">
            <a:avLst/>
          </a:prstGeom>
        </p:spPr>
      </p:pic>
      <p:sp>
        <p:nvSpPr>
          <p:cNvPr id="8" name="正方形/長方形 7">
            <a:extLst>
              <a:ext uri="{FF2B5EF4-FFF2-40B4-BE49-F238E27FC236}">
                <a16:creationId xmlns:a16="http://schemas.microsoft.com/office/drawing/2014/main" id="{F7195B7D-F7B0-43B8-98B1-AE135748B85F}"/>
              </a:ext>
            </a:extLst>
          </p:cNvPr>
          <p:cNvSpPr/>
          <p:nvPr/>
        </p:nvSpPr>
        <p:spPr>
          <a:xfrm>
            <a:off x="606214" y="742859"/>
            <a:ext cx="2332295" cy="1686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p:cNvSpPr>
            <a:spLocks noGrp="1"/>
          </p:cNvSpPr>
          <p:nvPr>
            <p:ph type="sldNum" sz="quarter" idx="12"/>
          </p:nvPr>
        </p:nvSpPr>
        <p:spPr/>
        <p:txBody>
          <a:bodyPr/>
          <a:lstStyle/>
          <a:p>
            <a:fld id="{18661D3D-6956-46A9-9340-A701E0E782EA}" type="slidenum">
              <a:rPr kumimoji="1" lang="ja-JP" altLang="en-US" smtClean="0"/>
              <a:t>7</a:t>
            </a:fld>
            <a:endParaRPr kumimoji="1" lang="ja-JP" altLang="en-US"/>
          </a:p>
        </p:txBody>
      </p:sp>
    </p:spTree>
    <p:extLst>
      <p:ext uri="{BB962C8B-B14F-4D97-AF65-F5344CB8AC3E}">
        <p14:creationId xmlns:p14="http://schemas.microsoft.com/office/powerpoint/2010/main" val="6107049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3C508738-C2D2-4959-B4A3-C376B81041EC}"/>
              </a:ext>
            </a:extLst>
          </p:cNvPr>
          <p:cNvPicPr>
            <a:picLocks noChangeAspect="1"/>
          </p:cNvPicPr>
          <p:nvPr/>
        </p:nvPicPr>
        <p:blipFill>
          <a:blip r:embed="rId3"/>
          <a:stretch>
            <a:fillRect/>
          </a:stretch>
        </p:blipFill>
        <p:spPr>
          <a:xfrm>
            <a:off x="7578596" y="5984640"/>
            <a:ext cx="4487045" cy="566977"/>
          </a:xfrm>
          <a:prstGeom prst="rect">
            <a:avLst/>
          </a:prstGeom>
        </p:spPr>
      </p:pic>
      <p:sp>
        <p:nvSpPr>
          <p:cNvPr id="4" name="テキスト ボックス 3">
            <a:extLst>
              <a:ext uri="{FF2B5EF4-FFF2-40B4-BE49-F238E27FC236}">
                <a16:creationId xmlns:a16="http://schemas.microsoft.com/office/drawing/2014/main" id="{E6CB77FB-CBCD-4288-98D6-E998E157F0ED}"/>
              </a:ext>
            </a:extLst>
          </p:cNvPr>
          <p:cNvSpPr txBox="1"/>
          <p:nvPr/>
        </p:nvSpPr>
        <p:spPr>
          <a:xfrm>
            <a:off x="1114961" y="2098726"/>
            <a:ext cx="4250267" cy="3108543"/>
          </a:xfrm>
          <a:prstGeom prst="rect">
            <a:avLst/>
          </a:prstGeom>
          <a:noFill/>
        </p:spPr>
        <p:txBody>
          <a:bodyPr wrap="square" rtlCol="0">
            <a:spAutoFit/>
          </a:bodyPr>
          <a:lstStyle/>
          <a:p>
            <a:pPr marL="342900" indent="-342900">
              <a:buFont typeface="Arial" panose="020B0604020202020204" pitchFamily="34" charset="0"/>
              <a:buChar char="•"/>
            </a:pPr>
            <a:r>
              <a:rPr kumimoji="1" lang="ja-JP" altLang="en-US" sz="2400" b="1" dirty="0">
                <a:solidFill>
                  <a:schemeClr val="accent6">
                    <a:lumMod val="50000"/>
                  </a:schemeClr>
                </a:solidFill>
                <a:latin typeface="HG丸ｺﾞｼｯｸM-PRO" panose="020F0600000000000000" pitchFamily="50" charset="-128"/>
                <a:ea typeface="HG丸ｺﾞｼｯｸM-PRO" panose="020F0600000000000000" pitchFamily="50" charset="-128"/>
              </a:rPr>
              <a:t>消費生活における契約</a:t>
            </a:r>
          </a:p>
          <a:p>
            <a:pPr marL="342900" indent="-342900">
              <a:buFont typeface="Arial" panose="020B0604020202020204" pitchFamily="34" charset="0"/>
              <a:buChar char="•"/>
            </a:pPr>
            <a:r>
              <a:rPr kumimoji="1" lang="ja-JP" altLang="en-US" sz="2400" b="1" dirty="0">
                <a:solidFill>
                  <a:schemeClr val="accent6">
                    <a:lumMod val="50000"/>
                  </a:schemeClr>
                </a:solidFill>
                <a:latin typeface="HG丸ｺﾞｼｯｸM-PRO" panose="020F0600000000000000" pitchFamily="50" charset="-128"/>
                <a:ea typeface="HG丸ｺﾞｼｯｸM-PRO" panose="020F0600000000000000" pitchFamily="50" charset="-128"/>
              </a:rPr>
              <a:t>契約とは</a:t>
            </a:r>
          </a:p>
          <a:p>
            <a:pPr marL="342900" indent="-342900">
              <a:buFont typeface="Arial" panose="020B0604020202020204" pitchFamily="34" charset="0"/>
              <a:buChar char="•"/>
            </a:pPr>
            <a:r>
              <a:rPr kumimoji="1" lang="ja-JP" altLang="en-US" sz="2400" b="1" dirty="0">
                <a:solidFill>
                  <a:schemeClr val="accent6">
                    <a:lumMod val="50000"/>
                  </a:schemeClr>
                </a:solidFill>
                <a:latin typeface="HG丸ｺﾞｼｯｸM-PRO" panose="020F0600000000000000" pitchFamily="50" charset="-128"/>
                <a:ea typeface="HG丸ｺﾞｼｯｸM-PRO" panose="020F0600000000000000" pitchFamily="50" charset="-128"/>
              </a:rPr>
              <a:t>契約の成立時期</a:t>
            </a:r>
          </a:p>
          <a:p>
            <a:pPr marL="342900" indent="-342900">
              <a:buFont typeface="Arial" panose="020B0604020202020204" pitchFamily="34" charset="0"/>
              <a:buChar char="•"/>
            </a:pPr>
            <a:r>
              <a:rPr kumimoji="1" lang="ja-JP" altLang="en-US" sz="2400" b="1" dirty="0">
                <a:solidFill>
                  <a:schemeClr val="accent6">
                    <a:lumMod val="50000"/>
                  </a:schemeClr>
                </a:solidFill>
                <a:latin typeface="HG丸ｺﾞｼｯｸM-PRO" panose="020F0600000000000000" pitchFamily="50" charset="-128"/>
                <a:ea typeface="HG丸ｺﾞｼｯｸM-PRO" panose="020F0600000000000000" pitchFamily="50" charset="-128"/>
              </a:rPr>
              <a:t>契約をやめる　</a:t>
            </a:r>
            <a:endParaRPr kumimoji="1" lang="en-US" altLang="ja-JP" sz="2400" b="1" dirty="0">
              <a:solidFill>
                <a:schemeClr val="accent6">
                  <a:lumMod val="50000"/>
                </a:schemeClr>
              </a:solidFill>
              <a:latin typeface="HG丸ｺﾞｼｯｸM-PRO" panose="020F0600000000000000" pitchFamily="50" charset="-128"/>
              <a:ea typeface="HG丸ｺﾞｼｯｸM-PRO" panose="020F0600000000000000" pitchFamily="50" charset="-128"/>
            </a:endParaRPr>
          </a:p>
          <a:p>
            <a:r>
              <a:rPr kumimoji="1" lang="ja-JP" altLang="en-US" sz="2400" b="1" dirty="0">
                <a:solidFill>
                  <a:schemeClr val="accent6">
                    <a:lumMod val="50000"/>
                  </a:schemeClr>
                </a:solidFill>
                <a:latin typeface="HG丸ｺﾞｼｯｸM-PRO" panose="020F0600000000000000" pitchFamily="50" charset="-128"/>
                <a:ea typeface="HG丸ｺﾞｼｯｸM-PRO" panose="020F0600000000000000" pitchFamily="50" charset="-128"/>
              </a:rPr>
              <a:t>　　クーリング・オフ　</a:t>
            </a:r>
          </a:p>
          <a:p>
            <a:r>
              <a:rPr kumimoji="1" lang="ja-JP" altLang="en-US" sz="2400" b="1" dirty="0">
                <a:solidFill>
                  <a:schemeClr val="accent6">
                    <a:lumMod val="50000"/>
                  </a:schemeClr>
                </a:solidFill>
                <a:latin typeface="HG丸ｺﾞｼｯｸM-PRO" panose="020F0600000000000000" pitchFamily="50" charset="-128"/>
                <a:ea typeface="HG丸ｺﾞｼｯｸM-PRO" panose="020F0600000000000000" pitchFamily="50" charset="-128"/>
              </a:rPr>
              <a:t>　　消費者契約法等の取消</a:t>
            </a:r>
          </a:p>
          <a:p>
            <a:r>
              <a:rPr kumimoji="1" lang="ja-JP" altLang="en-US" sz="2400" b="1" dirty="0">
                <a:solidFill>
                  <a:schemeClr val="accent6">
                    <a:lumMod val="50000"/>
                  </a:schemeClr>
                </a:solidFill>
                <a:latin typeface="HG丸ｺﾞｼｯｸM-PRO" panose="020F0600000000000000" pitchFamily="50" charset="-128"/>
                <a:ea typeface="HG丸ｺﾞｼｯｸM-PRO" panose="020F0600000000000000" pitchFamily="50" charset="-128"/>
              </a:rPr>
              <a:t>　　未成年者契約の取消</a:t>
            </a:r>
          </a:p>
          <a:p>
            <a:endParaRPr kumimoji="1" lang="ja-JP" altLang="en-US" sz="2800" b="1" dirty="0">
              <a:solidFill>
                <a:schemeClr val="accent6">
                  <a:lumMod val="50000"/>
                </a:schemeClr>
              </a:solidFill>
              <a:latin typeface="HG丸ｺﾞｼｯｸM-PRO" panose="020F0600000000000000" pitchFamily="50" charset="-128"/>
              <a:ea typeface="HG丸ｺﾞｼｯｸM-PRO" panose="020F0600000000000000" pitchFamily="50" charset="-128"/>
            </a:endParaRPr>
          </a:p>
        </p:txBody>
      </p:sp>
      <p:pic>
        <p:nvPicPr>
          <p:cNvPr id="6" name="図 5">
            <a:extLst>
              <a:ext uri="{FF2B5EF4-FFF2-40B4-BE49-F238E27FC236}">
                <a16:creationId xmlns:a16="http://schemas.microsoft.com/office/drawing/2014/main" id="{7022DE81-143D-441E-B7BC-6A100B3D2DD6}"/>
              </a:ext>
            </a:extLst>
          </p:cNvPr>
          <p:cNvPicPr>
            <a:picLocks noChangeAspect="1"/>
          </p:cNvPicPr>
          <p:nvPr/>
        </p:nvPicPr>
        <p:blipFill>
          <a:blip r:embed="rId3"/>
          <a:stretch>
            <a:fillRect/>
          </a:stretch>
        </p:blipFill>
        <p:spPr>
          <a:xfrm>
            <a:off x="285517" y="5984639"/>
            <a:ext cx="4487045" cy="566977"/>
          </a:xfrm>
          <a:prstGeom prst="rect">
            <a:avLst/>
          </a:prstGeom>
        </p:spPr>
      </p:pic>
      <p:pic>
        <p:nvPicPr>
          <p:cNvPr id="11" name="図 10">
            <a:extLst>
              <a:ext uri="{FF2B5EF4-FFF2-40B4-BE49-F238E27FC236}">
                <a16:creationId xmlns:a16="http://schemas.microsoft.com/office/drawing/2014/main" id="{3C2AC043-3224-4D6A-B72E-7A1429657493}"/>
              </a:ext>
            </a:extLst>
          </p:cNvPr>
          <p:cNvPicPr>
            <a:picLocks noChangeAspect="1"/>
          </p:cNvPicPr>
          <p:nvPr/>
        </p:nvPicPr>
        <p:blipFill>
          <a:blip r:embed="rId3"/>
          <a:stretch>
            <a:fillRect/>
          </a:stretch>
        </p:blipFill>
        <p:spPr>
          <a:xfrm>
            <a:off x="4008418" y="5984639"/>
            <a:ext cx="4487045" cy="566977"/>
          </a:xfrm>
          <a:prstGeom prst="rect">
            <a:avLst/>
          </a:prstGeom>
        </p:spPr>
      </p:pic>
      <p:sp>
        <p:nvSpPr>
          <p:cNvPr id="13" name="タイトル 12">
            <a:extLst>
              <a:ext uri="{FF2B5EF4-FFF2-40B4-BE49-F238E27FC236}">
                <a16:creationId xmlns:a16="http://schemas.microsoft.com/office/drawing/2014/main" id="{6B055F56-8F30-4C47-BEDF-A9ECA2F0D644}"/>
              </a:ext>
            </a:extLst>
          </p:cNvPr>
          <p:cNvSpPr>
            <a:spLocks noGrp="1"/>
          </p:cNvSpPr>
          <p:nvPr>
            <p:ph type="title"/>
          </p:nvPr>
        </p:nvSpPr>
        <p:spPr>
          <a:xfrm>
            <a:off x="0" y="649396"/>
            <a:ext cx="4250267" cy="956230"/>
          </a:xfrm>
          <a:solidFill>
            <a:srgbClr val="00B050"/>
          </a:solidFill>
        </p:spPr>
        <p:txBody>
          <a:bodyPr>
            <a:normAutofit/>
          </a:bodyPr>
          <a:lstStyle/>
          <a:p>
            <a:r>
              <a:rPr lang="en-US" altLang="ja-JP" sz="5400" b="1" dirty="0" smtClean="0">
                <a:solidFill>
                  <a:schemeClr val="bg1"/>
                </a:solidFill>
                <a:latin typeface="HG丸ｺﾞｼｯｸM-PRO" panose="020F0600000000000000" pitchFamily="50" charset="-128"/>
                <a:ea typeface="HG丸ｺﾞｼｯｸM-PRO" panose="020F0600000000000000" pitchFamily="50" charset="-128"/>
              </a:rPr>
              <a:t>2 </a:t>
            </a:r>
            <a:r>
              <a:rPr lang="ja-JP" altLang="en-US" sz="5400" b="1" dirty="0" smtClean="0">
                <a:solidFill>
                  <a:schemeClr val="bg1"/>
                </a:solidFill>
                <a:latin typeface="HG丸ｺﾞｼｯｸM-PRO" panose="020F0600000000000000" pitchFamily="50" charset="-128"/>
                <a:ea typeface="HG丸ｺﾞｼｯｸM-PRO" panose="020F0600000000000000" pitchFamily="50" charset="-128"/>
              </a:rPr>
              <a:t>契約</a:t>
            </a:r>
            <a:r>
              <a:rPr lang="ja-JP" altLang="en-US" sz="5400" b="1" dirty="0">
                <a:solidFill>
                  <a:schemeClr val="bg1"/>
                </a:solidFill>
                <a:latin typeface="HG丸ｺﾞｼｯｸM-PRO" panose="020F0600000000000000" pitchFamily="50" charset="-128"/>
                <a:ea typeface="HG丸ｺﾞｼｯｸM-PRO" panose="020F0600000000000000" pitchFamily="50" charset="-128"/>
              </a:rPr>
              <a:t>とは</a:t>
            </a:r>
          </a:p>
        </p:txBody>
      </p:sp>
      <p:sp>
        <p:nvSpPr>
          <p:cNvPr id="14" name="テキスト ボックス 13">
            <a:extLst>
              <a:ext uri="{FF2B5EF4-FFF2-40B4-BE49-F238E27FC236}">
                <a16:creationId xmlns:a16="http://schemas.microsoft.com/office/drawing/2014/main" id="{D946B149-3F1B-4393-ADCE-09E3C4D1E353}"/>
              </a:ext>
            </a:extLst>
          </p:cNvPr>
          <p:cNvSpPr txBox="1"/>
          <p:nvPr/>
        </p:nvSpPr>
        <p:spPr>
          <a:xfrm>
            <a:off x="4518111" y="1127511"/>
            <a:ext cx="3155778" cy="523220"/>
          </a:xfrm>
          <a:prstGeom prst="rect">
            <a:avLst/>
          </a:prstGeom>
          <a:noFill/>
        </p:spPr>
        <p:txBody>
          <a:bodyPr wrap="square" rtlCol="0">
            <a:spAutoFit/>
          </a:bodyPr>
          <a:lstStyle/>
          <a:p>
            <a:r>
              <a:rPr kumimoji="1" lang="ja-JP" altLang="en-US" sz="2800" b="1" dirty="0">
                <a:solidFill>
                  <a:schemeClr val="accent6">
                    <a:lumMod val="75000"/>
                  </a:schemeClr>
                </a:solidFill>
                <a:latin typeface="HG丸ｺﾞｼｯｸM-PRO" panose="020F0600000000000000" pitchFamily="50" charset="-128"/>
                <a:ea typeface="HG丸ｺﾞｼｯｸM-PRO" panose="020F0600000000000000" pitchFamily="50" charset="-128"/>
              </a:rPr>
              <a:t>テキスト</a:t>
            </a:r>
            <a:r>
              <a:rPr kumimoji="1" lang="en-US" altLang="ja-JP" sz="2800" b="1" dirty="0">
                <a:solidFill>
                  <a:schemeClr val="accent6">
                    <a:lumMod val="75000"/>
                  </a:schemeClr>
                </a:solidFill>
                <a:latin typeface="HG丸ｺﾞｼｯｸM-PRO" panose="020F0600000000000000" pitchFamily="50" charset="-128"/>
                <a:ea typeface="HG丸ｺﾞｼｯｸM-PRO" panose="020F0600000000000000" pitchFamily="50" charset="-128"/>
              </a:rPr>
              <a:t>P3</a:t>
            </a:r>
            <a:r>
              <a:rPr kumimoji="1" lang="ja-JP" altLang="en-US" sz="2800" b="1" dirty="0">
                <a:solidFill>
                  <a:schemeClr val="accent6">
                    <a:lumMod val="75000"/>
                  </a:schemeClr>
                </a:solidFill>
                <a:latin typeface="HG丸ｺﾞｼｯｸM-PRO" panose="020F0600000000000000" pitchFamily="50" charset="-128"/>
                <a:ea typeface="HG丸ｺﾞｼｯｸM-PRO" panose="020F0600000000000000" pitchFamily="50" charset="-128"/>
              </a:rPr>
              <a:t>～</a:t>
            </a:r>
            <a:r>
              <a:rPr kumimoji="1" lang="en-US" altLang="ja-JP" sz="2800" b="1" dirty="0">
                <a:solidFill>
                  <a:schemeClr val="accent6">
                    <a:lumMod val="75000"/>
                  </a:schemeClr>
                </a:solidFill>
                <a:latin typeface="HG丸ｺﾞｼｯｸM-PRO" panose="020F0600000000000000" pitchFamily="50" charset="-128"/>
                <a:ea typeface="HG丸ｺﾞｼｯｸM-PRO" panose="020F0600000000000000" pitchFamily="50" charset="-128"/>
              </a:rPr>
              <a:t>P4</a:t>
            </a:r>
            <a:endParaRPr kumimoji="1" lang="ja-JP" altLang="en-US" sz="2800" b="1" dirty="0">
              <a:solidFill>
                <a:schemeClr val="accent6">
                  <a:lumMod val="75000"/>
                </a:schemeClr>
              </a:solidFill>
              <a:latin typeface="HG丸ｺﾞｼｯｸM-PRO" panose="020F0600000000000000" pitchFamily="50" charset="-128"/>
              <a:ea typeface="HG丸ｺﾞｼｯｸM-PRO" panose="020F0600000000000000" pitchFamily="50" charset="-128"/>
            </a:endParaRPr>
          </a:p>
        </p:txBody>
      </p:sp>
      <p:sp>
        <p:nvSpPr>
          <p:cNvPr id="2" name="スライド番号プレースホルダー 1"/>
          <p:cNvSpPr>
            <a:spLocks noGrp="1"/>
          </p:cNvSpPr>
          <p:nvPr>
            <p:ph type="sldNum" sz="quarter" idx="12"/>
          </p:nvPr>
        </p:nvSpPr>
        <p:spPr/>
        <p:txBody>
          <a:bodyPr/>
          <a:lstStyle/>
          <a:p>
            <a:fld id="{18661D3D-6956-46A9-9340-A701E0E782EA}" type="slidenum">
              <a:rPr kumimoji="1" lang="ja-JP" altLang="en-US" smtClean="0"/>
              <a:t>8</a:t>
            </a:fld>
            <a:endParaRPr kumimoji="1" lang="ja-JP" altLang="en-US"/>
          </a:p>
        </p:txBody>
      </p:sp>
    </p:spTree>
    <p:extLst>
      <p:ext uri="{BB962C8B-B14F-4D97-AF65-F5344CB8AC3E}">
        <p14:creationId xmlns:p14="http://schemas.microsoft.com/office/powerpoint/2010/main" val="35578999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テキスト ボックス 17">
            <a:extLst>
              <a:ext uri="{FF2B5EF4-FFF2-40B4-BE49-F238E27FC236}">
                <a16:creationId xmlns:a16="http://schemas.microsoft.com/office/drawing/2014/main" id="{C2E9787C-C184-4A5F-AEF8-48FDA81119E1}"/>
              </a:ext>
            </a:extLst>
          </p:cNvPr>
          <p:cNvSpPr txBox="1"/>
          <p:nvPr/>
        </p:nvSpPr>
        <p:spPr>
          <a:xfrm>
            <a:off x="344557" y="395020"/>
            <a:ext cx="11454109" cy="5947556"/>
          </a:xfrm>
          <a:prstGeom prst="rect">
            <a:avLst/>
          </a:prstGeom>
          <a:solidFill>
            <a:srgbClr val="CCFF99"/>
          </a:solidFill>
        </p:spPr>
        <p:txBody>
          <a:bodyPr wrap="square" rtlCol="0">
            <a:spAutoFit/>
          </a:bodyPr>
          <a:lstStyle/>
          <a:p>
            <a:endParaRPr kumimoji="1" lang="ja-JP" altLang="en-US" dirty="0"/>
          </a:p>
        </p:txBody>
      </p:sp>
      <p:sp>
        <p:nvSpPr>
          <p:cNvPr id="2" name="タイトル 1">
            <a:extLst>
              <a:ext uri="{FF2B5EF4-FFF2-40B4-BE49-F238E27FC236}">
                <a16:creationId xmlns:a16="http://schemas.microsoft.com/office/drawing/2014/main" id="{60D97DF9-DA57-46EF-8CC8-F1C4CC14735E}"/>
              </a:ext>
            </a:extLst>
          </p:cNvPr>
          <p:cNvSpPr>
            <a:spLocks noGrp="1"/>
          </p:cNvSpPr>
          <p:nvPr>
            <p:ph type="title"/>
          </p:nvPr>
        </p:nvSpPr>
        <p:spPr>
          <a:xfrm>
            <a:off x="0" y="201729"/>
            <a:ext cx="6096000" cy="939698"/>
          </a:xfrm>
          <a:solidFill>
            <a:srgbClr val="00B050"/>
          </a:solidFill>
        </p:spPr>
        <p:txBody>
          <a:bodyPr>
            <a:noAutofit/>
          </a:bodyPr>
          <a:lstStyle/>
          <a:p>
            <a:r>
              <a:rPr kumimoji="1" lang="ja-JP" altLang="en-US" b="1" dirty="0">
                <a:solidFill>
                  <a:schemeClr val="bg1"/>
                </a:solidFill>
                <a:latin typeface="HG丸ｺﾞｼｯｸM-PRO" panose="020F0600000000000000" pitchFamily="50" charset="-128"/>
                <a:ea typeface="HG丸ｺﾞｼｯｸM-PRO" panose="020F0600000000000000" pitchFamily="50" charset="-128"/>
              </a:rPr>
              <a:t>契約はどれでしょう？</a:t>
            </a:r>
          </a:p>
        </p:txBody>
      </p:sp>
      <p:pic>
        <p:nvPicPr>
          <p:cNvPr id="4" name="コンテンツ プレースホルダー 3">
            <a:extLst>
              <a:ext uri="{FF2B5EF4-FFF2-40B4-BE49-F238E27FC236}">
                <a16:creationId xmlns:a16="http://schemas.microsoft.com/office/drawing/2014/main" id="{55FDFEE6-39E2-41D5-A190-81680AC6D019}"/>
              </a:ext>
            </a:extLst>
          </p:cNvPr>
          <p:cNvPicPr>
            <a:picLocks noGrp="1" noChangeAspect="1"/>
          </p:cNvPicPr>
          <p:nvPr>
            <p:ph idx="1"/>
          </p:nvPr>
        </p:nvPicPr>
        <p:blipFill>
          <a:blip r:embed="rId3"/>
          <a:stretch>
            <a:fillRect/>
          </a:stretch>
        </p:blipFill>
        <p:spPr>
          <a:xfrm>
            <a:off x="832954" y="1141965"/>
            <a:ext cx="3244438" cy="2803195"/>
          </a:xfrm>
          <a:prstGeom prst="rect">
            <a:avLst/>
          </a:prstGeom>
        </p:spPr>
      </p:pic>
      <p:pic>
        <p:nvPicPr>
          <p:cNvPr id="5" name="図 4">
            <a:extLst>
              <a:ext uri="{FF2B5EF4-FFF2-40B4-BE49-F238E27FC236}">
                <a16:creationId xmlns:a16="http://schemas.microsoft.com/office/drawing/2014/main" id="{38DEAA05-A0DA-427A-A3E5-07022452A36E}"/>
              </a:ext>
            </a:extLst>
          </p:cNvPr>
          <p:cNvPicPr>
            <a:picLocks noChangeAspect="1"/>
          </p:cNvPicPr>
          <p:nvPr/>
        </p:nvPicPr>
        <p:blipFill>
          <a:blip r:embed="rId4"/>
          <a:stretch>
            <a:fillRect/>
          </a:stretch>
        </p:blipFill>
        <p:spPr>
          <a:xfrm>
            <a:off x="4504665" y="1172599"/>
            <a:ext cx="3612818" cy="2741925"/>
          </a:xfrm>
          <a:prstGeom prst="rect">
            <a:avLst/>
          </a:prstGeom>
        </p:spPr>
      </p:pic>
      <p:pic>
        <p:nvPicPr>
          <p:cNvPr id="6" name="図 5">
            <a:extLst>
              <a:ext uri="{FF2B5EF4-FFF2-40B4-BE49-F238E27FC236}">
                <a16:creationId xmlns:a16="http://schemas.microsoft.com/office/drawing/2014/main" id="{591E2867-4091-4741-91A8-3F45FFAD6131}"/>
              </a:ext>
            </a:extLst>
          </p:cNvPr>
          <p:cNvPicPr>
            <a:picLocks noChangeAspect="1"/>
          </p:cNvPicPr>
          <p:nvPr/>
        </p:nvPicPr>
        <p:blipFill>
          <a:blip r:embed="rId5"/>
          <a:stretch>
            <a:fillRect/>
          </a:stretch>
        </p:blipFill>
        <p:spPr>
          <a:xfrm>
            <a:off x="8544756" y="1228620"/>
            <a:ext cx="2791346" cy="2655483"/>
          </a:xfrm>
          <a:prstGeom prst="rect">
            <a:avLst/>
          </a:prstGeom>
        </p:spPr>
      </p:pic>
      <p:pic>
        <p:nvPicPr>
          <p:cNvPr id="7" name="図 6">
            <a:extLst>
              <a:ext uri="{FF2B5EF4-FFF2-40B4-BE49-F238E27FC236}">
                <a16:creationId xmlns:a16="http://schemas.microsoft.com/office/drawing/2014/main" id="{5D0581C1-5214-48D5-842A-ED681A49A250}"/>
              </a:ext>
            </a:extLst>
          </p:cNvPr>
          <p:cNvPicPr>
            <a:picLocks noChangeAspect="1"/>
          </p:cNvPicPr>
          <p:nvPr/>
        </p:nvPicPr>
        <p:blipFill>
          <a:blip r:embed="rId6"/>
          <a:stretch>
            <a:fillRect/>
          </a:stretch>
        </p:blipFill>
        <p:spPr>
          <a:xfrm>
            <a:off x="458410" y="4130889"/>
            <a:ext cx="3891282" cy="2088703"/>
          </a:xfrm>
          <a:prstGeom prst="rect">
            <a:avLst/>
          </a:prstGeom>
        </p:spPr>
      </p:pic>
      <p:pic>
        <p:nvPicPr>
          <p:cNvPr id="8" name="図 7">
            <a:extLst>
              <a:ext uri="{FF2B5EF4-FFF2-40B4-BE49-F238E27FC236}">
                <a16:creationId xmlns:a16="http://schemas.microsoft.com/office/drawing/2014/main" id="{4B2AF89A-2C79-451B-9218-D9EB4DEC643B}"/>
              </a:ext>
            </a:extLst>
          </p:cNvPr>
          <p:cNvPicPr>
            <a:picLocks noChangeAspect="1"/>
          </p:cNvPicPr>
          <p:nvPr/>
        </p:nvPicPr>
        <p:blipFill>
          <a:blip r:embed="rId7"/>
          <a:stretch>
            <a:fillRect/>
          </a:stretch>
        </p:blipFill>
        <p:spPr>
          <a:xfrm>
            <a:off x="8338509" y="4117223"/>
            <a:ext cx="3134913" cy="2054732"/>
          </a:xfrm>
          <a:prstGeom prst="rect">
            <a:avLst/>
          </a:prstGeom>
        </p:spPr>
      </p:pic>
      <p:pic>
        <p:nvPicPr>
          <p:cNvPr id="3" name="図 2">
            <a:extLst>
              <a:ext uri="{FF2B5EF4-FFF2-40B4-BE49-F238E27FC236}">
                <a16:creationId xmlns:a16="http://schemas.microsoft.com/office/drawing/2014/main" id="{7B060A86-A86B-4BC0-9EDC-EE718CBE1353}"/>
              </a:ext>
            </a:extLst>
          </p:cNvPr>
          <p:cNvPicPr>
            <a:picLocks noChangeAspect="1"/>
          </p:cNvPicPr>
          <p:nvPr/>
        </p:nvPicPr>
        <p:blipFill>
          <a:blip r:embed="rId8"/>
          <a:stretch>
            <a:fillRect/>
          </a:stretch>
        </p:blipFill>
        <p:spPr>
          <a:xfrm>
            <a:off x="4476637" y="4130889"/>
            <a:ext cx="3307685" cy="2041066"/>
          </a:xfrm>
          <a:prstGeom prst="rect">
            <a:avLst/>
          </a:prstGeom>
        </p:spPr>
      </p:pic>
      <p:pic>
        <p:nvPicPr>
          <p:cNvPr id="9" name="図 8">
            <a:extLst>
              <a:ext uri="{FF2B5EF4-FFF2-40B4-BE49-F238E27FC236}">
                <a16:creationId xmlns:a16="http://schemas.microsoft.com/office/drawing/2014/main" id="{C50F5DAB-CDFF-428A-A082-A2C05CE7DAA5}"/>
              </a:ext>
            </a:extLst>
          </p:cNvPr>
          <p:cNvPicPr>
            <a:picLocks noChangeAspect="1"/>
          </p:cNvPicPr>
          <p:nvPr/>
        </p:nvPicPr>
        <p:blipFill>
          <a:blip r:embed="rId9"/>
          <a:stretch>
            <a:fillRect/>
          </a:stretch>
        </p:blipFill>
        <p:spPr>
          <a:xfrm>
            <a:off x="6842851" y="5064981"/>
            <a:ext cx="951058" cy="719390"/>
          </a:xfrm>
          <a:prstGeom prst="rect">
            <a:avLst/>
          </a:prstGeom>
        </p:spPr>
      </p:pic>
      <p:sp>
        <p:nvSpPr>
          <p:cNvPr id="10" name="テキスト ボックス 9">
            <a:extLst>
              <a:ext uri="{FF2B5EF4-FFF2-40B4-BE49-F238E27FC236}">
                <a16:creationId xmlns:a16="http://schemas.microsoft.com/office/drawing/2014/main" id="{2C970F57-8CB4-4965-AA25-8054A7AB0BBF}"/>
              </a:ext>
            </a:extLst>
          </p:cNvPr>
          <p:cNvSpPr txBox="1"/>
          <p:nvPr/>
        </p:nvSpPr>
        <p:spPr>
          <a:xfrm>
            <a:off x="4973972" y="5760467"/>
            <a:ext cx="2168603" cy="369332"/>
          </a:xfrm>
          <a:prstGeom prst="rect">
            <a:avLst/>
          </a:prstGeom>
          <a:solidFill>
            <a:schemeClr val="bg1"/>
          </a:solidFill>
        </p:spPr>
        <p:txBody>
          <a:bodyPr wrap="square" rtlCol="0">
            <a:spAutoFit/>
          </a:bodyPr>
          <a:lstStyle/>
          <a:p>
            <a:pPr algn="ctr"/>
            <a:r>
              <a:rPr kumimoji="1" lang="ja-JP" altLang="en-US" b="1" dirty="0">
                <a:ln w="3175">
                  <a:noFill/>
                </a:ln>
                <a:solidFill>
                  <a:sysClr val="windowText" lastClr="000000"/>
                </a:solidFill>
                <a:latin typeface="HG丸ｺﾞｼｯｸM-PRO" panose="020F0600000000000000" pitchFamily="50" charset="-128"/>
                <a:ea typeface="HG丸ｺﾞｼｯｸM-PRO" panose="020F0600000000000000" pitchFamily="50" charset="-128"/>
              </a:rPr>
              <a:t>友達に本を</a:t>
            </a:r>
            <a:r>
              <a:rPr kumimoji="1" lang="ja-JP" altLang="en-US" b="1" dirty="0" smtClean="0">
                <a:ln w="3175">
                  <a:noFill/>
                </a:ln>
                <a:solidFill>
                  <a:sysClr val="windowText" lastClr="000000"/>
                </a:solidFill>
                <a:latin typeface="HG丸ｺﾞｼｯｸM-PRO" panose="020F0600000000000000" pitchFamily="50" charset="-128"/>
                <a:ea typeface="HG丸ｺﾞｼｯｸM-PRO" panose="020F0600000000000000" pitchFamily="50" charset="-128"/>
              </a:rPr>
              <a:t>借りる</a:t>
            </a:r>
            <a:endParaRPr kumimoji="1" lang="ja-JP" altLang="en-US" b="1" dirty="0">
              <a:ln w="3175">
                <a:noFill/>
              </a:ln>
              <a:solidFill>
                <a:sysClr val="windowText" lastClr="000000"/>
              </a:solidFill>
              <a:latin typeface="HG丸ｺﾞｼｯｸM-PRO" panose="020F0600000000000000" pitchFamily="50" charset="-128"/>
              <a:ea typeface="HG丸ｺﾞｼｯｸM-PRO" panose="020F0600000000000000" pitchFamily="50" charset="-128"/>
            </a:endParaRPr>
          </a:p>
        </p:txBody>
      </p:sp>
      <p:sp>
        <p:nvSpPr>
          <p:cNvPr id="11" name="楕円 10">
            <a:extLst>
              <a:ext uri="{FF2B5EF4-FFF2-40B4-BE49-F238E27FC236}">
                <a16:creationId xmlns:a16="http://schemas.microsoft.com/office/drawing/2014/main" id="{7E0D4428-1687-494A-8186-936CA3EFBB70}"/>
              </a:ext>
            </a:extLst>
          </p:cNvPr>
          <p:cNvSpPr/>
          <p:nvPr/>
        </p:nvSpPr>
        <p:spPr>
          <a:xfrm>
            <a:off x="880554" y="1187190"/>
            <a:ext cx="504107" cy="519545"/>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ln w="0"/>
                <a:solidFill>
                  <a:schemeClr val="tx1"/>
                </a:solidFill>
                <a:effectLst>
                  <a:outerShdw blurRad="38100" dist="19050" dir="2700000" algn="tl" rotWithShape="0">
                    <a:schemeClr val="dk1">
                      <a:alpha val="40000"/>
                    </a:schemeClr>
                  </a:outerShdw>
                </a:effectLst>
              </a:rPr>
              <a:t>１</a:t>
            </a:r>
          </a:p>
        </p:txBody>
      </p:sp>
      <p:sp>
        <p:nvSpPr>
          <p:cNvPr id="13" name="楕円 12">
            <a:extLst>
              <a:ext uri="{FF2B5EF4-FFF2-40B4-BE49-F238E27FC236}">
                <a16:creationId xmlns:a16="http://schemas.microsoft.com/office/drawing/2014/main" id="{461B47FB-6866-4D94-9B13-10F9267A22A5}"/>
              </a:ext>
            </a:extLst>
          </p:cNvPr>
          <p:cNvSpPr/>
          <p:nvPr/>
        </p:nvSpPr>
        <p:spPr>
          <a:xfrm>
            <a:off x="4607176" y="1202242"/>
            <a:ext cx="479519" cy="455641"/>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rPr>
              <a:t>２</a:t>
            </a:r>
          </a:p>
        </p:txBody>
      </p:sp>
      <p:sp>
        <p:nvSpPr>
          <p:cNvPr id="14" name="楕円 13">
            <a:extLst>
              <a:ext uri="{FF2B5EF4-FFF2-40B4-BE49-F238E27FC236}">
                <a16:creationId xmlns:a16="http://schemas.microsoft.com/office/drawing/2014/main" id="{387342F6-EA9C-44A6-BD12-91413D869466}"/>
              </a:ext>
            </a:extLst>
          </p:cNvPr>
          <p:cNvSpPr/>
          <p:nvPr/>
        </p:nvSpPr>
        <p:spPr>
          <a:xfrm>
            <a:off x="8557584" y="1259768"/>
            <a:ext cx="462591" cy="446967"/>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rPr>
              <a:t>３</a:t>
            </a:r>
          </a:p>
        </p:txBody>
      </p:sp>
      <p:sp>
        <p:nvSpPr>
          <p:cNvPr id="15" name="楕円 14">
            <a:extLst>
              <a:ext uri="{FF2B5EF4-FFF2-40B4-BE49-F238E27FC236}">
                <a16:creationId xmlns:a16="http://schemas.microsoft.com/office/drawing/2014/main" id="{6349C6CB-1144-46F7-85F1-B5D245F19DAA}"/>
              </a:ext>
            </a:extLst>
          </p:cNvPr>
          <p:cNvSpPr/>
          <p:nvPr/>
        </p:nvSpPr>
        <p:spPr>
          <a:xfrm>
            <a:off x="593963" y="4166164"/>
            <a:ext cx="477982" cy="420366"/>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rPr>
              <a:t>４</a:t>
            </a:r>
          </a:p>
        </p:txBody>
      </p:sp>
      <p:sp>
        <p:nvSpPr>
          <p:cNvPr id="16" name="楕円 15">
            <a:extLst>
              <a:ext uri="{FF2B5EF4-FFF2-40B4-BE49-F238E27FC236}">
                <a16:creationId xmlns:a16="http://schemas.microsoft.com/office/drawing/2014/main" id="{3F5B72EC-D615-4A17-83A3-A784D8732B1E}"/>
              </a:ext>
            </a:extLst>
          </p:cNvPr>
          <p:cNvSpPr/>
          <p:nvPr/>
        </p:nvSpPr>
        <p:spPr>
          <a:xfrm>
            <a:off x="4532559" y="4130889"/>
            <a:ext cx="441413" cy="455641"/>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rPr>
              <a:t>５</a:t>
            </a:r>
          </a:p>
        </p:txBody>
      </p:sp>
      <p:sp>
        <p:nvSpPr>
          <p:cNvPr id="17" name="楕円 16">
            <a:extLst>
              <a:ext uri="{FF2B5EF4-FFF2-40B4-BE49-F238E27FC236}">
                <a16:creationId xmlns:a16="http://schemas.microsoft.com/office/drawing/2014/main" id="{A22D14C7-7515-4AF9-A9F7-1FCEE4253B03}"/>
              </a:ext>
            </a:extLst>
          </p:cNvPr>
          <p:cNvSpPr/>
          <p:nvPr/>
        </p:nvSpPr>
        <p:spPr>
          <a:xfrm>
            <a:off x="8013265" y="4117223"/>
            <a:ext cx="477981" cy="446967"/>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rPr>
              <a:t>６</a:t>
            </a:r>
          </a:p>
        </p:txBody>
      </p:sp>
      <p:sp>
        <p:nvSpPr>
          <p:cNvPr id="19" name="スライド番号プレースホルダー 18"/>
          <p:cNvSpPr>
            <a:spLocks noGrp="1"/>
          </p:cNvSpPr>
          <p:nvPr>
            <p:ph type="sldNum" sz="quarter" idx="12"/>
          </p:nvPr>
        </p:nvSpPr>
        <p:spPr/>
        <p:txBody>
          <a:bodyPr/>
          <a:lstStyle/>
          <a:p>
            <a:fld id="{18661D3D-6956-46A9-9340-A701E0E782EA}" type="slidenum">
              <a:rPr kumimoji="1" lang="ja-JP" altLang="en-US" smtClean="0"/>
              <a:t>9</a:t>
            </a:fld>
            <a:endParaRPr kumimoji="1" lang="ja-JP" altLang="en-US"/>
          </a:p>
        </p:txBody>
      </p:sp>
    </p:spTree>
    <p:extLst>
      <p:ext uri="{BB962C8B-B14F-4D97-AF65-F5344CB8AC3E}">
        <p14:creationId xmlns:p14="http://schemas.microsoft.com/office/powerpoint/2010/main" val="185671620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805</TotalTime>
  <Words>4758</Words>
  <Application>Microsoft Office PowerPoint</Application>
  <PresentationFormat>ワイド画面</PresentationFormat>
  <Paragraphs>616</Paragraphs>
  <Slides>61</Slides>
  <Notes>49</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61</vt:i4>
      </vt:variant>
    </vt:vector>
  </HeadingPairs>
  <TitlesOfParts>
    <vt:vector size="71" baseType="lpstr">
      <vt:lpstr>AR P丸ゴシック体M</vt:lpstr>
      <vt:lpstr>HGPｺﾞｼｯｸE</vt:lpstr>
      <vt:lpstr>HG丸ｺﾞｼｯｸM-PRO</vt:lpstr>
      <vt:lpstr>ＭＳ Ｐゴシック</vt:lpstr>
      <vt:lpstr>游ゴシック</vt:lpstr>
      <vt:lpstr>游ゴシック Light</vt:lpstr>
      <vt:lpstr>Arial</vt:lpstr>
      <vt:lpstr>Calibri</vt:lpstr>
      <vt:lpstr>Wingdings</vt:lpstr>
      <vt:lpstr>Office テーマ</vt:lpstr>
      <vt:lpstr>PowerPoint プレゼンテーション</vt:lpstr>
      <vt:lpstr>PowerPoint プレゼンテーション</vt:lpstr>
      <vt:lpstr>全国の消費生活相談件数の推移</vt:lpstr>
      <vt:lpstr>千葉県の消費生活相談件数の推移</vt:lpstr>
      <vt:lpstr>千葉県の消費生活相談の年代別割合</vt:lpstr>
      <vt:lpstr>千葉県の商品・サービスごとに見た相談の状況（2019年度）　</vt:lpstr>
      <vt:lpstr>年齢層別相談の多かった商品や役務（千葉県　2019年度）</vt:lpstr>
      <vt:lpstr>2 契約とは</vt:lpstr>
      <vt:lpstr>契約はどれでしょう？</vt:lpstr>
      <vt:lpstr>答えは･･･</vt:lpstr>
      <vt:lpstr>契約とは･･･</vt:lpstr>
      <vt:lpstr>契約が成立すると</vt:lpstr>
      <vt:lpstr>契約をやめられる場合</vt:lpstr>
      <vt:lpstr>クーリング・オフ</vt:lpstr>
      <vt:lpstr>クーリング・オフの方法</vt:lpstr>
      <vt:lpstr>消費者契約法等による取り消し</vt:lpstr>
      <vt:lpstr>未成年者契約の取消</vt:lpstr>
      <vt:lpstr>PowerPoint プレゼンテーション</vt:lpstr>
      <vt:lpstr>身に覚えのない請求が</vt:lpstr>
      <vt:lpstr>アダルトサイトで高額請求</vt:lpstr>
      <vt:lpstr>巧妙なフィッシングメールに注意</vt:lpstr>
      <vt:lpstr>ネットショッピング　〈お試しのはずが定期購入〉</vt:lpstr>
      <vt:lpstr>スマホで注文してみると</vt:lpstr>
      <vt:lpstr>ネットショッピング〈商品が届かない〉</vt:lpstr>
      <vt:lpstr>もうけ話　きっかけはSNSやメルマガ</vt:lpstr>
      <vt:lpstr>高齢者にも多い！出会い系サイトのトラブル</vt:lpstr>
      <vt:lpstr>PowerPoint プレゼンテーション</vt:lpstr>
      <vt:lpstr>PowerPoint プレゼンテーション</vt:lpstr>
      <vt:lpstr>点検商法の対処法</vt:lpstr>
      <vt:lpstr>最近の相談事例〈保険申請サポート〉</vt:lpstr>
      <vt:lpstr>こんな手口に気をつけよう！〈利殖商法〉</vt:lpstr>
      <vt:lpstr>利殖商法の対処法</vt:lpstr>
      <vt:lpstr>こんな手口に気をつけよう！〈送り付け商法〉</vt:lpstr>
      <vt:lpstr>送り付け商法の対処法</vt:lpstr>
      <vt:lpstr>最近の相談事例〈覚えのないマスクが届いた！〉</vt:lpstr>
      <vt:lpstr>こんな手口に気をつけよう！〈光回線〉</vt:lpstr>
      <vt:lpstr>光回線の勧誘トラブルの対処法</vt:lpstr>
      <vt:lpstr>最近の相談事例〈スマホのトラブル〉</vt:lpstr>
      <vt:lpstr>催眠商法〈SF商法〉</vt:lpstr>
      <vt:lpstr>催眠（SF）商法の対処法</vt:lpstr>
      <vt:lpstr>終活トラブル　貴金属の買い取り</vt:lpstr>
      <vt:lpstr>終活トラブル　廃品回収</vt:lpstr>
      <vt:lpstr>終活トラブル　原野商法二次被害</vt:lpstr>
      <vt:lpstr>PowerPoint プレゼンテーション</vt:lpstr>
      <vt:lpstr>地域で防ぐ消費者トラブル</vt:lpstr>
      <vt:lpstr>周囲が、気づいてつなごう！</vt:lpstr>
      <vt:lpstr>気づきのポイント</vt:lpstr>
      <vt:lpstr>高齢者の3つの不安</vt:lpstr>
      <vt:lpstr>見守りネットワークのイメージ図</vt:lpstr>
      <vt:lpstr>PowerPoint プレゼンテーション</vt:lpstr>
      <vt:lpstr>消費者市民社会とは</vt:lpstr>
      <vt:lpstr>なぜ、消費者市民社会を目指す必要があるの？</vt:lpstr>
      <vt:lpstr>PowerPoint プレゼンテーション</vt:lpstr>
      <vt:lpstr>PowerPoint プレゼンテーション</vt:lpstr>
      <vt:lpstr>PowerPoint プレゼンテーション</vt:lpstr>
      <vt:lpstr>エシカル消費　</vt:lpstr>
      <vt:lpstr>PowerPoint プレゼンテーション</vt:lpstr>
      <vt:lpstr>あなたも消費者市民</vt:lpstr>
      <vt:lpstr>PowerPoint プレゼンテーション</vt:lpstr>
      <vt:lpstr>消費生活センターに相談すると</vt:lpstr>
      <vt:lpstr>困ったときには 消費生活センターに相談してください</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michiko_y55@kkh.biglobe.ne.jp</dc:creator>
  <cp:lastModifiedBy>千葉県</cp:lastModifiedBy>
  <cp:revision>95</cp:revision>
  <cp:lastPrinted>2020-11-14T02:49:00Z</cp:lastPrinted>
  <dcterms:created xsi:type="dcterms:W3CDTF">2020-08-24T14:48:30Z</dcterms:created>
  <dcterms:modified xsi:type="dcterms:W3CDTF">2022-07-09T04:47:25Z</dcterms:modified>
</cp:coreProperties>
</file>