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sldIdLst>
    <p:sldId id="256" r:id="rId2"/>
    <p:sldId id="306" r:id="rId3"/>
    <p:sldId id="267" r:id="rId4"/>
    <p:sldId id="268" r:id="rId5"/>
    <p:sldId id="269" r:id="rId6"/>
    <p:sldId id="313" r:id="rId7"/>
    <p:sldId id="270" r:id="rId8"/>
    <p:sldId id="271" r:id="rId9"/>
    <p:sldId id="314" r:id="rId10"/>
    <p:sldId id="272" r:id="rId11"/>
    <p:sldId id="275" r:id="rId12"/>
    <p:sldId id="274" r:id="rId13"/>
    <p:sldId id="276" r:id="rId14"/>
    <p:sldId id="277" r:id="rId15"/>
    <p:sldId id="278" r:id="rId16"/>
    <p:sldId id="279" r:id="rId17"/>
    <p:sldId id="281" r:id="rId18"/>
    <p:sldId id="280"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315" r:id="rId36"/>
    <p:sldId id="316" r:id="rId37"/>
    <p:sldId id="317" r:id="rId38"/>
    <p:sldId id="318" r:id="rId39"/>
    <p:sldId id="319" r:id="rId40"/>
    <p:sldId id="708" r:id="rId41"/>
    <p:sldId id="321" r:id="rId42"/>
    <p:sldId id="322" r:id="rId43"/>
    <p:sldId id="323" r:id="rId44"/>
    <p:sldId id="324" r:id="rId45"/>
    <p:sldId id="325" r:id="rId46"/>
    <p:sldId id="326" r:id="rId47"/>
    <p:sldId id="327" r:id="rId48"/>
    <p:sldId id="328" r:id="rId49"/>
    <p:sldId id="298" r:id="rId50"/>
    <p:sldId id="299" r:id="rId51"/>
    <p:sldId id="706" r:id="rId52"/>
    <p:sldId id="300" r:id="rId53"/>
    <p:sldId id="301" r:id="rId54"/>
    <p:sldId id="302" r:id="rId55"/>
    <p:sldId id="308" r:id="rId56"/>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AzH7W52kdmGVUOzzfZTpnAj98Y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千葉県" initials="c" lastIdx="1" clrIdx="0">
    <p:extLst>
      <p:ext uri="{19B8F6BF-5375-455C-9EA6-DF929625EA0E}">
        <p15:presenceInfo xmlns:p15="http://schemas.microsoft.com/office/powerpoint/2012/main" userId="千葉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a:srgbClr val="E9334D"/>
    <a:srgbClr val="CC0066"/>
    <a:srgbClr val="FF0066"/>
    <a:srgbClr val="FF00FF"/>
    <a:srgbClr val="21AC1A"/>
    <a:srgbClr val="66FF99"/>
    <a:srgbClr val="FCF452"/>
    <a:srgbClr val="EEE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729"/>
  </p:normalViewPr>
  <p:slideViewPr>
    <p:cSldViewPr snapToGrid="0">
      <p:cViewPr varScale="1">
        <p:scale>
          <a:sx n="65" d="100"/>
          <a:sy n="65" d="100"/>
        </p:scale>
        <p:origin x="948"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15158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20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低価格が目に行き、簡単に契約しがちですが、本来企業は利益を得るという目的があります。何故低価格になっているかを考えてみましょう。また、食品の効果・効能を表示することができるのは、</a:t>
            </a:r>
            <a:r>
              <a:rPr lang="ja-JP" altLang="en-US" dirty="0"/>
              <a:t>国から許可を受けた特定保健用食品や、届け出が必要な機能性表示食品、ビタミンやミネラルなど特定の機能につけられる栄養機能食品だけです。</a:t>
            </a:r>
            <a:endParaRPr dirty="0"/>
          </a:p>
        </p:txBody>
      </p:sp>
      <p:sp>
        <p:nvSpPr>
          <p:cNvPr id="293" name="Google Shape;293;p1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10</a:t>
            </a:fld>
            <a:endParaRPr/>
          </a:p>
        </p:txBody>
      </p:sp>
    </p:spTree>
    <p:extLst>
      <p:ext uri="{BB962C8B-B14F-4D97-AF65-F5344CB8AC3E}">
        <p14:creationId xmlns:p14="http://schemas.microsoft.com/office/powerpoint/2010/main" val="140806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20: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extLst>
      <p:ext uri="{BB962C8B-B14F-4D97-AF65-F5344CB8AC3E}">
        <p14:creationId xmlns:p14="http://schemas.microsoft.com/office/powerpoint/2010/main" val="194041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1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extLst>
      <p:ext uri="{BB962C8B-B14F-4D97-AF65-F5344CB8AC3E}">
        <p14:creationId xmlns:p14="http://schemas.microsoft.com/office/powerpoint/2010/main" val="397736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2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extLst>
      <p:ext uri="{BB962C8B-B14F-4D97-AF65-F5344CB8AC3E}">
        <p14:creationId xmlns:p14="http://schemas.microsoft.com/office/powerpoint/2010/main" val="66704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5" name="Google Shape;355;p2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extLst>
      <p:ext uri="{BB962C8B-B14F-4D97-AF65-F5344CB8AC3E}">
        <p14:creationId xmlns:p14="http://schemas.microsoft.com/office/powerpoint/2010/main" val="52600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3" name="Google Shape;363;p23: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15</a:t>
            </a:fld>
            <a:endParaRPr/>
          </a:p>
        </p:txBody>
      </p:sp>
    </p:spTree>
    <p:extLst>
      <p:ext uri="{BB962C8B-B14F-4D97-AF65-F5344CB8AC3E}">
        <p14:creationId xmlns:p14="http://schemas.microsoft.com/office/powerpoint/2010/main" val="309053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4" name="Google Shape;374;p24: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16</a:t>
            </a:fld>
            <a:endParaRPr/>
          </a:p>
        </p:txBody>
      </p:sp>
    </p:spTree>
    <p:extLst>
      <p:ext uri="{BB962C8B-B14F-4D97-AF65-F5344CB8AC3E}">
        <p14:creationId xmlns:p14="http://schemas.microsoft.com/office/powerpoint/2010/main" val="135564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2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17</a:t>
            </a:fld>
            <a:endParaRPr/>
          </a:p>
        </p:txBody>
      </p:sp>
    </p:spTree>
    <p:extLst>
      <p:ext uri="{BB962C8B-B14F-4D97-AF65-F5344CB8AC3E}">
        <p14:creationId xmlns:p14="http://schemas.microsoft.com/office/powerpoint/2010/main" val="261892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2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18</a:t>
            </a:fld>
            <a:endParaRPr/>
          </a:p>
        </p:txBody>
      </p:sp>
    </p:spTree>
    <p:extLst>
      <p:ext uri="{BB962C8B-B14F-4D97-AF65-F5344CB8AC3E}">
        <p14:creationId xmlns:p14="http://schemas.microsoft.com/office/powerpoint/2010/main" val="312656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簡単に儲かるからと、友人や先輩、あるいはＳＮＳで知り合った人に紹介され、借金までして高額な契約をしてしまう被害が大学など若者の間で広がっています。</a:t>
            </a:r>
            <a:endParaRPr dirty="0"/>
          </a:p>
        </p:txBody>
      </p:sp>
      <p:sp>
        <p:nvSpPr>
          <p:cNvPr id="412" name="Google Shape;412;p2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19</a:t>
            </a:fld>
            <a:endParaRPr/>
          </a:p>
        </p:txBody>
      </p:sp>
    </p:spTree>
    <p:extLst>
      <p:ext uri="{BB962C8B-B14F-4D97-AF65-F5344CB8AC3E}">
        <p14:creationId xmlns:p14="http://schemas.microsoft.com/office/powerpoint/2010/main" val="109558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2</a:t>
            </a:fld>
            <a:endParaRPr lang="ja-JP" alt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836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8: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20</a:t>
            </a:fld>
            <a:endParaRPr/>
          </a:p>
        </p:txBody>
      </p:sp>
    </p:spTree>
    <p:extLst>
      <p:ext uri="{BB962C8B-B14F-4D97-AF65-F5344CB8AC3E}">
        <p14:creationId xmlns:p14="http://schemas.microsoft.com/office/powerpoint/2010/main" val="1694420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9: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13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p30: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22</a:t>
            </a:fld>
            <a:endParaRPr/>
          </a:p>
        </p:txBody>
      </p:sp>
    </p:spTree>
    <p:extLst>
      <p:ext uri="{BB962C8B-B14F-4D97-AF65-F5344CB8AC3E}">
        <p14:creationId xmlns:p14="http://schemas.microsoft.com/office/powerpoint/2010/main" val="194504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1: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3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423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1" name="Google Shape;461;p3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44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2" name="Google Shape;492;p3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100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4: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3" name="Google Shape;503;p3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870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5: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0" name="Google Shape;510;p3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14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オーディションを受けに行ったら、アダルトビデオへの出演を強要されたという被害もあります。被害に遭ったらすぐに警察に相談しましょう。</a:t>
            </a:r>
            <a:endParaRPr dirty="0"/>
          </a:p>
        </p:txBody>
      </p:sp>
      <p:sp>
        <p:nvSpPr>
          <p:cNvPr id="518" name="Google Shape;518;p3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28</a:t>
            </a:fld>
            <a:endParaRPr dirty="0"/>
          </a:p>
        </p:txBody>
      </p:sp>
    </p:spTree>
    <p:extLst>
      <p:ext uri="{BB962C8B-B14F-4D97-AF65-F5344CB8AC3E}">
        <p14:creationId xmlns:p14="http://schemas.microsoft.com/office/powerpoint/2010/main" val="60919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9" name="Google Shape;529;p3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29</a:t>
            </a:fld>
            <a:endParaRPr dirty="0"/>
          </a:p>
        </p:txBody>
      </p:sp>
    </p:spTree>
    <p:extLst>
      <p:ext uri="{BB962C8B-B14F-4D97-AF65-F5344CB8AC3E}">
        <p14:creationId xmlns:p14="http://schemas.microsoft.com/office/powerpoint/2010/main" val="172298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extLst>
      <p:ext uri="{BB962C8B-B14F-4D97-AF65-F5344CB8AC3E}">
        <p14:creationId xmlns:p14="http://schemas.microsoft.com/office/powerpoint/2010/main" val="614268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2" name="Google Shape;542;p38: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30</a:t>
            </a:fld>
            <a:endParaRPr dirty="0"/>
          </a:p>
        </p:txBody>
      </p:sp>
    </p:spTree>
    <p:extLst>
      <p:ext uri="{BB962C8B-B14F-4D97-AF65-F5344CB8AC3E}">
        <p14:creationId xmlns:p14="http://schemas.microsoft.com/office/powerpoint/2010/main" val="1459372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3" name="Google Shape;553;p3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31</a:t>
            </a:fld>
            <a:endParaRPr dirty="0"/>
          </a:p>
        </p:txBody>
      </p:sp>
    </p:spTree>
    <p:extLst>
      <p:ext uri="{BB962C8B-B14F-4D97-AF65-F5344CB8AC3E}">
        <p14:creationId xmlns:p14="http://schemas.microsoft.com/office/powerpoint/2010/main" val="1721136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賃貸アパートに関する相談はどの年代からも男女を問わず多く寄せられており、</a:t>
            </a:r>
            <a:r>
              <a:rPr lang="en-US" altLang="ja-JP" dirty="0"/>
              <a:t>2019</a:t>
            </a:r>
            <a:r>
              <a:rPr lang="ja-JP" altLang="en-US" dirty="0"/>
              <a:t>年度は</a:t>
            </a:r>
            <a:r>
              <a:rPr lang="en-US" altLang="ja-JP" dirty="0"/>
              <a:t>20</a:t>
            </a:r>
            <a:r>
              <a:rPr lang="ja-JP" altLang="en-US" dirty="0"/>
              <a:t>歳代男女とも上位です。なかでも原状回復をめぐる相談が多く寄せられています。借主が不注意でつけてしまった傷や汚れ等の原状回復にかかわる費用は貸主負担になるが、経年劣化による損耗については負担義務がないことが民法にも明記されています。実際の契約では、特約に経年劣化を借主に負担させるとの記載がある場合はそれに合意して契約したことになります。</a:t>
            </a:r>
            <a:endParaRPr lang="en-US" altLang="ja-JP" dirty="0"/>
          </a:p>
          <a:p>
            <a:pPr marL="0" lvl="0" indent="0" algn="l" rtl="0">
              <a:spcBef>
                <a:spcPts val="0"/>
              </a:spcBef>
              <a:spcAft>
                <a:spcPts val="0"/>
              </a:spcAft>
              <a:buNone/>
            </a:pPr>
            <a:endParaRPr dirty="0"/>
          </a:p>
        </p:txBody>
      </p:sp>
      <p:sp>
        <p:nvSpPr>
          <p:cNvPr id="563" name="Google Shape;563;p40: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32</a:t>
            </a:fld>
            <a:endParaRPr dirty="0"/>
          </a:p>
        </p:txBody>
      </p:sp>
    </p:spTree>
    <p:extLst>
      <p:ext uri="{BB962C8B-B14F-4D97-AF65-F5344CB8AC3E}">
        <p14:creationId xmlns:p14="http://schemas.microsoft.com/office/powerpoint/2010/main" val="1036204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1: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2" name="Google Shape;572;p4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896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9" name="Google Shape;579;p4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970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36</a:t>
            </a:fld>
            <a:endParaRPr dirty="0"/>
          </a:p>
        </p:txBody>
      </p:sp>
    </p:spTree>
    <p:extLst>
      <p:ext uri="{BB962C8B-B14F-4D97-AF65-F5344CB8AC3E}">
        <p14:creationId xmlns:p14="http://schemas.microsoft.com/office/powerpoint/2010/main" val="4050042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3: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37</a:t>
            </a:fld>
            <a:endParaRPr dirty="0"/>
          </a:p>
        </p:txBody>
      </p:sp>
    </p:spTree>
    <p:extLst>
      <p:ext uri="{BB962C8B-B14F-4D97-AF65-F5344CB8AC3E}">
        <p14:creationId xmlns:p14="http://schemas.microsoft.com/office/powerpoint/2010/main" val="4233796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4: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38</a:t>
            </a:fld>
            <a:endParaRPr dirty="0"/>
          </a:p>
        </p:txBody>
      </p:sp>
    </p:spTree>
    <p:extLst>
      <p:ext uri="{BB962C8B-B14F-4D97-AF65-F5344CB8AC3E}">
        <p14:creationId xmlns:p14="http://schemas.microsoft.com/office/powerpoint/2010/main" val="2835072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39</a:t>
            </a:fld>
            <a:endParaRPr dirty="0"/>
          </a:p>
        </p:txBody>
      </p:sp>
    </p:spTree>
    <p:extLst>
      <p:ext uri="{BB962C8B-B14F-4D97-AF65-F5344CB8AC3E}">
        <p14:creationId xmlns:p14="http://schemas.microsoft.com/office/powerpoint/2010/main" val="2742405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7299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523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41</a:t>
            </a:fld>
            <a:endParaRPr dirty="0"/>
          </a:p>
        </p:txBody>
      </p:sp>
    </p:spTree>
    <p:extLst>
      <p:ext uri="{BB962C8B-B14F-4D97-AF65-F5344CB8AC3E}">
        <p14:creationId xmlns:p14="http://schemas.microsoft.com/office/powerpoint/2010/main" val="4220215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42</a:t>
            </a:fld>
            <a:endParaRPr dirty="0"/>
          </a:p>
        </p:txBody>
      </p:sp>
    </p:spTree>
    <p:extLst>
      <p:ext uri="{BB962C8B-B14F-4D97-AF65-F5344CB8AC3E}">
        <p14:creationId xmlns:p14="http://schemas.microsoft.com/office/powerpoint/2010/main" val="2916793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43</a:t>
            </a:fld>
            <a:endParaRPr dirty="0"/>
          </a:p>
        </p:txBody>
      </p:sp>
    </p:spTree>
    <p:extLst>
      <p:ext uri="{BB962C8B-B14F-4D97-AF65-F5344CB8AC3E}">
        <p14:creationId xmlns:p14="http://schemas.microsoft.com/office/powerpoint/2010/main" val="3935391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8: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44</a:t>
            </a:fld>
            <a:endParaRPr dirty="0"/>
          </a:p>
        </p:txBody>
      </p:sp>
    </p:spTree>
    <p:extLst>
      <p:ext uri="{BB962C8B-B14F-4D97-AF65-F5344CB8AC3E}">
        <p14:creationId xmlns:p14="http://schemas.microsoft.com/office/powerpoint/2010/main" val="4066611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45</a:t>
            </a:fld>
            <a:endParaRPr dirty="0"/>
          </a:p>
        </p:txBody>
      </p:sp>
    </p:spTree>
    <p:extLst>
      <p:ext uri="{BB962C8B-B14F-4D97-AF65-F5344CB8AC3E}">
        <p14:creationId xmlns:p14="http://schemas.microsoft.com/office/powerpoint/2010/main" val="2057175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p10: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46</a:t>
            </a:fld>
            <a:endParaRPr dirty="0"/>
          </a:p>
        </p:txBody>
      </p:sp>
    </p:spTree>
    <p:extLst>
      <p:ext uri="{BB962C8B-B14F-4D97-AF65-F5344CB8AC3E}">
        <p14:creationId xmlns:p14="http://schemas.microsoft.com/office/powerpoint/2010/main" val="2116385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47</a:t>
            </a:fld>
            <a:endParaRPr/>
          </a:p>
        </p:txBody>
      </p:sp>
    </p:spTree>
    <p:extLst>
      <p:ext uri="{BB962C8B-B14F-4D97-AF65-F5344CB8AC3E}">
        <p14:creationId xmlns:p14="http://schemas.microsoft.com/office/powerpoint/2010/main" val="4081486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48</a:t>
            </a:fld>
            <a:endParaRPr kumimoji="1" lang="ja-JP" altLang="en-US"/>
          </a:p>
        </p:txBody>
      </p:sp>
    </p:spTree>
    <p:extLst>
      <p:ext uri="{BB962C8B-B14F-4D97-AF65-F5344CB8AC3E}">
        <p14:creationId xmlns:p14="http://schemas.microsoft.com/office/powerpoint/2010/main" val="982242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539C5D-54D9-4A86-B2AA-351684B55520}" type="slidenum">
              <a:rPr kumimoji="1" lang="ja-JP" altLang="en-US" smtClean="0"/>
              <a:t>51</a:t>
            </a:fld>
            <a:endParaRPr kumimoji="1" lang="ja-JP" altLang="en-US"/>
          </a:p>
        </p:txBody>
      </p:sp>
    </p:spTree>
    <p:extLst>
      <p:ext uri="{BB962C8B-B14F-4D97-AF65-F5344CB8AC3E}">
        <p14:creationId xmlns:p14="http://schemas.microsoft.com/office/powerpoint/2010/main" val="310116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7FBD91-754A-466A-82CF-DD634421275A}" type="slidenum">
              <a:rPr kumimoji="1" lang="ja-JP" altLang="en-US" smtClean="0"/>
              <a:t>54</a:t>
            </a:fld>
            <a:endParaRPr kumimoji="1" lang="ja-JP" altLang="en-US" dirty="0"/>
          </a:p>
        </p:txBody>
      </p:sp>
    </p:spTree>
    <p:extLst>
      <p:ext uri="{BB962C8B-B14F-4D97-AF65-F5344CB8AC3E}">
        <p14:creationId xmlns:p14="http://schemas.microsoft.com/office/powerpoint/2010/main" val="304051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p1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通信販売は特定商取引法で規定されており、記載しなければならない事項が決まっています。ネット通販では申し込む前に「特定商取引に関する法律に基づく表示」を探し、事業者の所在地や代金、返品規定などを確認しましょう。</a:t>
            </a:r>
            <a:endParaRPr dirty="0"/>
          </a:p>
        </p:txBody>
      </p:sp>
      <p:sp>
        <p:nvSpPr>
          <p:cNvPr id="250" name="Google Shape;250;p14: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extLst>
      <p:ext uri="{BB962C8B-B14F-4D97-AF65-F5344CB8AC3E}">
        <p14:creationId xmlns:p14="http://schemas.microsoft.com/office/powerpoint/2010/main" val="170470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B2FA39-1128-4F43-83C6-47918700BEA0}" type="slidenum">
              <a:rPr kumimoji="1" lang="ja-JP" altLang="en-US" smtClean="0"/>
              <a:t>6</a:t>
            </a:fld>
            <a:endParaRPr kumimoji="1" lang="ja-JP" altLang="en-US"/>
          </a:p>
        </p:txBody>
      </p:sp>
    </p:spTree>
    <p:extLst>
      <p:ext uri="{BB962C8B-B14F-4D97-AF65-F5344CB8AC3E}">
        <p14:creationId xmlns:p14="http://schemas.microsoft.com/office/powerpoint/2010/main" val="246560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令和</a:t>
            </a:r>
            <a:r>
              <a:rPr lang="en-US" altLang="ja-JP" dirty="0"/>
              <a:t>2</a:t>
            </a:r>
            <a:r>
              <a:rPr lang="ja-JP" altLang="en-US" dirty="0"/>
              <a:t>年版の消費者白書によれば、</a:t>
            </a:r>
            <a:r>
              <a:rPr lang="en-US" altLang="ja-JP" dirty="0"/>
              <a:t>2019</a:t>
            </a:r>
            <a:r>
              <a:rPr lang="ja-JP" altLang="en-US" dirty="0"/>
              <a:t>年度</a:t>
            </a:r>
            <a:r>
              <a:rPr lang="en-US" altLang="ja-JP" dirty="0"/>
              <a:t>15</a:t>
            </a:r>
            <a:r>
              <a:rPr lang="ja-JP" altLang="en-US" dirty="0"/>
              <a:t>歳から</a:t>
            </a:r>
            <a:r>
              <a:rPr lang="en-US" altLang="ja-JP" dirty="0"/>
              <a:t>19</a:t>
            </a:r>
            <a:r>
              <a:rPr lang="ja-JP" altLang="en-US" dirty="0"/>
              <a:t>歳の男性からの相談の</a:t>
            </a:r>
            <a:r>
              <a:rPr lang="en-US" altLang="ja-JP" dirty="0"/>
              <a:t>1</a:t>
            </a:r>
            <a:r>
              <a:rPr lang="ja-JP" altLang="en-US" dirty="0"/>
              <a:t>位は脱毛剤、</a:t>
            </a:r>
            <a:r>
              <a:rPr lang="en-US" altLang="ja-JP" dirty="0"/>
              <a:t>3</a:t>
            </a:r>
            <a:r>
              <a:rPr lang="ja-JP" altLang="en-US" dirty="0"/>
              <a:t>位は化粧品その他、</a:t>
            </a:r>
            <a:r>
              <a:rPr lang="en-US" altLang="ja-JP" dirty="0"/>
              <a:t>7</a:t>
            </a:r>
            <a:r>
              <a:rPr lang="ja-JP" altLang="en-US" dirty="0"/>
              <a:t>位が他の健康食品。</a:t>
            </a:r>
            <a:endParaRPr lang="en-US" altLang="ja-JP" dirty="0"/>
          </a:p>
          <a:p>
            <a:pPr marL="0" lvl="0" indent="0" algn="l" rtl="0">
              <a:spcBef>
                <a:spcPts val="0"/>
              </a:spcBef>
              <a:spcAft>
                <a:spcPts val="0"/>
              </a:spcAft>
              <a:buNone/>
            </a:pPr>
            <a:r>
              <a:rPr lang="ja-JP" altLang="en-US" dirty="0"/>
              <a:t>インターネットの動画サイトやＳＮＳから誘引される、定期購入の販売方法。また男性も美容に関する商品でトラブルになっている</a:t>
            </a:r>
            <a:endParaRPr lang="en-US" altLang="ja-JP" dirty="0"/>
          </a:p>
        </p:txBody>
      </p:sp>
      <p:sp>
        <p:nvSpPr>
          <p:cNvPr id="271" name="Google Shape;271;p1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extLst>
      <p:ext uri="{BB962C8B-B14F-4D97-AF65-F5344CB8AC3E}">
        <p14:creationId xmlns:p14="http://schemas.microsoft.com/office/powerpoint/2010/main" val="236382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p1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extLst>
      <p:ext uri="{BB962C8B-B14F-4D97-AF65-F5344CB8AC3E}">
        <p14:creationId xmlns:p14="http://schemas.microsoft.com/office/powerpoint/2010/main" val="413226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9</a:t>
            </a:fld>
            <a:endParaRPr lang="ja-JP" alt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44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7"/>
        <p:cNvGrpSpPr/>
        <p:nvPr/>
      </p:nvGrpSpPr>
      <p:grpSpPr>
        <a:xfrm>
          <a:off x="0" y="0"/>
          <a:ext cx="0" cy="0"/>
          <a:chOff x="0" y="0"/>
          <a:chExt cx="0" cy="0"/>
        </a:xfrm>
      </p:grpSpPr>
      <p:sp>
        <p:nvSpPr>
          <p:cNvPr id="28" name="Google Shape;2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png"/><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909780" y="642568"/>
            <a:ext cx="10671600" cy="1302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5400"/>
              <a:buFont typeface="Arial"/>
              <a:buNone/>
            </a:pPr>
            <a:r>
              <a:rPr lang="ja-JP" sz="5400" b="1" dirty="0">
                <a:solidFill>
                  <a:srgbClr val="FFFF00"/>
                </a:solidFill>
                <a:effectLst>
                  <a:glow rad="101600">
                    <a:schemeClr val="accent5">
                      <a:satMod val="175000"/>
                      <a:alpha val="40000"/>
                    </a:schemeClr>
                  </a:glow>
                  <a:outerShdw blurRad="50800" dist="50800" dir="5400000" algn="ctr" rotWithShape="0">
                    <a:schemeClr val="bg2">
                      <a:lumMod val="75000"/>
                    </a:schemeClr>
                  </a:outerShdw>
                </a:effectLst>
                <a:latin typeface="Arial"/>
                <a:ea typeface="Arial"/>
                <a:cs typeface="Arial"/>
                <a:sym typeface="Arial"/>
              </a:rPr>
              <a:t>５つのストーリーから考えよう!!</a:t>
            </a:r>
            <a:endParaRPr sz="5400" b="1" dirty="0">
              <a:solidFill>
                <a:srgbClr val="FFFF00"/>
              </a:solidFill>
              <a:effectLst>
                <a:glow rad="101600">
                  <a:schemeClr val="accent5">
                    <a:satMod val="175000"/>
                    <a:alpha val="40000"/>
                  </a:schemeClr>
                </a:glow>
                <a:outerShdw blurRad="50800" dist="50800" dir="5400000" algn="ctr" rotWithShape="0">
                  <a:schemeClr val="bg2">
                    <a:lumMod val="75000"/>
                  </a:schemeClr>
                </a:outerShdw>
              </a:effectLst>
              <a:latin typeface="Arial"/>
              <a:ea typeface="Arial"/>
              <a:cs typeface="Arial"/>
              <a:sym typeface="Arial"/>
            </a:endParaRPr>
          </a:p>
        </p:txBody>
      </p:sp>
      <p:sp>
        <p:nvSpPr>
          <p:cNvPr id="90" name="Google Shape;90;p1"/>
          <p:cNvSpPr txBox="1">
            <a:spLocks noGrp="1"/>
          </p:cNvSpPr>
          <p:nvPr>
            <p:ph type="subTitle" idx="1"/>
          </p:nvPr>
        </p:nvSpPr>
        <p:spPr>
          <a:xfrm>
            <a:off x="4718704" y="6320619"/>
            <a:ext cx="4093999" cy="579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ja-JP" sz="2800" dirty="0">
                <a:latin typeface="HG丸ｺﾞｼｯｸM-PRO" panose="020F0600000000000000" pitchFamily="50" charset="-128"/>
                <a:ea typeface="HG丸ｺﾞｼｯｸM-PRO" panose="020F0600000000000000" pitchFamily="50" charset="-128"/>
                <a:cs typeface="Arial"/>
                <a:sym typeface="Arial"/>
              </a:rPr>
              <a:t>千葉県消費者センター</a:t>
            </a:r>
            <a:endParaRPr sz="2800" dirty="0">
              <a:latin typeface="HG丸ｺﾞｼｯｸM-PRO" panose="020F0600000000000000" pitchFamily="50" charset="-128"/>
              <a:ea typeface="HG丸ｺﾞｼｯｸM-PRO" panose="020F0600000000000000" pitchFamily="50" charset="-128"/>
            </a:endParaRPr>
          </a:p>
        </p:txBody>
      </p:sp>
      <p:pic>
        <p:nvPicPr>
          <p:cNvPr id="91" name="Google Shape;91;p1"/>
          <p:cNvPicPr preferRelativeResize="0"/>
          <p:nvPr/>
        </p:nvPicPr>
        <p:blipFill rotWithShape="1">
          <a:blip r:embed="rId3">
            <a:alphaModFix/>
          </a:blip>
          <a:srcRect/>
          <a:stretch/>
        </p:blipFill>
        <p:spPr>
          <a:xfrm>
            <a:off x="778030" y="1728345"/>
            <a:ext cx="4716893" cy="4466500"/>
          </a:xfrm>
          <a:prstGeom prst="rect">
            <a:avLst/>
          </a:prstGeom>
          <a:noFill/>
          <a:ln w="28575">
            <a:solidFill>
              <a:srgbClr val="0070C0"/>
            </a:solidFill>
          </a:ln>
        </p:spPr>
      </p:pic>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a:t>
            </a:fld>
            <a:endParaRPr lang="ja-JP" altLang="en-US" dirty="0"/>
          </a:p>
        </p:txBody>
      </p:sp>
      <p:sp>
        <p:nvSpPr>
          <p:cNvPr id="6" name="角丸四角形 5">
            <a:extLst>
              <a:ext uri="{FF2B5EF4-FFF2-40B4-BE49-F238E27FC236}">
                <a16:creationId xmlns:a16="http://schemas.microsoft.com/office/drawing/2014/main" id="{721875AC-E621-4242-9668-6FDDBF6126FE}"/>
              </a:ext>
            </a:extLst>
          </p:cNvPr>
          <p:cNvSpPr/>
          <p:nvPr/>
        </p:nvSpPr>
        <p:spPr>
          <a:xfrm>
            <a:off x="2900107" y="141905"/>
            <a:ext cx="7534656" cy="598510"/>
          </a:xfrm>
          <a:prstGeom prst="roundRect">
            <a:avLst/>
          </a:prstGeom>
          <a:ln w="60325">
            <a:solidFill>
              <a:srgbClr val="00B0F0"/>
            </a:solidFill>
            <a:extLst>
              <a:ext uri="{C807C97D-BFC1-408E-A445-0C87EB9F89A2}">
                <ask:lineSketchStyleProps xmlns="" xmlns:ask="http://schemas.microsoft.com/office/drawing/2018/sketchyshapes" sd="1219033472">
                  <a:custGeom>
                    <a:avLst/>
                    <a:gdLst>
                      <a:gd name="connsiteX0" fmla="*/ 0 w 7534656"/>
                      <a:gd name="connsiteY0" fmla="*/ 99754 h 598510"/>
                      <a:gd name="connsiteX1" fmla="*/ 99754 w 7534656"/>
                      <a:gd name="connsiteY1" fmla="*/ 0 h 598510"/>
                      <a:gd name="connsiteX2" fmla="*/ 839937 w 7534656"/>
                      <a:gd name="connsiteY2" fmla="*/ 0 h 598510"/>
                      <a:gd name="connsiteX3" fmla="*/ 1286714 w 7534656"/>
                      <a:gd name="connsiteY3" fmla="*/ 0 h 598510"/>
                      <a:gd name="connsiteX4" fmla="*/ 1806843 w 7534656"/>
                      <a:gd name="connsiteY4" fmla="*/ 0 h 598510"/>
                      <a:gd name="connsiteX5" fmla="*/ 2547026 w 7534656"/>
                      <a:gd name="connsiteY5" fmla="*/ 0 h 598510"/>
                      <a:gd name="connsiteX6" fmla="*/ 3067155 w 7534656"/>
                      <a:gd name="connsiteY6" fmla="*/ 0 h 598510"/>
                      <a:gd name="connsiteX7" fmla="*/ 3513932 w 7534656"/>
                      <a:gd name="connsiteY7" fmla="*/ 0 h 598510"/>
                      <a:gd name="connsiteX8" fmla="*/ 4034061 w 7534656"/>
                      <a:gd name="connsiteY8" fmla="*/ 0 h 598510"/>
                      <a:gd name="connsiteX9" fmla="*/ 4627541 w 7534656"/>
                      <a:gd name="connsiteY9" fmla="*/ 0 h 598510"/>
                      <a:gd name="connsiteX10" fmla="*/ 5294372 w 7534656"/>
                      <a:gd name="connsiteY10" fmla="*/ 0 h 598510"/>
                      <a:gd name="connsiteX11" fmla="*/ 5814501 w 7534656"/>
                      <a:gd name="connsiteY11" fmla="*/ 0 h 598510"/>
                      <a:gd name="connsiteX12" fmla="*/ 6628036 w 7534656"/>
                      <a:gd name="connsiteY12" fmla="*/ 0 h 598510"/>
                      <a:gd name="connsiteX13" fmla="*/ 7434902 w 7534656"/>
                      <a:gd name="connsiteY13" fmla="*/ 0 h 598510"/>
                      <a:gd name="connsiteX14" fmla="*/ 7534656 w 7534656"/>
                      <a:gd name="connsiteY14" fmla="*/ 99754 h 598510"/>
                      <a:gd name="connsiteX15" fmla="*/ 7534656 w 7534656"/>
                      <a:gd name="connsiteY15" fmla="*/ 498756 h 598510"/>
                      <a:gd name="connsiteX16" fmla="*/ 7434902 w 7534656"/>
                      <a:gd name="connsiteY16" fmla="*/ 598510 h 598510"/>
                      <a:gd name="connsiteX17" fmla="*/ 6841422 w 7534656"/>
                      <a:gd name="connsiteY17" fmla="*/ 598510 h 598510"/>
                      <a:gd name="connsiteX18" fmla="*/ 6394645 w 7534656"/>
                      <a:gd name="connsiteY18" fmla="*/ 598510 h 598510"/>
                      <a:gd name="connsiteX19" fmla="*/ 5581110 w 7534656"/>
                      <a:gd name="connsiteY19" fmla="*/ 598510 h 598510"/>
                      <a:gd name="connsiteX20" fmla="*/ 4914278 w 7534656"/>
                      <a:gd name="connsiteY20" fmla="*/ 598510 h 598510"/>
                      <a:gd name="connsiteX21" fmla="*/ 4100744 w 7534656"/>
                      <a:gd name="connsiteY21" fmla="*/ 598510 h 598510"/>
                      <a:gd name="connsiteX22" fmla="*/ 3507264 w 7534656"/>
                      <a:gd name="connsiteY22" fmla="*/ 598510 h 598510"/>
                      <a:gd name="connsiteX23" fmla="*/ 2987135 w 7534656"/>
                      <a:gd name="connsiteY23" fmla="*/ 598510 h 598510"/>
                      <a:gd name="connsiteX24" fmla="*/ 2320303 w 7534656"/>
                      <a:gd name="connsiteY24" fmla="*/ 598510 h 598510"/>
                      <a:gd name="connsiteX25" fmla="*/ 1580120 w 7534656"/>
                      <a:gd name="connsiteY25" fmla="*/ 598510 h 598510"/>
                      <a:gd name="connsiteX26" fmla="*/ 766586 w 7534656"/>
                      <a:gd name="connsiteY26" fmla="*/ 598510 h 598510"/>
                      <a:gd name="connsiteX27" fmla="*/ 99754 w 7534656"/>
                      <a:gd name="connsiteY27" fmla="*/ 598510 h 598510"/>
                      <a:gd name="connsiteX28" fmla="*/ 0 w 7534656"/>
                      <a:gd name="connsiteY28" fmla="*/ 498756 h 598510"/>
                      <a:gd name="connsiteX29" fmla="*/ 0 w 7534656"/>
                      <a:gd name="connsiteY29" fmla="*/ 99754 h 59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34656" h="598510" fill="none" extrusionOk="0">
                        <a:moveTo>
                          <a:pt x="0" y="99754"/>
                        </a:moveTo>
                        <a:cubicBezTo>
                          <a:pt x="-9446" y="54223"/>
                          <a:pt x="40701" y="8475"/>
                          <a:pt x="99754" y="0"/>
                        </a:cubicBezTo>
                        <a:cubicBezTo>
                          <a:pt x="297489" y="-2839"/>
                          <a:pt x="677398" y="16684"/>
                          <a:pt x="839937" y="0"/>
                        </a:cubicBezTo>
                        <a:cubicBezTo>
                          <a:pt x="1002476" y="-16684"/>
                          <a:pt x="1183004" y="-10711"/>
                          <a:pt x="1286714" y="0"/>
                        </a:cubicBezTo>
                        <a:cubicBezTo>
                          <a:pt x="1390424" y="10711"/>
                          <a:pt x="1654698" y="-17379"/>
                          <a:pt x="1806843" y="0"/>
                        </a:cubicBezTo>
                        <a:cubicBezTo>
                          <a:pt x="1958988" y="17379"/>
                          <a:pt x="2239430" y="-35372"/>
                          <a:pt x="2547026" y="0"/>
                        </a:cubicBezTo>
                        <a:cubicBezTo>
                          <a:pt x="2854622" y="35372"/>
                          <a:pt x="2833420" y="-21325"/>
                          <a:pt x="3067155" y="0"/>
                        </a:cubicBezTo>
                        <a:cubicBezTo>
                          <a:pt x="3300890" y="21325"/>
                          <a:pt x="3365478" y="15100"/>
                          <a:pt x="3513932" y="0"/>
                        </a:cubicBezTo>
                        <a:cubicBezTo>
                          <a:pt x="3662386" y="-15100"/>
                          <a:pt x="3892132" y="1809"/>
                          <a:pt x="4034061" y="0"/>
                        </a:cubicBezTo>
                        <a:cubicBezTo>
                          <a:pt x="4175990" y="-1809"/>
                          <a:pt x="4342177" y="16096"/>
                          <a:pt x="4627541" y="0"/>
                        </a:cubicBezTo>
                        <a:cubicBezTo>
                          <a:pt x="4912905" y="-16096"/>
                          <a:pt x="5007082" y="-4165"/>
                          <a:pt x="5294372" y="0"/>
                        </a:cubicBezTo>
                        <a:cubicBezTo>
                          <a:pt x="5581662" y="4165"/>
                          <a:pt x="5671576" y="-18258"/>
                          <a:pt x="5814501" y="0"/>
                        </a:cubicBezTo>
                        <a:cubicBezTo>
                          <a:pt x="5957426" y="18258"/>
                          <a:pt x="6318079" y="-34423"/>
                          <a:pt x="6628036" y="0"/>
                        </a:cubicBezTo>
                        <a:cubicBezTo>
                          <a:pt x="6937993" y="34423"/>
                          <a:pt x="7104120" y="33729"/>
                          <a:pt x="7434902" y="0"/>
                        </a:cubicBezTo>
                        <a:cubicBezTo>
                          <a:pt x="7493210" y="11288"/>
                          <a:pt x="7544332" y="48735"/>
                          <a:pt x="7534656" y="99754"/>
                        </a:cubicBezTo>
                        <a:cubicBezTo>
                          <a:pt x="7551354" y="214530"/>
                          <a:pt x="7524860" y="399737"/>
                          <a:pt x="7534656" y="498756"/>
                        </a:cubicBezTo>
                        <a:cubicBezTo>
                          <a:pt x="7540722" y="554889"/>
                          <a:pt x="7483618" y="600843"/>
                          <a:pt x="7434902" y="598510"/>
                        </a:cubicBezTo>
                        <a:cubicBezTo>
                          <a:pt x="7147619" y="572373"/>
                          <a:pt x="7098905" y="593053"/>
                          <a:pt x="6841422" y="598510"/>
                        </a:cubicBezTo>
                        <a:cubicBezTo>
                          <a:pt x="6583939" y="603967"/>
                          <a:pt x="6503986" y="606288"/>
                          <a:pt x="6394645" y="598510"/>
                        </a:cubicBezTo>
                        <a:cubicBezTo>
                          <a:pt x="6285304" y="590732"/>
                          <a:pt x="5848172" y="598232"/>
                          <a:pt x="5581110" y="598510"/>
                        </a:cubicBezTo>
                        <a:cubicBezTo>
                          <a:pt x="5314049" y="598788"/>
                          <a:pt x="5174398" y="615250"/>
                          <a:pt x="4914278" y="598510"/>
                        </a:cubicBezTo>
                        <a:cubicBezTo>
                          <a:pt x="4654158" y="581770"/>
                          <a:pt x="4421041" y="571854"/>
                          <a:pt x="4100744" y="598510"/>
                        </a:cubicBezTo>
                        <a:cubicBezTo>
                          <a:pt x="3780447" y="625166"/>
                          <a:pt x="3706867" y="593404"/>
                          <a:pt x="3507264" y="598510"/>
                        </a:cubicBezTo>
                        <a:cubicBezTo>
                          <a:pt x="3307661" y="603616"/>
                          <a:pt x="3163340" y="590762"/>
                          <a:pt x="2987135" y="598510"/>
                        </a:cubicBezTo>
                        <a:cubicBezTo>
                          <a:pt x="2810930" y="606258"/>
                          <a:pt x="2540170" y="618642"/>
                          <a:pt x="2320303" y="598510"/>
                        </a:cubicBezTo>
                        <a:cubicBezTo>
                          <a:pt x="2100436" y="578378"/>
                          <a:pt x="1868852" y="562057"/>
                          <a:pt x="1580120" y="598510"/>
                        </a:cubicBezTo>
                        <a:cubicBezTo>
                          <a:pt x="1291388" y="634963"/>
                          <a:pt x="1025930" y="637574"/>
                          <a:pt x="766586" y="598510"/>
                        </a:cubicBezTo>
                        <a:cubicBezTo>
                          <a:pt x="507242" y="559446"/>
                          <a:pt x="260461" y="567573"/>
                          <a:pt x="99754" y="598510"/>
                        </a:cubicBezTo>
                        <a:cubicBezTo>
                          <a:pt x="48784" y="606527"/>
                          <a:pt x="12525" y="550323"/>
                          <a:pt x="0" y="498756"/>
                        </a:cubicBezTo>
                        <a:cubicBezTo>
                          <a:pt x="-15580" y="357310"/>
                          <a:pt x="8749" y="205645"/>
                          <a:pt x="0" y="99754"/>
                        </a:cubicBezTo>
                        <a:close/>
                      </a:path>
                      <a:path w="7534656" h="598510" stroke="0" extrusionOk="0">
                        <a:moveTo>
                          <a:pt x="0" y="99754"/>
                        </a:moveTo>
                        <a:cubicBezTo>
                          <a:pt x="-6540" y="40627"/>
                          <a:pt x="40402" y="1599"/>
                          <a:pt x="99754" y="0"/>
                        </a:cubicBezTo>
                        <a:cubicBezTo>
                          <a:pt x="354673" y="-30591"/>
                          <a:pt x="531290" y="18063"/>
                          <a:pt x="913289" y="0"/>
                        </a:cubicBezTo>
                        <a:cubicBezTo>
                          <a:pt x="1295288" y="-18063"/>
                          <a:pt x="1386435" y="5270"/>
                          <a:pt x="1506769" y="0"/>
                        </a:cubicBezTo>
                        <a:cubicBezTo>
                          <a:pt x="1627103" y="-5270"/>
                          <a:pt x="1845967" y="-16336"/>
                          <a:pt x="2026897" y="0"/>
                        </a:cubicBezTo>
                        <a:cubicBezTo>
                          <a:pt x="2207827" y="16336"/>
                          <a:pt x="2595291" y="862"/>
                          <a:pt x="2767081" y="0"/>
                        </a:cubicBezTo>
                        <a:cubicBezTo>
                          <a:pt x="2938871" y="-862"/>
                          <a:pt x="3203122" y="26949"/>
                          <a:pt x="3360561" y="0"/>
                        </a:cubicBezTo>
                        <a:cubicBezTo>
                          <a:pt x="3518000" y="-26949"/>
                          <a:pt x="3979927" y="2755"/>
                          <a:pt x="4174095" y="0"/>
                        </a:cubicBezTo>
                        <a:cubicBezTo>
                          <a:pt x="4368263" y="-2755"/>
                          <a:pt x="4574942" y="14648"/>
                          <a:pt x="4694224" y="0"/>
                        </a:cubicBezTo>
                        <a:cubicBezTo>
                          <a:pt x="4813506" y="-14648"/>
                          <a:pt x="5199765" y="-27127"/>
                          <a:pt x="5507759" y="0"/>
                        </a:cubicBezTo>
                        <a:cubicBezTo>
                          <a:pt x="5815753" y="27127"/>
                          <a:pt x="5790565" y="-4412"/>
                          <a:pt x="5954536" y="0"/>
                        </a:cubicBezTo>
                        <a:cubicBezTo>
                          <a:pt x="6118507" y="4412"/>
                          <a:pt x="6407636" y="21934"/>
                          <a:pt x="6621367" y="0"/>
                        </a:cubicBezTo>
                        <a:cubicBezTo>
                          <a:pt x="6835098" y="-21934"/>
                          <a:pt x="7171085" y="-11330"/>
                          <a:pt x="7434902" y="0"/>
                        </a:cubicBezTo>
                        <a:cubicBezTo>
                          <a:pt x="7496945" y="-6868"/>
                          <a:pt x="7542387" y="39676"/>
                          <a:pt x="7534656" y="99754"/>
                        </a:cubicBezTo>
                        <a:cubicBezTo>
                          <a:pt x="7524511" y="184732"/>
                          <a:pt x="7520391" y="334284"/>
                          <a:pt x="7534656" y="498756"/>
                        </a:cubicBezTo>
                        <a:cubicBezTo>
                          <a:pt x="7526154" y="555245"/>
                          <a:pt x="7482002" y="592995"/>
                          <a:pt x="7434902" y="598510"/>
                        </a:cubicBezTo>
                        <a:cubicBezTo>
                          <a:pt x="7092548" y="613121"/>
                          <a:pt x="6860268" y="608795"/>
                          <a:pt x="6694719" y="598510"/>
                        </a:cubicBezTo>
                        <a:cubicBezTo>
                          <a:pt x="6529170" y="588225"/>
                          <a:pt x="6248916" y="586949"/>
                          <a:pt x="6027887" y="598510"/>
                        </a:cubicBezTo>
                        <a:cubicBezTo>
                          <a:pt x="5806858" y="610071"/>
                          <a:pt x="5738613" y="590869"/>
                          <a:pt x="5581110" y="598510"/>
                        </a:cubicBezTo>
                        <a:cubicBezTo>
                          <a:pt x="5423607" y="606151"/>
                          <a:pt x="5223317" y="581163"/>
                          <a:pt x="5060981" y="598510"/>
                        </a:cubicBezTo>
                        <a:cubicBezTo>
                          <a:pt x="4898645" y="615857"/>
                          <a:pt x="4626566" y="587431"/>
                          <a:pt x="4247447" y="598510"/>
                        </a:cubicBezTo>
                        <a:cubicBezTo>
                          <a:pt x="3868328" y="609589"/>
                          <a:pt x="3794715" y="623039"/>
                          <a:pt x="3580615" y="598510"/>
                        </a:cubicBezTo>
                        <a:cubicBezTo>
                          <a:pt x="3366515" y="573981"/>
                          <a:pt x="3259027" y="581342"/>
                          <a:pt x="3060486" y="598510"/>
                        </a:cubicBezTo>
                        <a:cubicBezTo>
                          <a:pt x="2861945" y="615678"/>
                          <a:pt x="2628859" y="601740"/>
                          <a:pt x="2393655" y="598510"/>
                        </a:cubicBezTo>
                        <a:cubicBezTo>
                          <a:pt x="2158451" y="595280"/>
                          <a:pt x="2063202" y="587159"/>
                          <a:pt x="1946878" y="598510"/>
                        </a:cubicBezTo>
                        <a:cubicBezTo>
                          <a:pt x="1830554" y="609861"/>
                          <a:pt x="1706934" y="604747"/>
                          <a:pt x="1500100" y="598510"/>
                        </a:cubicBezTo>
                        <a:cubicBezTo>
                          <a:pt x="1293266" y="592273"/>
                          <a:pt x="1127369" y="624778"/>
                          <a:pt x="833269" y="598510"/>
                        </a:cubicBezTo>
                        <a:cubicBezTo>
                          <a:pt x="539169" y="572242"/>
                          <a:pt x="398430" y="608990"/>
                          <a:pt x="99754" y="598510"/>
                        </a:cubicBezTo>
                        <a:cubicBezTo>
                          <a:pt x="44428" y="593672"/>
                          <a:pt x="3881" y="556294"/>
                          <a:pt x="0" y="498756"/>
                        </a:cubicBezTo>
                        <a:cubicBezTo>
                          <a:pt x="1884" y="366242"/>
                          <a:pt x="19464" y="276034"/>
                          <a:pt x="0" y="99754"/>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a:latin typeface="Hiragino Maru Gothic Pro W4" panose="020F0400000000000000" pitchFamily="34" charset="-128"/>
                <a:ea typeface="Hiragino Maru Gothic Pro W4" panose="020F0400000000000000" pitchFamily="34" charset="-128"/>
              </a:rPr>
              <a:t>知っているだけでちがう！</a:t>
            </a:r>
          </a:p>
        </p:txBody>
      </p:sp>
      <p:sp>
        <p:nvSpPr>
          <p:cNvPr id="7" name="雲 6">
            <a:extLst>
              <a:ext uri="{FF2B5EF4-FFF2-40B4-BE49-F238E27FC236}">
                <a16:creationId xmlns:a16="http://schemas.microsoft.com/office/drawing/2014/main" id="{7365E477-B2FA-2D4F-8EC5-A839999A9BD9}"/>
              </a:ext>
            </a:extLst>
          </p:cNvPr>
          <p:cNvSpPr/>
          <p:nvPr/>
        </p:nvSpPr>
        <p:spPr>
          <a:xfrm>
            <a:off x="5806267" y="1775118"/>
            <a:ext cx="3006436" cy="1413237"/>
          </a:xfrm>
          <a:prstGeom prst="cloud">
            <a:avLst/>
          </a:prstGeom>
          <a:ln>
            <a:solidFill>
              <a:srgbClr val="BC289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800" dirty="0"/>
              <a:t>Story 1</a:t>
            </a:r>
          </a:p>
          <a:p>
            <a:pPr algn="ctr"/>
            <a:r>
              <a:rPr kumimoji="1" lang="ja-JP" altLang="en-US" sz="1800" dirty="0"/>
              <a:t>定期購入</a:t>
            </a:r>
            <a:endParaRPr kumimoji="1" lang="en-US" altLang="ja-JP" sz="1800" dirty="0"/>
          </a:p>
          <a:p>
            <a:pPr algn="ctr"/>
            <a:r>
              <a:rPr kumimoji="1" lang="ja-JP" altLang="en-US" sz="1800" dirty="0"/>
              <a:t>ネットショッピング</a:t>
            </a:r>
          </a:p>
        </p:txBody>
      </p:sp>
      <p:sp>
        <p:nvSpPr>
          <p:cNvPr id="15" name="雲 14">
            <a:extLst>
              <a:ext uri="{FF2B5EF4-FFF2-40B4-BE49-F238E27FC236}">
                <a16:creationId xmlns:a16="http://schemas.microsoft.com/office/drawing/2014/main" id="{138DD530-5418-8447-9F7F-123C5120C5A3}"/>
              </a:ext>
            </a:extLst>
          </p:cNvPr>
          <p:cNvSpPr/>
          <p:nvPr/>
        </p:nvSpPr>
        <p:spPr>
          <a:xfrm>
            <a:off x="7588435" y="3224086"/>
            <a:ext cx="2760868" cy="1301687"/>
          </a:xfrm>
          <a:prstGeom prst="cloud">
            <a:avLst/>
          </a:prstGeom>
          <a:ln>
            <a:solidFill>
              <a:srgbClr val="EEE24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t>Story3</a:t>
            </a:r>
          </a:p>
          <a:p>
            <a:pPr algn="ctr"/>
            <a:r>
              <a:rPr kumimoji="1" lang="ja-JP" altLang="en-US" sz="2000" dirty="0"/>
              <a:t>マルチ商法</a:t>
            </a:r>
          </a:p>
        </p:txBody>
      </p:sp>
      <p:sp>
        <p:nvSpPr>
          <p:cNvPr id="16" name="雲 15">
            <a:extLst>
              <a:ext uri="{FF2B5EF4-FFF2-40B4-BE49-F238E27FC236}">
                <a16:creationId xmlns:a16="http://schemas.microsoft.com/office/drawing/2014/main" id="{18C923A9-E792-E44C-961F-3A5594922E77}"/>
              </a:ext>
            </a:extLst>
          </p:cNvPr>
          <p:cNvSpPr/>
          <p:nvPr/>
        </p:nvSpPr>
        <p:spPr>
          <a:xfrm>
            <a:off x="9655713" y="1987050"/>
            <a:ext cx="2096930" cy="1243012"/>
          </a:xfrm>
          <a:prstGeom prst="cloud">
            <a:avLst/>
          </a:prstGeom>
          <a:ln>
            <a:solidFill>
              <a:srgbClr val="E2A4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800" dirty="0"/>
              <a:t>Story 2</a:t>
            </a:r>
          </a:p>
          <a:p>
            <a:pPr algn="ctr"/>
            <a:r>
              <a:rPr kumimoji="1" lang="ja-JP" altLang="en-US" sz="1800" dirty="0"/>
              <a:t>エステ契約</a:t>
            </a:r>
          </a:p>
        </p:txBody>
      </p:sp>
      <p:sp>
        <p:nvSpPr>
          <p:cNvPr id="17" name="雲 16">
            <a:extLst>
              <a:ext uri="{FF2B5EF4-FFF2-40B4-BE49-F238E27FC236}">
                <a16:creationId xmlns:a16="http://schemas.microsoft.com/office/drawing/2014/main" id="{54704641-F95A-B641-B81C-41BB1736B11E}"/>
              </a:ext>
            </a:extLst>
          </p:cNvPr>
          <p:cNvSpPr/>
          <p:nvPr/>
        </p:nvSpPr>
        <p:spPr>
          <a:xfrm>
            <a:off x="6206280" y="4641466"/>
            <a:ext cx="2524361" cy="124301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800" dirty="0"/>
              <a:t>Story 4</a:t>
            </a:r>
          </a:p>
          <a:p>
            <a:pPr algn="ctr"/>
            <a:r>
              <a:rPr kumimoji="1" lang="ja-JP" altLang="en-US" sz="1800" dirty="0"/>
              <a:t>タレント・</a:t>
            </a:r>
            <a:endParaRPr kumimoji="1" lang="en-US" altLang="ja-JP" sz="1800" dirty="0"/>
          </a:p>
          <a:p>
            <a:pPr algn="ctr"/>
            <a:r>
              <a:rPr kumimoji="1" lang="ja-JP" altLang="en-US" sz="1800" dirty="0"/>
              <a:t>モデル商法</a:t>
            </a:r>
          </a:p>
        </p:txBody>
      </p:sp>
      <p:sp>
        <p:nvSpPr>
          <p:cNvPr id="18" name="雲 17">
            <a:extLst>
              <a:ext uri="{FF2B5EF4-FFF2-40B4-BE49-F238E27FC236}">
                <a16:creationId xmlns:a16="http://schemas.microsoft.com/office/drawing/2014/main" id="{BA45DBCE-C0F7-2C4F-94F3-FB950841DBDD}"/>
              </a:ext>
            </a:extLst>
          </p:cNvPr>
          <p:cNvSpPr/>
          <p:nvPr/>
        </p:nvSpPr>
        <p:spPr>
          <a:xfrm>
            <a:off x="9441998" y="4521765"/>
            <a:ext cx="2524361" cy="1243012"/>
          </a:xfrm>
          <a:prstGeom prst="cloud">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800" dirty="0"/>
              <a:t>Story 5</a:t>
            </a:r>
          </a:p>
          <a:p>
            <a:pPr algn="ctr"/>
            <a:r>
              <a:rPr kumimoji="1" lang="ja-JP" altLang="en-US" sz="1800" dirty="0"/>
              <a:t>賃貸アパート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17"/>
          <p:cNvSpPr txBox="1">
            <a:spLocks noGrp="1"/>
          </p:cNvSpPr>
          <p:nvPr>
            <p:ph type="body" idx="1"/>
          </p:nvPr>
        </p:nvSpPr>
        <p:spPr>
          <a:xfrm>
            <a:off x="320634" y="1585928"/>
            <a:ext cx="11706654" cy="476518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Font typeface="Noto Sans Symbols"/>
              <a:buChar char="●"/>
            </a:pPr>
            <a:r>
              <a:rPr lang="ja-JP" sz="3200" dirty="0">
                <a:latin typeface="HG丸ｺﾞｼｯｸM-PRO" panose="020F0600000000000000" pitchFamily="50" charset="-128"/>
                <a:ea typeface="HG丸ｺﾞｼｯｸM-PRO" panose="020F0600000000000000" pitchFamily="50" charset="-128"/>
                <a:cs typeface="Arial"/>
                <a:sym typeface="Arial"/>
              </a:rPr>
              <a:t>何故、こんなに安いの？</a:t>
            </a:r>
            <a:endParaRPr sz="32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　　企業は利益を得なければならない</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　　</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極端な低価格には裏があるかも！</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ja-JP" sz="3200" dirty="0">
                <a:latin typeface="HG丸ｺﾞｼｯｸM-PRO" panose="020F0600000000000000" pitchFamily="50" charset="-128"/>
                <a:ea typeface="HG丸ｺﾞｼｯｸM-PRO" panose="020F0600000000000000" pitchFamily="50" charset="-128"/>
                <a:cs typeface="Arial"/>
                <a:sym typeface="Arial"/>
              </a:rPr>
              <a:t>それは飲んで大丈夫なの？</a:t>
            </a:r>
            <a:endParaRPr sz="32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なぜ飲むだけで痩せるの？</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　　</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成分をよく見て　慎重に！　</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r>
              <a:rPr lang="ja-JP" sz="3200" dirty="0">
                <a:latin typeface="Arial"/>
                <a:ea typeface="Arial"/>
                <a:cs typeface="Arial"/>
                <a:sym typeface="Arial"/>
              </a:rPr>
              <a:t>　</a:t>
            </a:r>
            <a:r>
              <a:rPr lang="ja-JP" dirty="0">
                <a:latin typeface="Arial"/>
                <a:ea typeface="Arial"/>
                <a:cs typeface="Arial"/>
                <a:sym typeface="Arial"/>
              </a:rPr>
              <a:t>　</a:t>
            </a: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p:txBody>
      </p:sp>
      <p:pic>
        <p:nvPicPr>
          <p:cNvPr id="296" name="Google Shape;296;p17" descr="https://www.caa.go.jp/policies/policy/consumer_education/public_awareness/teaching_material/illustration/img/3-14.jpg"/>
          <p:cNvPicPr preferRelativeResize="0"/>
          <p:nvPr/>
        </p:nvPicPr>
        <p:blipFill rotWithShape="1">
          <a:blip r:embed="rId3">
            <a:alphaModFix/>
          </a:blip>
          <a:srcRect/>
          <a:stretch/>
        </p:blipFill>
        <p:spPr>
          <a:xfrm>
            <a:off x="9001496" y="4108862"/>
            <a:ext cx="1996704" cy="1753038"/>
          </a:xfrm>
          <a:prstGeom prst="rect">
            <a:avLst/>
          </a:prstGeom>
          <a:noFill/>
          <a:ln>
            <a:noFill/>
          </a:ln>
        </p:spPr>
      </p:pic>
      <p:sp>
        <p:nvSpPr>
          <p:cNvPr id="297" name="Google Shape;297;p17"/>
          <p:cNvSpPr/>
          <p:nvPr/>
        </p:nvSpPr>
        <p:spPr>
          <a:xfrm rot="676024">
            <a:off x="7934833" y="1420260"/>
            <a:ext cx="4108361" cy="1928488"/>
          </a:xfrm>
          <a:prstGeom prst="irregularSeal1">
            <a:avLst/>
          </a:prstGeom>
          <a:solidFill>
            <a:schemeClr val="lt1"/>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4000">
                <a:solidFill>
                  <a:schemeClr val="dk1"/>
                </a:solidFill>
                <a:latin typeface="Calibri"/>
                <a:ea typeface="Calibri"/>
                <a:cs typeface="Calibri"/>
                <a:sym typeface="Calibri"/>
              </a:rPr>
              <a:t>500円！</a:t>
            </a:r>
            <a:endParaRPr/>
          </a:p>
        </p:txBody>
      </p:sp>
      <p:sp>
        <p:nvSpPr>
          <p:cNvPr id="299" name="Google Shape;299;p17"/>
          <p:cNvSpPr txBox="1">
            <a:spLocks noGrp="1"/>
          </p:cNvSpPr>
          <p:nvPr>
            <p:ph type="title"/>
          </p:nvPr>
        </p:nvSpPr>
        <p:spPr>
          <a:xfrm>
            <a:off x="0" y="-11969"/>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こんな疑問も持とう！！</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dirty="0"/>
          </a:p>
        </p:txBody>
      </p:sp>
      <p:cxnSp>
        <p:nvCxnSpPr>
          <p:cNvPr id="8" name="直線コネクタ 7"/>
          <p:cNvCxnSpPr/>
          <p:nvPr/>
        </p:nvCxnSpPr>
        <p:spPr>
          <a:xfrm>
            <a:off x="0" y="1108531"/>
            <a:ext cx="12192001"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20"/>
          <p:cNvSpPr txBox="1">
            <a:spLocks noGrp="1"/>
          </p:cNvSpPr>
          <p:nvPr>
            <p:ph type="title"/>
          </p:nvPr>
        </p:nvSpPr>
        <p:spPr>
          <a:xfrm>
            <a:off x="0" y="-10550"/>
            <a:ext cx="12192025" cy="1120500"/>
          </a:xfrm>
          <a:prstGeom prst="rect">
            <a:avLst/>
          </a:prstGeom>
          <a:solidFill>
            <a:srgbClr val="E82C47"/>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lt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     </a:t>
            </a: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フリマ</a:t>
            </a:r>
            <a:r>
              <a:rPr lang="ja-JP" altLang="en-US"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アプリでもトラブルが</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sp>
        <p:nvSpPr>
          <p:cNvPr id="334" name="Google Shape;334;p20"/>
          <p:cNvSpPr/>
          <p:nvPr/>
        </p:nvSpPr>
        <p:spPr>
          <a:xfrm>
            <a:off x="2154957" y="1254981"/>
            <a:ext cx="3941055" cy="2075935"/>
          </a:xfrm>
          <a:prstGeom prst="flowChartAlternateProcess">
            <a:avLst/>
          </a:prstGeom>
          <a:noFill/>
          <a:ln w="38100" cap="flat" cmpd="sng">
            <a:solidFill>
              <a:schemeClr val="tx2">
                <a:lumMod val="50000"/>
              </a:schemeClr>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JP" sz="2400" b="1" dirty="0">
                <a:latin typeface="HG丸ｺﾞｼｯｸM-PRO" panose="020F0600000000000000" pitchFamily="50" charset="-128"/>
                <a:ea typeface="HG丸ｺﾞｼｯｸM-PRO" panose="020F0600000000000000" pitchFamily="50" charset="-128"/>
              </a:rPr>
              <a:t>出品</a:t>
            </a:r>
            <a:endParaRPr sz="2400" b="1" dirty="0">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Clr>
                <a:schemeClr val="dk1"/>
              </a:buClr>
              <a:buSzPts val="1100"/>
              <a:buFont typeface="Arial"/>
              <a:buNone/>
            </a:pPr>
            <a:r>
              <a:rPr lang="ja-JP" sz="2400" b="1" dirty="0">
                <a:solidFill>
                  <a:schemeClr val="tx1"/>
                </a:solidFill>
                <a:latin typeface="HG丸ｺﾞｼｯｸM-PRO" panose="020F0600000000000000" pitchFamily="50" charset="-128"/>
                <a:ea typeface="HG丸ｺﾞｼｯｸM-PRO" panose="020F0600000000000000" pitchFamily="50" charset="-128"/>
              </a:rPr>
              <a:t>本物のブランドバッグを出品したのに偽物</a:t>
            </a:r>
            <a:r>
              <a:rPr lang="ja-JP" sz="2400" b="1" dirty="0" smtClean="0">
                <a:solidFill>
                  <a:schemeClr val="tx1"/>
                </a:solidFill>
                <a:latin typeface="HG丸ｺﾞｼｯｸM-PRO" panose="020F0600000000000000" pitchFamily="50" charset="-128"/>
                <a:ea typeface="HG丸ｺﾞｼｯｸM-PRO" panose="020F0600000000000000" pitchFamily="50" charset="-128"/>
              </a:rPr>
              <a:t>と</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Clr>
                <a:schemeClr val="dk1"/>
              </a:buClr>
              <a:buSzPts val="1100"/>
              <a:buFont typeface="Arial"/>
              <a:buNone/>
            </a:pPr>
            <a:r>
              <a:rPr lang="ja-JP" sz="2400" b="1" dirty="0" smtClean="0">
                <a:solidFill>
                  <a:schemeClr val="tx1"/>
                </a:solidFill>
                <a:latin typeface="HG丸ｺﾞｼｯｸM-PRO" panose="020F0600000000000000" pitchFamily="50" charset="-128"/>
                <a:ea typeface="HG丸ｺﾞｼｯｸM-PRO" panose="020F0600000000000000" pitchFamily="50" charset="-128"/>
              </a:rPr>
              <a:t>言われ</a:t>
            </a:r>
            <a:r>
              <a:rPr lang="ja-JP" sz="2400" b="1" dirty="0">
                <a:solidFill>
                  <a:schemeClr val="tx1"/>
                </a:solidFill>
                <a:latin typeface="HG丸ｺﾞｼｯｸM-PRO" panose="020F0600000000000000" pitchFamily="50" charset="-128"/>
                <a:ea typeface="HG丸ｺﾞｼｯｸM-PRO" panose="020F0600000000000000" pitchFamily="50" charset="-128"/>
              </a:rPr>
              <a:t>払って</a:t>
            </a:r>
            <a:r>
              <a:rPr lang="ja-JP" sz="2400" b="1" dirty="0" smtClean="0">
                <a:solidFill>
                  <a:schemeClr val="tx1"/>
                </a:solidFill>
                <a:latin typeface="HG丸ｺﾞｼｯｸM-PRO" panose="020F0600000000000000" pitchFamily="50" charset="-128"/>
                <a:ea typeface="HG丸ｺﾞｼｯｸM-PRO" panose="020F0600000000000000" pitchFamily="50" charset="-128"/>
              </a:rPr>
              <a:t>くれない</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a:t>
            </a:r>
            <a:endParaRPr sz="2400" b="1" dirty="0">
              <a:solidFill>
                <a:schemeClr val="tx1"/>
              </a:solidFill>
              <a:latin typeface="HG丸ｺﾞｼｯｸM-PRO" panose="020F0600000000000000" pitchFamily="50" charset="-128"/>
              <a:ea typeface="HG丸ｺﾞｼｯｸM-PRO" panose="020F0600000000000000" pitchFamily="50" charset="-128"/>
            </a:endParaRPr>
          </a:p>
          <a:p>
            <a:pPr marL="0" lvl="0" indent="0" algn="l" rtl="0">
              <a:spcBef>
                <a:spcPts val="0"/>
              </a:spcBef>
              <a:spcAft>
                <a:spcPts val="0"/>
              </a:spcAft>
              <a:buClr>
                <a:schemeClr val="dk1"/>
              </a:buClr>
              <a:buSzPts val="1100"/>
              <a:buFont typeface="Arial"/>
              <a:buNone/>
            </a:pPr>
            <a:endParaRPr sz="24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p:txBody>
      </p:sp>
      <p:sp>
        <p:nvSpPr>
          <p:cNvPr id="335" name="Google Shape;335;p20"/>
          <p:cNvSpPr/>
          <p:nvPr/>
        </p:nvSpPr>
        <p:spPr>
          <a:xfrm>
            <a:off x="6580350" y="1254981"/>
            <a:ext cx="3615210" cy="2075935"/>
          </a:xfrm>
          <a:prstGeom prst="flowChartAlternateProcess">
            <a:avLst/>
          </a:prstGeom>
          <a:noFill/>
          <a:ln w="38100" cap="flat" cmpd="sng">
            <a:solidFill>
              <a:schemeClr val="tx2">
                <a:lumMod val="50000"/>
              </a:schemeClr>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JP" sz="2400" b="1" dirty="0">
                <a:latin typeface="HG丸ｺﾞｼｯｸM-PRO" panose="020F0600000000000000" pitchFamily="50" charset="-128"/>
                <a:ea typeface="HG丸ｺﾞｼｯｸM-PRO" panose="020F0600000000000000" pitchFamily="50" charset="-128"/>
              </a:rPr>
              <a:t>出品</a:t>
            </a:r>
            <a:endParaRPr sz="2400" b="1" dirty="0">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b="1" dirty="0">
                <a:solidFill>
                  <a:schemeClr val="tx1"/>
                </a:solidFill>
                <a:latin typeface="HG丸ｺﾞｼｯｸM-PRO" panose="020F0600000000000000" pitchFamily="50" charset="-128"/>
                <a:ea typeface="HG丸ｺﾞｼｯｸM-PRO" panose="020F0600000000000000" pitchFamily="50" charset="-128"/>
              </a:rPr>
              <a:t>洋服を</a:t>
            </a:r>
            <a:r>
              <a:rPr lang="ja-JP" sz="2400" b="1" dirty="0" smtClean="0">
                <a:solidFill>
                  <a:schemeClr val="tx1"/>
                </a:solidFill>
                <a:latin typeface="HG丸ｺﾞｼｯｸM-PRO" panose="020F0600000000000000" pitchFamily="50" charset="-128"/>
                <a:ea typeface="HG丸ｺﾞｼｯｸM-PRO" panose="020F0600000000000000" pitchFamily="50" charset="-128"/>
              </a:rPr>
              <a:t>出品し</a:t>
            </a:r>
            <a:r>
              <a:rPr lang="ja-JP" sz="2400" b="1" dirty="0">
                <a:solidFill>
                  <a:schemeClr val="tx1"/>
                </a:solidFill>
                <a:latin typeface="HG丸ｺﾞｼｯｸM-PRO" panose="020F0600000000000000" pitchFamily="50" charset="-128"/>
                <a:ea typeface="HG丸ｺﾞｼｯｸM-PRO" panose="020F0600000000000000" pitchFamily="50" charset="-128"/>
              </a:rPr>
              <a:t>、</a:t>
            </a:r>
            <a:r>
              <a:rPr lang="ja-JP" sz="2400" b="1" dirty="0" smtClean="0">
                <a:solidFill>
                  <a:schemeClr val="tx1"/>
                </a:solidFill>
                <a:latin typeface="HG丸ｺﾞｼｯｸM-PRO" panose="020F0600000000000000" pitchFamily="50" charset="-128"/>
                <a:ea typeface="HG丸ｺﾞｼｯｸM-PRO" panose="020F0600000000000000" pitchFamily="50" charset="-128"/>
              </a:rPr>
              <a:t>発送</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b="1" dirty="0" smtClean="0">
                <a:solidFill>
                  <a:schemeClr val="tx1"/>
                </a:solidFill>
                <a:latin typeface="HG丸ｺﾞｼｯｸM-PRO" panose="020F0600000000000000" pitchFamily="50" charset="-128"/>
                <a:ea typeface="HG丸ｺﾞｼｯｸM-PRO" panose="020F0600000000000000" pitchFamily="50" charset="-128"/>
              </a:rPr>
              <a:t>した</a:t>
            </a:r>
            <a:r>
              <a:rPr lang="ja-JP" sz="2400" b="1" dirty="0">
                <a:solidFill>
                  <a:schemeClr val="tx1"/>
                </a:solidFill>
                <a:latin typeface="HG丸ｺﾞｼｯｸM-PRO" panose="020F0600000000000000" pitchFamily="50" charset="-128"/>
                <a:ea typeface="HG丸ｺﾞｼｯｸM-PRO" panose="020F0600000000000000" pitchFamily="50" charset="-128"/>
              </a:rPr>
              <a:t>が相手から届</a:t>
            </a:r>
            <a:r>
              <a:rPr lang="ja-JP" sz="2400" b="1" dirty="0" smtClean="0">
                <a:solidFill>
                  <a:schemeClr val="tx1"/>
                </a:solidFill>
                <a:latin typeface="HG丸ｺﾞｼｯｸM-PRO" panose="020F0600000000000000" pitchFamily="50" charset="-128"/>
                <a:ea typeface="HG丸ｺﾞｼｯｸM-PRO" panose="020F0600000000000000" pitchFamily="50" charset="-128"/>
              </a:rPr>
              <a:t>か</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b="1" dirty="0" smtClean="0">
                <a:solidFill>
                  <a:schemeClr val="tx1"/>
                </a:solidFill>
                <a:latin typeface="HG丸ｺﾞｼｯｸM-PRO" panose="020F0600000000000000" pitchFamily="50" charset="-128"/>
                <a:ea typeface="HG丸ｺﾞｼｯｸM-PRO" panose="020F0600000000000000" pitchFamily="50" charset="-128"/>
              </a:rPr>
              <a:t>ない</a:t>
            </a:r>
            <a:r>
              <a:rPr lang="ja-JP" sz="2400" b="1" dirty="0">
                <a:solidFill>
                  <a:schemeClr val="tx1"/>
                </a:solidFill>
                <a:latin typeface="HG丸ｺﾞｼｯｸM-PRO" panose="020F0600000000000000" pitchFamily="50" charset="-128"/>
                <a:ea typeface="HG丸ｺﾞｼｯｸM-PRO" panose="020F0600000000000000" pitchFamily="50" charset="-128"/>
              </a:rPr>
              <a:t>と</a:t>
            </a:r>
            <a:r>
              <a:rPr lang="ja-JP" sz="2400" b="1" dirty="0" smtClean="0">
                <a:solidFill>
                  <a:schemeClr val="tx1"/>
                </a:solidFill>
                <a:latin typeface="HG丸ｺﾞｼｯｸM-PRO" panose="020F0600000000000000" pitchFamily="50" charset="-128"/>
                <a:ea typeface="HG丸ｺﾞｼｯｸM-PRO" panose="020F0600000000000000" pitchFamily="50" charset="-128"/>
              </a:rPr>
              <a:t>言われた</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a:t>
            </a:r>
            <a:endParaRPr sz="2400" b="1" dirty="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p:txBody>
      </p:sp>
      <p:sp>
        <p:nvSpPr>
          <p:cNvPr id="336" name="Google Shape;336;p20"/>
          <p:cNvSpPr/>
          <p:nvPr/>
        </p:nvSpPr>
        <p:spPr>
          <a:xfrm>
            <a:off x="1174901" y="3781219"/>
            <a:ext cx="3399900" cy="2724600"/>
          </a:xfrm>
          <a:prstGeom prst="flowChartAlternateProcess">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JP" sz="2400" b="1" dirty="0">
                <a:latin typeface="HG丸ｺﾞｼｯｸM-PRO" panose="020F0600000000000000" pitchFamily="50" charset="-128"/>
                <a:ea typeface="HG丸ｺﾞｼｯｸM-PRO" panose="020F0600000000000000" pitchFamily="50" charset="-128"/>
              </a:rPr>
              <a:t>購入</a:t>
            </a:r>
            <a:endParaRPr sz="2400" b="1" dirty="0">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b="1" dirty="0">
                <a:solidFill>
                  <a:schemeClr val="tx1"/>
                </a:solidFill>
                <a:latin typeface="HG丸ｺﾞｼｯｸM-PRO" panose="020F0600000000000000" pitchFamily="50" charset="-128"/>
                <a:ea typeface="HG丸ｺﾞｼｯｸM-PRO" panose="020F0600000000000000" pitchFamily="50" charset="-128"/>
              </a:rPr>
              <a:t>スマホを安くするから私の口座に振り込んでと言われ、振り込んだが</a:t>
            </a:r>
            <a:r>
              <a:rPr lang="ja-JP" sz="2400" b="1" dirty="0" smtClean="0">
                <a:solidFill>
                  <a:schemeClr val="tx1"/>
                </a:solidFill>
                <a:latin typeface="HG丸ｺﾞｼｯｸM-PRO" panose="020F0600000000000000" pitchFamily="50" charset="-128"/>
                <a:ea typeface="HG丸ｺﾞｼｯｸM-PRO" panose="020F0600000000000000" pitchFamily="50" charset="-128"/>
              </a:rPr>
              <a:t>届かない</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a:t>
            </a:r>
            <a:endParaRPr sz="2400" b="1" dirty="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p:txBody>
      </p:sp>
      <p:sp>
        <p:nvSpPr>
          <p:cNvPr id="338" name="Google Shape;338;p20"/>
          <p:cNvSpPr/>
          <p:nvPr/>
        </p:nvSpPr>
        <p:spPr>
          <a:xfrm>
            <a:off x="4743248" y="3743303"/>
            <a:ext cx="3471604" cy="2762516"/>
          </a:xfrm>
          <a:prstGeom prst="flowChartAlternateProcess">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JP" sz="2400" b="1" dirty="0">
                <a:latin typeface="HG丸ｺﾞｼｯｸM-PRO" panose="020F0600000000000000" pitchFamily="50" charset="-128"/>
                <a:ea typeface="HG丸ｺﾞｼｯｸM-PRO" panose="020F0600000000000000" pitchFamily="50" charset="-128"/>
              </a:rPr>
              <a:t>購入</a:t>
            </a:r>
            <a:endParaRPr sz="2400" b="1" dirty="0">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b="1" dirty="0">
                <a:solidFill>
                  <a:schemeClr val="tx1"/>
                </a:solidFill>
                <a:latin typeface="HG丸ｺﾞｼｯｸM-PRO" panose="020F0600000000000000" pitchFamily="50" charset="-128"/>
                <a:ea typeface="HG丸ｺﾞｼｯｸM-PRO" panose="020F0600000000000000" pitchFamily="50" charset="-128"/>
              </a:rPr>
              <a:t>人気のゲーム機</a:t>
            </a:r>
            <a:r>
              <a:rPr lang="ja-JP" sz="2400" b="1" dirty="0" smtClean="0">
                <a:solidFill>
                  <a:schemeClr val="tx1"/>
                </a:solidFill>
                <a:latin typeface="HG丸ｺﾞｼｯｸM-PRO" panose="020F0600000000000000" pitchFamily="50" charset="-128"/>
                <a:ea typeface="HG丸ｺﾞｼｯｸM-PRO" panose="020F0600000000000000" pitchFamily="50" charset="-128"/>
              </a:rPr>
              <a:t>を</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申し込んだら高額</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だから</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先に評価して</a:t>
            </a:r>
            <a:r>
              <a:rPr lang="ja-JP" sz="2400" b="1" dirty="0" err="1">
                <a:solidFill>
                  <a:schemeClr val="tx1"/>
                </a:solidFill>
                <a:latin typeface="HG丸ｺﾞｼｯｸM-PRO" panose="020F0600000000000000" pitchFamily="50" charset="-128"/>
                <a:ea typeface="HG丸ｺﾞｼｯｸM-PRO" panose="020F0600000000000000" pitchFamily="50" charset="-128"/>
              </a:rPr>
              <a:t>と</a:t>
            </a:r>
            <a:r>
              <a:rPr lang="ja-JP" sz="2400" b="1" dirty="0">
                <a:solidFill>
                  <a:schemeClr val="tx1"/>
                </a:solidFill>
                <a:latin typeface="HG丸ｺﾞｼｯｸM-PRO" panose="020F0600000000000000" pitchFamily="50" charset="-128"/>
                <a:ea typeface="HG丸ｺﾞｼｯｸM-PRO" panose="020F0600000000000000" pitchFamily="50" charset="-128"/>
              </a:rPr>
              <a:t>言われ、評価した</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ら</a:t>
            </a:r>
            <a:r>
              <a:rPr lang="ja-JP" sz="2400" b="1" dirty="0">
                <a:solidFill>
                  <a:schemeClr val="tx1"/>
                </a:solidFill>
                <a:latin typeface="HG丸ｺﾞｼｯｸM-PRO" panose="020F0600000000000000" pitchFamily="50" charset="-128"/>
                <a:ea typeface="HG丸ｺﾞｼｯｸM-PRO" panose="020F0600000000000000" pitchFamily="50" charset="-128"/>
              </a:rPr>
              <a:t>商品が届かない。</a:t>
            </a:r>
            <a:endParaRPr sz="2400" b="1" dirty="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p:txBody>
      </p:sp>
      <p:sp>
        <p:nvSpPr>
          <p:cNvPr id="9" name="Google Shape;279;p15"/>
          <p:cNvSpPr/>
          <p:nvPr/>
        </p:nvSpPr>
        <p:spPr>
          <a:xfrm>
            <a:off x="10276324" y="257661"/>
            <a:ext cx="1558345" cy="558943"/>
          </a:xfrm>
          <a:prstGeom prst="rect">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Calibri"/>
                <a:ea typeface="Calibri"/>
                <a:cs typeface="Calibri"/>
                <a:sym typeface="Calibri"/>
              </a:rPr>
              <a:t>テキストＰ３</a:t>
            </a:r>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dirty="0"/>
          </a:p>
        </p:txBody>
      </p:sp>
      <p:sp>
        <p:nvSpPr>
          <p:cNvPr id="11" name="Google Shape;338;p20"/>
          <p:cNvSpPr/>
          <p:nvPr/>
        </p:nvSpPr>
        <p:spPr>
          <a:xfrm>
            <a:off x="8387955" y="3806167"/>
            <a:ext cx="3189529" cy="2699652"/>
          </a:xfrm>
          <a:prstGeom prst="flowChartAlternateProcess">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JP" sz="2400" b="1" dirty="0">
                <a:latin typeface="HG丸ｺﾞｼｯｸM-PRO" panose="020F0600000000000000" pitchFamily="50" charset="-128"/>
                <a:ea typeface="HG丸ｺﾞｼｯｸM-PRO" panose="020F0600000000000000" pitchFamily="50" charset="-128"/>
              </a:rPr>
              <a:t>購入</a:t>
            </a:r>
            <a:endParaRPr sz="2400" b="1" dirty="0">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新品同様と書かれていたワンピース</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を買った</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のに</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ボロボロだった。</a:t>
            </a:r>
            <a:endParaRPr sz="2400" b="1" dirty="0">
              <a:solidFill>
                <a:schemeClr val="tx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ctr" rtl="0">
              <a:spcBef>
                <a:spcPts val="0"/>
              </a:spcBef>
              <a:spcAft>
                <a:spcPts val="0"/>
              </a:spcAft>
              <a:buNone/>
            </a:pPr>
            <a:endParaRPr sz="2400" b="1" dirty="0">
              <a:solidFill>
                <a:srgbClr val="666666"/>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p:txBody>
      </p:sp>
      <p:cxnSp>
        <p:nvCxnSpPr>
          <p:cNvPr id="4" name="直線コネクタ 3"/>
          <p:cNvCxnSpPr/>
          <p:nvPr/>
        </p:nvCxnSpPr>
        <p:spPr>
          <a:xfrm flipV="1">
            <a:off x="1209352" y="3555636"/>
            <a:ext cx="10741995" cy="8055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68738" y="1493520"/>
            <a:ext cx="615553" cy="5161999"/>
          </a:xfrm>
          <a:prstGeom prst="rect">
            <a:avLst/>
          </a:prstGeom>
          <a:noFill/>
        </p:spPr>
        <p:txBody>
          <a:bodyPr vert="eaVert"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フリマアプリのトラブル事例</a:t>
            </a:r>
          </a:p>
        </p:txBody>
      </p:sp>
      <p:sp>
        <p:nvSpPr>
          <p:cNvPr id="332" name="Google Shape;332;p20"/>
          <p:cNvSpPr/>
          <p:nvPr/>
        </p:nvSpPr>
        <p:spPr>
          <a:xfrm>
            <a:off x="0" y="57863"/>
            <a:ext cx="2669458" cy="983674"/>
          </a:xfrm>
          <a:prstGeom prst="ellipse">
            <a:avLst/>
          </a:prstGeom>
          <a:solidFill>
            <a:schemeClr val="bg1"/>
          </a:solidFill>
          <a:ln w="28575" cap="flat" cmpd="sng">
            <a:solidFill>
              <a:schemeClr val="tx1"/>
            </a:solidFill>
            <a:prstDash val="solid"/>
            <a:miter lim="800000"/>
            <a:headEnd type="none" w="sm" len="sm"/>
            <a:tailEnd type="none" w="sm" len="sm"/>
          </a:ln>
        </p:spPr>
        <p:txBody>
          <a:bodyPr spcFirstLastPara="1" wrap="square" lIns="0" tIns="45700" rIns="0" bIns="45700" anchor="ctr" anchorCtr="0">
            <a:noAutofit/>
          </a:bodyPr>
          <a:lstStyle/>
          <a:p>
            <a:pPr lvl="0" algn="ctr">
              <a:buSzPts val="1100"/>
            </a:pPr>
            <a:r>
              <a:rPr lang="en-US" altLang="ja-JP" sz="2000" dirty="0">
                <a:solidFill>
                  <a:schemeClr val="tx1"/>
                </a:solidFill>
                <a:latin typeface="HG丸ｺﾞｼｯｸM-PRO" panose="020F0600000000000000" pitchFamily="50" charset="-128"/>
                <a:ea typeface="HG丸ｺﾞｼｯｸM-PRO" panose="020F0600000000000000" pitchFamily="50" charset="-128"/>
              </a:rPr>
              <a:t>Story1</a:t>
            </a:r>
            <a:r>
              <a:rPr lang="ja-JP" altLang="ja-JP" sz="2000" dirty="0">
                <a:solidFill>
                  <a:schemeClr val="tx1"/>
                </a:solidFill>
                <a:latin typeface="HG丸ｺﾞｼｯｸM-PRO" panose="020F0600000000000000" pitchFamily="50" charset="-128"/>
                <a:ea typeface="HG丸ｺﾞｼｯｸM-PRO" panose="020F0600000000000000" pitchFamily="50" charset="-128"/>
              </a:rPr>
              <a:t>+α</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lvl="0" algn="ctr">
              <a:buSzPts val="1100"/>
            </a:pPr>
            <a:r>
              <a:rPr lang="ja-JP" altLang="en-US" sz="2000" dirty="0">
                <a:solidFill>
                  <a:schemeClr val="tx1"/>
                </a:solidFill>
                <a:latin typeface="HG丸ｺﾞｼｯｸM-PRO" panose="020F0600000000000000" pitchFamily="50" charset="-128"/>
                <a:ea typeface="HG丸ｺﾞｼｯｸM-PRO" panose="020F0600000000000000" pitchFamily="50" charset="-128"/>
              </a:rPr>
              <a:t>フリマアプリ</a:t>
            </a:r>
            <a:r>
              <a:rPr lang="en-US" altLang="ja-JP" sz="2000" dirty="0">
                <a:solidFill>
                  <a:schemeClr val="tx1"/>
                </a:solidFill>
                <a:latin typeface="HG丸ｺﾞｼｯｸM-PRO" panose="020F0600000000000000" pitchFamily="50" charset="-128"/>
                <a:ea typeface="HG丸ｺﾞｼｯｸM-PRO" panose="020F0600000000000000" pitchFamily="50" charset="-128"/>
              </a:rPr>
              <a:t>-1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a:spLocks noGrp="1"/>
          </p:cNvSpPr>
          <p:nvPr>
            <p:ph type="body" idx="1"/>
          </p:nvPr>
        </p:nvSpPr>
        <p:spPr>
          <a:xfrm>
            <a:off x="0" y="1266392"/>
            <a:ext cx="12022428" cy="559160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rgbClr val="FF0000"/>
              </a:buClr>
              <a:buSzPts val="2800"/>
              <a:buFont typeface="Wingdings" panose="05000000000000000000" pitchFamily="2" charset="2"/>
              <a:buChar char="l"/>
            </a:pPr>
            <a:r>
              <a:rPr lang="ja-JP" sz="3200" dirty="0">
                <a:solidFill>
                  <a:srgbClr val="FF0000"/>
                </a:solidFill>
                <a:latin typeface="HG丸ｺﾞｼｯｸM-PRO" panose="020F0600000000000000" pitchFamily="50" charset="-128"/>
                <a:ea typeface="HG丸ｺﾞｼｯｸM-PRO" panose="020F0600000000000000" pitchFamily="50" charset="-128"/>
                <a:cs typeface="Arial"/>
                <a:sym typeface="Arial"/>
              </a:rPr>
              <a:t>フリマアプリは個人間の取引</a:t>
            </a:r>
            <a:endParaRPr sz="3200"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rgbClr val="FF0000"/>
              </a:buClr>
              <a:buSzPts val="2800"/>
              <a:buNone/>
            </a:pP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　リスクを伴う取引だと認識したうえで慎重に</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　トラブルは原則的に当事者間での解決に</a:t>
            </a:r>
            <a:r>
              <a:rPr lang="ja-JP" dirty="0" smtClean="0">
                <a:latin typeface="HG丸ｺﾞｼｯｸM-PRO" panose="020F0600000000000000" pitchFamily="50" charset="-128"/>
                <a:ea typeface="HG丸ｺﾞｼｯｸM-PRO" panose="020F0600000000000000" pitchFamily="50" charset="-128"/>
                <a:cs typeface="Arial"/>
                <a:sym typeface="Arial"/>
              </a:rPr>
              <a:t>なる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sz="3200" dirty="0">
                <a:latin typeface="HG丸ｺﾞｼｯｸM-PRO" panose="020F0600000000000000" pitchFamily="50" charset="-128"/>
                <a:ea typeface="HG丸ｺﾞｼｯｸM-PRO" panose="020F0600000000000000" pitchFamily="50" charset="-128"/>
                <a:cs typeface="Arial"/>
                <a:sym typeface="Arial"/>
              </a:rPr>
              <a:t>フリマアプリの注意点</a:t>
            </a:r>
            <a:endParaRPr sz="32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利用規約で禁止されている行為は絶対にしない</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a:t>
            </a:r>
            <a:r>
              <a:rPr lang="ja-JP" dirty="0">
                <a:latin typeface="HG丸ｺﾞｼｯｸM-PRO" panose="020F0600000000000000" pitchFamily="50" charset="-128"/>
                <a:ea typeface="HG丸ｺﾞｼｯｸM-PRO" panose="020F0600000000000000" pitchFamily="50" charset="-128"/>
                <a:cs typeface="Arial"/>
                <a:sym typeface="Arial"/>
              </a:rPr>
              <a:t>現金・盗品・医薬品・金券・偽ブランド品、海賊版ソフトなどは</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出品禁止（偽ブランド品の販売は法律で</a:t>
            </a:r>
            <a:r>
              <a:rPr lang="ja-JP" altLang="en-US" dirty="0">
                <a:latin typeface="HG丸ｺﾞｼｯｸM-PRO" panose="020F0600000000000000" pitchFamily="50" charset="-128"/>
                <a:ea typeface="HG丸ｺﾞｼｯｸM-PRO" panose="020F0600000000000000" pitchFamily="50" charset="-128"/>
                <a:cs typeface="Arial"/>
                <a:sym typeface="Arial"/>
              </a:rPr>
              <a:t>禁止！）</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・違反行為があると過去の実績にかかわらずアカウントが停止</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されることも！</a:t>
            </a:r>
            <a:endParaRPr dirty="0">
              <a:latin typeface="HG丸ｺﾞｼｯｸM-PRO" panose="020F0600000000000000" pitchFamily="50" charset="-128"/>
              <a:ea typeface="HG丸ｺﾞｼｯｸM-PRO" panose="020F0600000000000000" pitchFamily="50" charset="-128"/>
            </a:endParaRPr>
          </a:p>
        </p:txBody>
      </p:sp>
      <p:grpSp>
        <p:nvGrpSpPr>
          <p:cNvPr id="317" name="Google Shape;317;p19"/>
          <p:cNvGrpSpPr/>
          <p:nvPr/>
        </p:nvGrpSpPr>
        <p:grpSpPr>
          <a:xfrm>
            <a:off x="9213300" y="1239803"/>
            <a:ext cx="2812379" cy="1503793"/>
            <a:chOff x="6112" y="77"/>
            <a:chExt cx="1566" cy="891"/>
          </a:xfrm>
        </p:grpSpPr>
        <p:sp>
          <p:nvSpPr>
            <p:cNvPr id="318" name="Google Shape;318;p19"/>
            <p:cNvSpPr/>
            <p:nvPr/>
          </p:nvSpPr>
          <p:spPr>
            <a:xfrm>
              <a:off x="6112" y="77"/>
              <a:ext cx="1563" cy="8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9" name="Google Shape;319;p19"/>
            <p:cNvPicPr preferRelativeResize="0"/>
            <p:nvPr/>
          </p:nvPicPr>
          <p:blipFill rotWithShape="1">
            <a:blip r:embed="rId3">
              <a:alphaModFix/>
            </a:blip>
            <a:srcRect t="8147" b="10182"/>
            <a:stretch/>
          </p:blipFill>
          <p:spPr>
            <a:xfrm>
              <a:off x="6112" y="149"/>
              <a:ext cx="1566" cy="802"/>
            </a:xfrm>
            <a:prstGeom prst="rect">
              <a:avLst/>
            </a:prstGeom>
            <a:noFill/>
            <a:ln>
              <a:noFill/>
            </a:ln>
          </p:spPr>
        </p:pic>
      </p:grpSp>
      <p:sp>
        <p:nvSpPr>
          <p:cNvPr id="320" name="Google Shape;320;p19"/>
          <p:cNvSpPr/>
          <p:nvPr/>
        </p:nvSpPr>
        <p:spPr>
          <a:xfrm>
            <a:off x="8963891" y="2958741"/>
            <a:ext cx="2730943" cy="841108"/>
          </a:xfrm>
          <a:prstGeom prst="wedgeEllipseCallout">
            <a:avLst>
              <a:gd name="adj1" fmla="val -58453"/>
              <a:gd name="adj2" fmla="val 33795"/>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安くするから先に</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ja-JP" sz="1800" dirty="0">
                <a:solidFill>
                  <a:schemeClr val="dk1"/>
                </a:solidFill>
                <a:latin typeface="Arial"/>
                <a:ea typeface="Arial"/>
                <a:cs typeface="Arial"/>
                <a:sym typeface="Arial"/>
              </a:rPr>
              <a:t>評価して</a:t>
            </a:r>
            <a:endParaRPr sz="1800" dirty="0">
              <a:solidFill>
                <a:schemeClr val="dk1"/>
              </a:solidFill>
              <a:latin typeface="Arial"/>
              <a:ea typeface="Arial"/>
              <a:cs typeface="Arial"/>
              <a:sym typeface="Arial"/>
            </a:endParaRPr>
          </a:p>
        </p:txBody>
      </p:sp>
      <p:sp>
        <p:nvSpPr>
          <p:cNvPr id="321" name="Google Shape;321;p19"/>
          <p:cNvSpPr/>
          <p:nvPr/>
        </p:nvSpPr>
        <p:spPr>
          <a:xfrm>
            <a:off x="5860473" y="2743597"/>
            <a:ext cx="3256940" cy="692330"/>
          </a:xfrm>
          <a:prstGeom prst="wedgeEllipseCallout">
            <a:avLst>
              <a:gd name="adj1" fmla="val -41093"/>
              <a:gd name="adj2" fmla="val 39523"/>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dirty="0">
                <a:solidFill>
                  <a:schemeClr val="dk1"/>
                </a:solidFill>
                <a:latin typeface="Arial"/>
                <a:ea typeface="Arial"/>
                <a:cs typeface="Arial"/>
                <a:sym typeface="Arial"/>
              </a:rPr>
              <a:t>代金は私の</a:t>
            </a:r>
            <a:r>
              <a:rPr lang="ja-JP" sz="2000" dirty="0" smtClean="0">
                <a:solidFill>
                  <a:schemeClr val="dk1"/>
                </a:solidFill>
                <a:latin typeface="Arial"/>
                <a:ea typeface="Arial"/>
                <a:cs typeface="Arial"/>
                <a:sym typeface="Arial"/>
              </a:rPr>
              <a:t>銀行</a:t>
            </a:r>
            <a:endParaRPr lang="en-US" altLang="ja-JP" sz="2000" dirty="0" smtClean="0">
              <a:solidFill>
                <a:schemeClr val="dk1"/>
              </a:solidFill>
              <a:latin typeface="Arial"/>
              <a:ea typeface="Arial"/>
              <a:cs typeface="Arial"/>
              <a:sym typeface="Arial"/>
            </a:endParaRPr>
          </a:p>
          <a:p>
            <a:pPr marL="0" marR="0" lvl="0" indent="0" algn="ctr" rtl="0">
              <a:spcBef>
                <a:spcPts val="0"/>
              </a:spcBef>
              <a:spcAft>
                <a:spcPts val="0"/>
              </a:spcAft>
              <a:buNone/>
            </a:pPr>
            <a:r>
              <a:rPr lang="ja-JP" sz="2000" dirty="0" smtClean="0">
                <a:solidFill>
                  <a:schemeClr val="dk1"/>
                </a:solidFill>
                <a:latin typeface="Arial"/>
                <a:ea typeface="Arial"/>
                <a:cs typeface="Arial"/>
                <a:sym typeface="Arial"/>
              </a:rPr>
              <a:t>口座</a:t>
            </a:r>
            <a:r>
              <a:rPr lang="ja-JP" sz="2000" dirty="0">
                <a:solidFill>
                  <a:schemeClr val="dk1"/>
                </a:solidFill>
                <a:latin typeface="Arial"/>
                <a:ea typeface="Arial"/>
                <a:cs typeface="Arial"/>
                <a:sym typeface="Arial"/>
              </a:rPr>
              <a:t>に振り込んで</a:t>
            </a:r>
            <a:endParaRPr sz="1800" dirty="0">
              <a:solidFill>
                <a:schemeClr val="dk1"/>
              </a:solidFill>
              <a:latin typeface="Arial"/>
              <a:ea typeface="Arial"/>
              <a:cs typeface="Arial"/>
              <a:sym typeface="Arial"/>
            </a:endParaRPr>
          </a:p>
        </p:txBody>
      </p:sp>
      <p:sp>
        <p:nvSpPr>
          <p:cNvPr id="322" name="Google Shape;322;p19"/>
          <p:cNvSpPr/>
          <p:nvPr/>
        </p:nvSpPr>
        <p:spPr>
          <a:xfrm>
            <a:off x="10574627" y="259415"/>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Calibri"/>
                <a:ea typeface="Calibri"/>
                <a:cs typeface="Calibri"/>
                <a:sym typeface="Calibri"/>
              </a:rPr>
              <a:t>テキストＰ３</a:t>
            </a:r>
            <a:endParaRPr/>
          </a:p>
        </p:txBody>
      </p:sp>
      <p:sp>
        <p:nvSpPr>
          <p:cNvPr id="323" name="Google Shape;323;p19"/>
          <p:cNvSpPr/>
          <p:nvPr/>
        </p:nvSpPr>
        <p:spPr>
          <a:xfrm>
            <a:off x="6235324" y="2489192"/>
            <a:ext cx="2150772" cy="1159577"/>
          </a:xfrm>
          <a:prstGeom prst="mathMultiply">
            <a:avLst>
              <a:gd name="adj1" fmla="val 23520"/>
            </a:avLst>
          </a:prstGeom>
          <a:solidFill>
            <a:srgbClr val="FF0000">
              <a:alpha val="6392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9"/>
          <p:cNvSpPr/>
          <p:nvPr/>
        </p:nvSpPr>
        <p:spPr>
          <a:xfrm>
            <a:off x="9128876" y="2738314"/>
            <a:ext cx="2150772" cy="1284070"/>
          </a:xfrm>
          <a:prstGeom prst="mathMultiply">
            <a:avLst>
              <a:gd name="adj1" fmla="val 23520"/>
            </a:avLst>
          </a:prstGeom>
          <a:solidFill>
            <a:srgbClr val="FF0000">
              <a:alpha val="60784"/>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9"/>
          <p:cNvSpPr txBox="1">
            <a:spLocks noGrp="1"/>
          </p:cNvSpPr>
          <p:nvPr>
            <p:ph type="title"/>
          </p:nvPr>
        </p:nvSpPr>
        <p:spPr>
          <a:xfrm>
            <a:off x="0" y="13441"/>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フリマアプリでの取引は自己責任</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dirty="0"/>
          </a:p>
        </p:txBody>
      </p:sp>
      <p:cxnSp>
        <p:nvCxnSpPr>
          <p:cNvPr id="14" name="直線コネクタ 13"/>
          <p:cNvCxnSpPr/>
          <p:nvPr/>
        </p:nvCxnSpPr>
        <p:spPr>
          <a:xfrm>
            <a:off x="0" y="1133941"/>
            <a:ext cx="12192000"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fill="hold"/>
                                        <p:tgtEl>
                                          <p:spTgt spid="321"/>
                                        </p:tgtEl>
                                        <p:attrNameLst>
                                          <p:attrName>ppt_x</p:attrName>
                                        </p:attrNameLst>
                                      </p:cBhvr>
                                      <p:tavLst>
                                        <p:tav tm="0">
                                          <p:val>
                                            <p:strVal val="#ppt_x"/>
                                          </p:val>
                                        </p:tav>
                                        <p:tav tm="100000">
                                          <p:val>
                                            <p:strVal val="#ppt_x"/>
                                          </p:val>
                                        </p:tav>
                                      </p:tavLst>
                                    </p:anim>
                                    <p:anim calcmode="lin" valueType="num">
                                      <p:cBhvr additive="base">
                                        <p:cTn id="8"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additive="base">
                                        <p:cTn id="13" dur="500" fill="hold"/>
                                        <p:tgtEl>
                                          <p:spTgt spid="323"/>
                                        </p:tgtEl>
                                        <p:attrNameLst>
                                          <p:attrName>ppt_x</p:attrName>
                                        </p:attrNameLst>
                                      </p:cBhvr>
                                      <p:tavLst>
                                        <p:tav tm="0">
                                          <p:val>
                                            <p:strVal val="#ppt_x"/>
                                          </p:val>
                                        </p:tav>
                                        <p:tav tm="100000">
                                          <p:val>
                                            <p:strVal val="#ppt_x"/>
                                          </p:val>
                                        </p:tav>
                                      </p:tavLst>
                                    </p:anim>
                                    <p:anim calcmode="lin" valueType="num">
                                      <p:cBhvr additive="base">
                                        <p:cTn id="14"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0"/>
                                        </p:tgtEl>
                                        <p:attrNameLst>
                                          <p:attrName>style.visibility</p:attrName>
                                        </p:attrNameLst>
                                      </p:cBhvr>
                                      <p:to>
                                        <p:strVal val="visible"/>
                                      </p:to>
                                    </p:set>
                                    <p:anim calcmode="lin" valueType="num">
                                      <p:cBhvr additive="base">
                                        <p:cTn id="19" dur="500" fill="hold"/>
                                        <p:tgtEl>
                                          <p:spTgt spid="320"/>
                                        </p:tgtEl>
                                        <p:attrNameLst>
                                          <p:attrName>ppt_x</p:attrName>
                                        </p:attrNameLst>
                                      </p:cBhvr>
                                      <p:tavLst>
                                        <p:tav tm="0">
                                          <p:val>
                                            <p:strVal val="#ppt_x"/>
                                          </p:val>
                                        </p:tav>
                                        <p:tav tm="100000">
                                          <p:val>
                                            <p:strVal val="#ppt_x"/>
                                          </p:val>
                                        </p:tav>
                                      </p:tavLst>
                                    </p:anim>
                                    <p:anim calcmode="lin" valueType="num">
                                      <p:cBhvr additive="base">
                                        <p:cTn id="20" dur="500" fill="hold"/>
                                        <p:tgtEl>
                                          <p:spTgt spid="3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4"/>
                                        </p:tgtEl>
                                        <p:attrNameLst>
                                          <p:attrName>style.visibility</p:attrName>
                                        </p:attrNameLst>
                                      </p:cBhvr>
                                      <p:to>
                                        <p:strVal val="visible"/>
                                      </p:to>
                                    </p:set>
                                    <p:anim calcmode="lin" valueType="num">
                                      <p:cBhvr additive="base">
                                        <p:cTn id="25" dur="500" fill="hold"/>
                                        <p:tgtEl>
                                          <p:spTgt spid="324"/>
                                        </p:tgtEl>
                                        <p:attrNameLst>
                                          <p:attrName>ppt_x</p:attrName>
                                        </p:attrNameLst>
                                      </p:cBhvr>
                                      <p:tavLst>
                                        <p:tav tm="0">
                                          <p:val>
                                            <p:strVal val="#ppt_x"/>
                                          </p:val>
                                        </p:tav>
                                        <p:tav tm="100000">
                                          <p:val>
                                            <p:strVal val="#ppt_x"/>
                                          </p:val>
                                        </p:tav>
                                      </p:tavLst>
                                    </p:anim>
                                    <p:anim calcmode="lin" valueType="num">
                                      <p:cBhvr additive="base">
                                        <p:cTn id="26" dur="500" fill="hold"/>
                                        <p:tgtEl>
                                          <p:spTgt spid="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3" grpId="0" animBg="1"/>
      <p:bldP spid="3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3"/>
        <p:cNvGrpSpPr/>
        <p:nvPr/>
      </p:nvGrpSpPr>
      <p:grpSpPr>
        <a:xfrm>
          <a:off x="0" y="0"/>
          <a:ext cx="0" cy="0"/>
          <a:chOff x="0" y="0"/>
          <a:chExt cx="0" cy="0"/>
        </a:xfrm>
      </p:grpSpPr>
      <p:sp>
        <p:nvSpPr>
          <p:cNvPr id="351" name="Google Shape;351;p21"/>
          <p:cNvSpPr txBox="1">
            <a:spLocks noGrp="1"/>
          </p:cNvSpPr>
          <p:nvPr>
            <p:ph type="title"/>
          </p:nvPr>
        </p:nvSpPr>
        <p:spPr>
          <a:xfrm>
            <a:off x="0" y="-39653"/>
            <a:ext cx="12192000" cy="1120500"/>
          </a:xfrm>
          <a:prstGeom prst="rect">
            <a:avLst/>
          </a:prstGeom>
          <a:solidFill>
            <a:srgbClr val="FC5F1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エステ契約にご用心！</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sp>
        <p:nvSpPr>
          <p:cNvPr id="344" name="Google Shape;344;p21"/>
          <p:cNvSpPr txBox="1">
            <a:spLocks noGrp="1"/>
          </p:cNvSpPr>
          <p:nvPr>
            <p:ph type="body" idx="1"/>
          </p:nvPr>
        </p:nvSpPr>
        <p:spPr>
          <a:xfrm>
            <a:off x="239888" y="1609481"/>
            <a:ext cx="7198044" cy="4314200"/>
          </a:xfrm>
          <a:prstGeom prst="rect">
            <a:avLst/>
          </a:prstGeom>
          <a:noFill/>
          <a:ln w="38100">
            <a:solidFill>
              <a:srgbClr val="FF0000"/>
            </a:solid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ja-JP" sz="3200" u="sng" dirty="0">
                <a:solidFill>
                  <a:srgbClr val="FF0000"/>
                </a:solidFill>
                <a:latin typeface="HG丸ｺﾞｼｯｸM-PRO" panose="020F0600000000000000" pitchFamily="50" charset="-128"/>
                <a:ea typeface="HG丸ｺﾞｼｯｸM-PRO" panose="020F0600000000000000" pitchFamily="50" charset="-128"/>
                <a:cs typeface="Arial"/>
                <a:sym typeface="Arial"/>
              </a:rPr>
              <a:t>100円エステのはずが、</a:t>
            </a:r>
            <a:endParaRPr lang="en-US" altLang="ja-JP" sz="3200" u="sng"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3200"/>
              <a:buNone/>
            </a:pPr>
            <a:r>
              <a:rPr lang="ja-JP" sz="3200" u="sng" dirty="0">
                <a:solidFill>
                  <a:srgbClr val="FF0000"/>
                </a:solidFill>
                <a:latin typeface="HG丸ｺﾞｼｯｸM-PRO" panose="020F0600000000000000" pitchFamily="50" charset="-128"/>
                <a:ea typeface="HG丸ｺﾞｼｯｸM-PRO" panose="020F0600000000000000" pitchFamily="50" charset="-128"/>
                <a:cs typeface="Arial"/>
                <a:sym typeface="Arial"/>
              </a:rPr>
              <a:t>いつのまにか100万円契約に</a:t>
            </a:r>
            <a:endParaRPr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360"/>
              </a:lnSpc>
              <a:spcBef>
                <a:spcPts val="0"/>
              </a:spcBef>
              <a:spcAft>
                <a:spcPts val="0"/>
              </a:spcAft>
              <a:buClr>
                <a:schemeClr val="dk1"/>
              </a:buClr>
              <a:buSzPts val="32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SNSで100円脱毛の広告を見て、エステに行った</a:t>
            </a:r>
            <a:r>
              <a:rPr lang="ja-JP" altLang="en-US" dirty="0">
                <a:latin typeface="HG丸ｺﾞｼｯｸM-PRO" panose="020F0600000000000000" pitchFamily="50" charset="-128"/>
                <a:ea typeface="HG丸ｺﾞｼｯｸM-PRO" panose="020F0600000000000000" pitchFamily="50" charset="-128"/>
                <a:cs typeface="Arial"/>
                <a:sym typeface="Arial"/>
              </a:rPr>
              <a:t>。「</a:t>
            </a:r>
            <a:r>
              <a:rPr lang="ja-JP" dirty="0">
                <a:latin typeface="HG丸ｺﾞｼｯｸM-PRO" panose="020F0600000000000000" pitchFamily="50" charset="-128"/>
                <a:ea typeface="HG丸ｺﾞｼｯｸM-PRO" panose="020F0600000000000000" pitchFamily="50" charset="-128"/>
                <a:cs typeface="Arial"/>
                <a:sym typeface="Arial"/>
              </a:rPr>
              <a:t>月々１万円なら払えるでしょ</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360"/>
              </a:lnSpc>
              <a:spcBef>
                <a:spcPts val="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う」と言われ、結局３０万円の全身脱毛の</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360"/>
              </a:lnSpc>
              <a:spcBef>
                <a:spcPts val="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コースを勧められ契約した。その</a:t>
            </a:r>
            <a:r>
              <a:rPr lang="ja-JP" altLang="en-US" dirty="0">
                <a:latin typeface="HG丸ｺﾞｼｯｸM-PRO" panose="020F0600000000000000" pitchFamily="50" charset="-128"/>
                <a:ea typeface="HG丸ｺﾞｼｯｸM-PRO" panose="020F0600000000000000" pitchFamily="50" charset="-128"/>
                <a:cs typeface="Arial"/>
                <a:sym typeface="Arial"/>
              </a:rPr>
              <a:t>後</a:t>
            </a:r>
            <a:r>
              <a:rPr lang="ja-JP" dirty="0">
                <a:latin typeface="HG丸ｺﾞｼｯｸM-PRO" panose="020F0600000000000000" pitchFamily="50" charset="-128"/>
                <a:ea typeface="HG丸ｺﾞｼｯｸM-PRO" panose="020F0600000000000000" pitchFamily="50" charset="-128"/>
                <a:cs typeface="Arial"/>
                <a:sym typeface="Arial"/>
              </a:rPr>
              <a:t>も</a:t>
            </a:r>
            <a:r>
              <a:rPr lang="ja-JP" altLang="en-US" dirty="0">
                <a:latin typeface="HG丸ｺﾞｼｯｸM-PRO" panose="020F0600000000000000" pitchFamily="50" charset="-128"/>
                <a:ea typeface="HG丸ｺﾞｼｯｸM-PRO" panose="020F0600000000000000" pitchFamily="50" charset="-128"/>
                <a:cs typeface="Arial"/>
                <a:sym typeface="Arial"/>
              </a:rPr>
              <a:t>行くたびに</a:t>
            </a:r>
            <a:r>
              <a:rPr lang="ja-JP" dirty="0">
                <a:latin typeface="HG丸ｺﾞｼｯｸM-PRO" panose="020F0600000000000000" pitchFamily="50" charset="-128"/>
                <a:ea typeface="HG丸ｺﾞｼｯｸM-PRO" panose="020F0600000000000000" pitchFamily="50" charset="-128"/>
                <a:cs typeface="Arial"/>
                <a:sym typeface="Arial"/>
              </a:rPr>
              <a:t>次々とコースを勧められ断り切れずに気が付いたら100万円になっていた</a:t>
            </a:r>
            <a:r>
              <a:rPr lang="ja-JP"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360"/>
              </a:lnSpc>
              <a:spcBef>
                <a:spcPts val="0"/>
              </a:spcBef>
              <a:spcAft>
                <a:spcPts val="0"/>
              </a:spcAft>
              <a:buClr>
                <a:schemeClr val="dk1"/>
              </a:buClr>
              <a:buSzPts val="2800"/>
              <a:buNone/>
            </a:pPr>
            <a:r>
              <a:rPr lang="ja-JP" dirty="0" smtClean="0">
                <a:latin typeface="HG丸ｺﾞｼｯｸM-PRO" panose="020F0600000000000000" pitchFamily="50" charset="-128"/>
                <a:ea typeface="HG丸ｺﾞｼｯｸM-PRO" panose="020F0600000000000000" pitchFamily="50" charset="-128"/>
                <a:cs typeface="Arial"/>
                <a:sym typeface="Arial"/>
              </a:rPr>
              <a:t>こんな</a:t>
            </a:r>
            <a:r>
              <a:rPr lang="ja-JP" dirty="0">
                <a:latin typeface="HG丸ｺﾞｼｯｸM-PRO" panose="020F0600000000000000" pitchFamily="50" charset="-128"/>
                <a:ea typeface="HG丸ｺﾞｼｯｸM-PRO" panose="020F0600000000000000" pitchFamily="50" charset="-128"/>
                <a:cs typeface="Arial"/>
                <a:sym typeface="Arial"/>
              </a:rPr>
              <a:t>に払えない</a:t>
            </a:r>
            <a:r>
              <a:rPr lang="ja-JP" altLang="en-US" dirty="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p:txBody>
      </p:sp>
      <p:pic>
        <p:nvPicPr>
          <p:cNvPr id="345" name="Google Shape;345;p21"/>
          <p:cNvPicPr preferRelativeResize="0"/>
          <p:nvPr/>
        </p:nvPicPr>
        <p:blipFill rotWithShape="1">
          <a:blip r:embed="rId3">
            <a:alphaModFix/>
          </a:blip>
          <a:srcRect l="9158" t="2506" r="3551" b="3111"/>
          <a:stretch/>
        </p:blipFill>
        <p:spPr>
          <a:xfrm>
            <a:off x="7846142" y="1280374"/>
            <a:ext cx="1746432" cy="3475342"/>
          </a:xfrm>
          <a:prstGeom prst="rect">
            <a:avLst/>
          </a:prstGeom>
          <a:noFill/>
          <a:ln w="9525" cap="flat" cmpd="sng">
            <a:solidFill>
              <a:srgbClr val="002060"/>
            </a:solidFill>
            <a:prstDash val="solid"/>
            <a:round/>
            <a:headEnd type="none" w="sm" len="sm"/>
            <a:tailEnd type="none" w="sm" len="sm"/>
          </a:ln>
        </p:spPr>
      </p:pic>
      <p:pic>
        <p:nvPicPr>
          <p:cNvPr id="346" name="Google Shape;346;p21"/>
          <p:cNvPicPr preferRelativeResize="0"/>
          <p:nvPr/>
        </p:nvPicPr>
        <p:blipFill rotWithShape="1">
          <a:blip r:embed="rId4">
            <a:alphaModFix/>
          </a:blip>
          <a:srcRect l="108" t="7011" r="1942" b="5023"/>
          <a:stretch/>
        </p:blipFill>
        <p:spPr>
          <a:xfrm>
            <a:off x="10366155" y="3766581"/>
            <a:ext cx="1654496" cy="1918734"/>
          </a:xfrm>
          <a:prstGeom prst="rect">
            <a:avLst/>
          </a:prstGeom>
          <a:noFill/>
          <a:ln w="9525" cap="flat" cmpd="sng">
            <a:solidFill>
              <a:schemeClr val="dk1"/>
            </a:solidFill>
            <a:prstDash val="solid"/>
            <a:round/>
            <a:headEnd type="none" w="sm" len="sm"/>
            <a:tailEnd type="none" w="sm" len="sm"/>
          </a:ln>
        </p:spPr>
      </p:pic>
      <p:sp>
        <p:nvSpPr>
          <p:cNvPr id="348" name="Google Shape;348;p21"/>
          <p:cNvSpPr/>
          <p:nvPr/>
        </p:nvSpPr>
        <p:spPr>
          <a:xfrm>
            <a:off x="9779558" y="2213625"/>
            <a:ext cx="2420035" cy="1349259"/>
          </a:xfrm>
          <a:prstGeom prst="wedgeEllipseCallout">
            <a:avLst>
              <a:gd name="adj1" fmla="val 13668"/>
              <a:gd name="adj2" fmla="val 64504"/>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400" dirty="0" smtClean="0">
                <a:latin typeface="+mn-ea"/>
                <a:ea typeface="+mn-ea"/>
              </a:rPr>
              <a:t>エステ</a:t>
            </a:r>
            <a:endParaRPr lang="en-US" altLang="ja-JP" sz="2400" dirty="0" smtClean="0">
              <a:latin typeface="+mn-ea"/>
              <a:ea typeface="+mn-ea"/>
            </a:endParaRPr>
          </a:p>
          <a:p>
            <a:pPr marL="0" marR="0" lvl="0" indent="0" algn="ctr" rtl="0">
              <a:spcBef>
                <a:spcPts val="0"/>
              </a:spcBef>
              <a:spcAft>
                <a:spcPts val="0"/>
              </a:spcAft>
              <a:buNone/>
            </a:pPr>
            <a:r>
              <a:rPr lang="ja-JP" altLang="en-US" sz="2400" dirty="0" err="1" smtClean="0">
                <a:latin typeface="+mn-ea"/>
                <a:ea typeface="+mn-ea"/>
              </a:rPr>
              <a:t>だけで</a:t>
            </a:r>
            <a:r>
              <a:rPr lang="ja-JP" altLang="en-US" sz="2400" dirty="0" smtClean="0">
                <a:latin typeface="+mn-ea"/>
                <a:ea typeface="+mn-ea"/>
              </a:rPr>
              <a:t>毎月</a:t>
            </a:r>
            <a:r>
              <a:rPr lang="en-US" altLang="ja-JP" sz="2400" dirty="0">
                <a:latin typeface="+mn-ea"/>
                <a:ea typeface="+mn-ea"/>
              </a:rPr>
              <a:t>5</a:t>
            </a:r>
            <a:r>
              <a:rPr lang="ja-JP" altLang="en-US" sz="2400" dirty="0">
                <a:latin typeface="+mn-ea"/>
                <a:ea typeface="+mn-ea"/>
              </a:rPr>
              <a:t>万円</a:t>
            </a:r>
            <a:endParaRPr sz="2400" dirty="0">
              <a:latin typeface="+mn-ea"/>
              <a:ea typeface="+mn-ea"/>
            </a:endParaRPr>
          </a:p>
        </p:txBody>
      </p:sp>
      <p:sp>
        <p:nvSpPr>
          <p:cNvPr id="349" name="Google Shape;349;p21"/>
          <p:cNvSpPr/>
          <p:nvPr/>
        </p:nvSpPr>
        <p:spPr>
          <a:xfrm>
            <a:off x="10321036" y="336107"/>
            <a:ext cx="1558345" cy="558943"/>
          </a:xfrm>
          <a:prstGeom prst="rect">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Calibri"/>
                <a:ea typeface="Calibri"/>
                <a:cs typeface="Calibri"/>
                <a:sym typeface="Calibri"/>
              </a:rPr>
              <a:t>テキストＰ４－５</a:t>
            </a:r>
            <a:endParaRPr/>
          </a:p>
        </p:txBody>
      </p:sp>
      <p:sp>
        <p:nvSpPr>
          <p:cNvPr id="350" name="Google Shape;350;p21"/>
          <p:cNvSpPr/>
          <p:nvPr/>
        </p:nvSpPr>
        <p:spPr>
          <a:xfrm>
            <a:off x="110836" y="-27708"/>
            <a:ext cx="2514377" cy="1108555"/>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Story２</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エステ</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179171" y="1382451"/>
            <a:ext cx="1700210" cy="517272"/>
          </a:xfrm>
          <a:prstGeom prst="rect">
            <a:avLst/>
          </a:prstGeom>
          <a:noFill/>
          <a:ln>
            <a:solidFill>
              <a:srgbClr val="FF0000"/>
            </a:solidFill>
            <a:prstDash val="sysDot"/>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3</a:t>
            </a:r>
            <a:r>
              <a:rPr kumimoji="1" lang="ja-JP" altLang="en-US" sz="2000" dirty="0">
                <a:solidFill>
                  <a:schemeClr val="tx1"/>
                </a:solidFill>
              </a:rPr>
              <a:t>か月後</a:t>
            </a:r>
          </a:p>
        </p:txBody>
      </p:sp>
      <p:sp>
        <p:nvSpPr>
          <p:cNvPr id="5" name="円形吹き出し 4"/>
          <p:cNvSpPr/>
          <p:nvPr/>
        </p:nvSpPr>
        <p:spPr>
          <a:xfrm>
            <a:off x="8067367" y="4899359"/>
            <a:ext cx="2554255" cy="1696382"/>
          </a:xfrm>
          <a:prstGeom prst="wedgeEllipseCallout">
            <a:avLst>
              <a:gd name="adj1" fmla="val 67056"/>
              <a:gd name="adj2" fmla="val -53025"/>
            </a:avLst>
          </a:prstGeom>
          <a:solidFill>
            <a:schemeClr val="lt1"/>
          </a:solidFill>
          <a:ln w="6350">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latin typeface="+mn-ea"/>
              </a:rPr>
              <a:t>100</a:t>
            </a:r>
            <a:r>
              <a:rPr kumimoji="1" lang="ja-JP" altLang="en-US" sz="2400" dirty="0">
                <a:latin typeface="+mn-ea"/>
              </a:rPr>
              <a:t>万円！</a:t>
            </a:r>
            <a:endParaRPr kumimoji="1" lang="en-US" altLang="ja-JP" sz="2400" dirty="0">
              <a:latin typeface="+mn-ea"/>
            </a:endParaRPr>
          </a:p>
          <a:p>
            <a:pPr algn="ctr"/>
            <a:r>
              <a:rPr kumimoji="1" lang="ja-JP" altLang="en-US" sz="2400" dirty="0">
                <a:latin typeface="+mn-ea"/>
              </a:rPr>
              <a:t>こんな</a:t>
            </a:r>
            <a:r>
              <a:rPr kumimoji="1" lang="ja-JP" altLang="en-US" sz="2400" dirty="0" smtClean="0">
                <a:latin typeface="+mn-ea"/>
              </a:rPr>
              <a:t>に</a:t>
            </a:r>
            <a:endParaRPr kumimoji="1" lang="en-US" altLang="ja-JP" sz="2400" dirty="0" smtClean="0">
              <a:latin typeface="+mn-ea"/>
            </a:endParaRPr>
          </a:p>
          <a:p>
            <a:pPr algn="ctr"/>
            <a:r>
              <a:rPr kumimoji="1" lang="ja-JP" altLang="en-US" sz="2400" dirty="0" smtClean="0">
                <a:latin typeface="+mn-ea"/>
              </a:rPr>
              <a:t>払えない</a:t>
            </a:r>
            <a:r>
              <a:rPr kumimoji="1" lang="ja-JP" altLang="en-US" sz="2400" dirty="0">
                <a:latin typeface="+mn-ea"/>
              </a:rPr>
              <a:t>！</a:t>
            </a:r>
          </a:p>
        </p:txBody>
      </p:sp>
      <p:sp>
        <p:nvSpPr>
          <p:cNvPr id="2" name="スライド番号プレースホルダー 1"/>
          <p:cNvSpPr>
            <a:spLocks noGrp="1"/>
          </p:cNvSpPr>
          <p:nvPr>
            <p:ph type="sldNum" idx="12"/>
          </p:nvPr>
        </p:nvSpPr>
        <p:spPr>
          <a:xfrm>
            <a:off x="8608745" y="6133957"/>
            <a:ext cx="2743200" cy="365125"/>
          </a:xfrm>
        </p:spPr>
        <p:txBody>
          <a:bodyPr/>
          <a:lstStyle/>
          <a:p>
            <a:pPr marL="0" lvl="0" indent="0" algn="r" rtl="0">
              <a:spcBef>
                <a:spcPts val="0"/>
              </a:spcBef>
              <a:spcAft>
                <a:spcPts val="0"/>
              </a:spcAft>
              <a:buNone/>
            </a:pPr>
            <a:fld id="{00000000-1234-1234-1234-123412341234}" type="slidenum">
              <a:rPr lang="en-US" altLang="ja-JP" smtClean="0"/>
              <a:t>13</a:t>
            </a:fld>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randombar(horizontal)">
                                      <p:cBhvr>
                                        <p:cTn id="18" dur="500"/>
                                        <p:tgtEl>
                                          <p:spTgt spid="34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2"/>
          <p:cNvSpPr txBox="1">
            <a:spLocks noGrp="1"/>
          </p:cNvSpPr>
          <p:nvPr>
            <p:ph type="body" idx="1"/>
          </p:nvPr>
        </p:nvSpPr>
        <p:spPr>
          <a:xfrm>
            <a:off x="320040" y="1511219"/>
            <a:ext cx="11871960" cy="5607275"/>
          </a:xfrm>
          <a:prstGeom prst="rect">
            <a:avLst/>
          </a:prstGeom>
          <a:noFill/>
          <a:ln>
            <a:noFill/>
          </a:ln>
        </p:spPr>
        <p:txBody>
          <a:bodyPr spcFirstLastPara="1" wrap="square" lIns="91425" tIns="45700" rIns="91425" bIns="45700" anchor="t" anchorCtr="0">
            <a:noAutofit/>
          </a:bodyPr>
          <a:lstStyle/>
          <a:p>
            <a:pPr lvl="0" indent="-457200" algn="l" rtl="0">
              <a:lnSpc>
                <a:spcPts val="3200"/>
              </a:lnSpc>
              <a:spcBef>
                <a:spcPts val="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期間が</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1か月</a:t>
            </a:r>
            <a:r>
              <a:rPr lang="ja-JP" dirty="0">
                <a:latin typeface="HG丸ｺﾞｼｯｸM-PRO" panose="020F0600000000000000" pitchFamily="50" charset="-128"/>
                <a:ea typeface="HG丸ｺﾞｼｯｸM-PRO" panose="020F0600000000000000" pitchFamily="50" charset="-128"/>
                <a:cs typeface="Arial"/>
                <a:sym typeface="Arial"/>
              </a:rPr>
              <a:t>を超え、契約金額が</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5万円</a:t>
            </a:r>
            <a:r>
              <a:rPr lang="ja-JP" dirty="0">
                <a:latin typeface="HG丸ｺﾞｼｯｸM-PRO" panose="020F0600000000000000" pitchFamily="50" charset="-128"/>
                <a:ea typeface="HG丸ｺﾞｼｯｸM-PRO" panose="020F0600000000000000" pitchFamily="50" charset="-128"/>
                <a:cs typeface="Arial"/>
                <a:sym typeface="Arial"/>
              </a:rPr>
              <a:t>を超える場合は</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クーリング・</a:t>
            </a:r>
            <a:endParaRPr lang="en-US" altLang="ja-JP"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200"/>
              </a:lnSpc>
              <a:spcBef>
                <a:spcPts val="0"/>
              </a:spcBef>
              <a:spcAft>
                <a:spcPts val="0"/>
              </a:spcAft>
              <a:buClr>
                <a:schemeClr val="dk1"/>
              </a:buClr>
              <a:buSzPts val="2800"/>
              <a:buNone/>
            </a:pPr>
            <a:r>
              <a:rPr lang="ja-JP" altLang="en-US" dirty="0">
                <a:solidFill>
                  <a:srgbClr val="FF0000"/>
                </a:solidFill>
                <a:latin typeface="HG丸ｺﾞｼｯｸM-PRO" panose="020F0600000000000000" pitchFamily="50" charset="-128"/>
                <a:ea typeface="HG丸ｺﾞｼｯｸM-PRO" panose="020F0600000000000000" pitchFamily="50" charset="-128"/>
                <a:cs typeface="Arial"/>
                <a:sym typeface="Arial"/>
              </a:rPr>
              <a:t>　</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オフ</a:t>
            </a:r>
            <a:r>
              <a:rPr lang="ja-JP" dirty="0">
                <a:latin typeface="HG丸ｺﾞｼｯｸM-PRO" panose="020F0600000000000000" pitchFamily="50" charset="-128"/>
                <a:ea typeface="HG丸ｺﾞｼｯｸM-PRO" panose="020F0600000000000000" pitchFamily="50" charset="-128"/>
                <a:cs typeface="Arial"/>
                <a:sym typeface="Arial"/>
              </a:rPr>
              <a:t>が可能！</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200"/>
              </a:lnSpc>
              <a:spcBef>
                <a:spcPts val="1000"/>
              </a:spcBef>
              <a:spcAft>
                <a:spcPts val="0"/>
              </a:spcAft>
              <a:buClr>
                <a:srgbClr val="FF0000"/>
              </a:buClr>
              <a:buSzPts val="2800"/>
              <a:buFont typeface="Wingdings" panose="05000000000000000000" pitchFamily="2" charset="2"/>
              <a:buChar char="l"/>
            </a:pP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一部の美容医療</a:t>
            </a:r>
            <a:r>
              <a:rPr lang="ja-JP" dirty="0">
                <a:latin typeface="HG丸ｺﾞｼｯｸM-PRO" panose="020F0600000000000000" pitchFamily="50" charset="-128"/>
                <a:ea typeface="HG丸ｺﾞｼｯｸM-PRO" panose="020F0600000000000000" pitchFamily="50" charset="-128"/>
                <a:cs typeface="Arial"/>
                <a:sym typeface="Arial"/>
              </a:rPr>
              <a:t>も1か月を超え、5万円を超えればクーリング・オフが可能　</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2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期間はクーリング・オフについて記載された書面を受け取ってから</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2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8日間</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2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クーリング・オフ期間が過ぎても将来に向かって</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中途解約</a:t>
            </a:r>
            <a:r>
              <a:rPr lang="ja-JP" dirty="0">
                <a:latin typeface="HG丸ｺﾞｼｯｸM-PRO" panose="020F0600000000000000" pitchFamily="50" charset="-128"/>
                <a:ea typeface="HG丸ｺﾞｼｯｸM-PRO" panose="020F0600000000000000" pitchFamily="50" charset="-128"/>
                <a:cs typeface="Arial"/>
                <a:sym typeface="Arial"/>
              </a:rPr>
              <a:t>が可能</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2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エステに必要と言われて購入した化粧品、美顔器なども</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関連商品</a:t>
            </a:r>
            <a:r>
              <a:rPr lang="ja-JP" dirty="0">
                <a:latin typeface="HG丸ｺﾞｼｯｸM-PRO" panose="020F0600000000000000" pitchFamily="50" charset="-128"/>
                <a:ea typeface="HG丸ｺﾞｼｯｸM-PRO" panose="020F0600000000000000" pitchFamily="50" charset="-128"/>
                <a:cs typeface="Arial"/>
                <a:sym typeface="Arial"/>
              </a:rPr>
              <a:t>と</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2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してクーリング・オフ、中途解約の対象に</a:t>
            </a:r>
            <a:r>
              <a:rPr lang="ja-JP" dirty="0" smtClean="0">
                <a:latin typeface="HG丸ｺﾞｼｯｸM-PRO" panose="020F0600000000000000" pitchFamily="50" charset="-128"/>
                <a:ea typeface="HG丸ｺﾞｼｯｸM-PRO" panose="020F0600000000000000" pitchFamily="50" charset="-128"/>
                <a:cs typeface="Arial"/>
                <a:sym typeface="Arial"/>
              </a:rPr>
              <a:t>なる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2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80000"/>
              </a:lnSpc>
              <a:spcBef>
                <a:spcPts val="1000"/>
              </a:spcBef>
              <a:spcAft>
                <a:spcPts val="0"/>
              </a:spcAft>
              <a:buClr>
                <a:schemeClr val="dk1"/>
              </a:buClr>
              <a:buSzPts val="2400"/>
              <a:buNone/>
            </a:pPr>
            <a:endParaRPr sz="3300" dirty="0">
              <a:latin typeface="Arial"/>
              <a:ea typeface="Arial"/>
              <a:cs typeface="Arial"/>
              <a:sym typeface="Arial"/>
            </a:endParaRPr>
          </a:p>
          <a:p>
            <a:pPr marL="0" lvl="0" indent="0" algn="l" rtl="0">
              <a:lnSpc>
                <a:spcPct val="80000"/>
              </a:lnSpc>
              <a:spcBef>
                <a:spcPts val="1000"/>
              </a:spcBef>
              <a:spcAft>
                <a:spcPts val="0"/>
              </a:spcAft>
              <a:buClr>
                <a:schemeClr val="dk1"/>
              </a:buClr>
              <a:buSzPts val="2000"/>
              <a:buNone/>
            </a:pPr>
            <a:endParaRPr sz="2000" dirty="0">
              <a:latin typeface="Arial"/>
              <a:ea typeface="Arial"/>
              <a:cs typeface="Arial"/>
              <a:sym typeface="Arial"/>
            </a:endParaRPr>
          </a:p>
          <a:p>
            <a:pPr marL="0" lvl="0" indent="0" algn="l" rtl="0">
              <a:lnSpc>
                <a:spcPct val="80000"/>
              </a:lnSpc>
              <a:spcBef>
                <a:spcPts val="1000"/>
              </a:spcBef>
              <a:spcAft>
                <a:spcPts val="0"/>
              </a:spcAft>
              <a:buClr>
                <a:schemeClr val="dk1"/>
              </a:buClr>
              <a:buSzPts val="2800"/>
              <a:buNone/>
            </a:pPr>
            <a:endParaRPr dirty="0">
              <a:latin typeface="Arial"/>
              <a:ea typeface="Arial"/>
              <a:cs typeface="Arial"/>
              <a:sym typeface="Arial"/>
            </a:endParaRPr>
          </a:p>
        </p:txBody>
      </p:sp>
      <p:sp>
        <p:nvSpPr>
          <p:cNvPr id="359" name="Google Shape;359;p22"/>
          <p:cNvSpPr txBox="1">
            <a:spLocks noGrp="1"/>
          </p:cNvSpPr>
          <p:nvPr>
            <p:ph type="title"/>
          </p:nvPr>
        </p:nvSpPr>
        <p:spPr>
          <a:xfrm>
            <a:off x="0" y="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エステ契約の解除</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dirty="0"/>
          </a:p>
        </p:txBody>
      </p:sp>
      <p:cxnSp>
        <p:nvCxnSpPr>
          <p:cNvPr id="6" name="直線コネクタ 5"/>
          <p:cNvCxnSpPr/>
          <p:nvPr/>
        </p:nvCxnSpPr>
        <p:spPr>
          <a:xfrm flipV="1">
            <a:off x="0" y="1196749"/>
            <a:ext cx="11972925" cy="200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５</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23"/>
          <p:cNvSpPr txBox="1">
            <a:spLocks noGrp="1"/>
          </p:cNvSpPr>
          <p:nvPr>
            <p:ph type="title"/>
          </p:nvPr>
        </p:nvSpPr>
        <p:spPr>
          <a:xfrm>
            <a:off x="0" y="59657"/>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高額なエステ契約に注意！</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「お金がない」では断れない！</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367" name="Google Shape;367;p23"/>
          <p:cNvSpPr/>
          <p:nvPr/>
        </p:nvSpPr>
        <p:spPr>
          <a:xfrm>
            <a:off x="946151" y="1205344"/>
            <a:ext cx="4658929" cy="2083937"/>
          </a:xfrm>
          <a:prstGeom prst="cloudCallout">
            <a:avLst>
              <a:gd name="adj1" fmla="val -66907"/>
              <a:gd name="adj2" fmla="val 17051"/>
            </a:avLst>
          </a:prstGeom>
          <a:no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Font typeface="Arial"/>
              <a:buNone/>
            </a:pPr>
            <a:r>
              <a:rPr lang="ja-JP" sz="2400" b="1" dirty="0">
                <a:solidFill>
                  <a:schemeClr val="dk1"/>
                </a:solidFill>
                <a:latin typeface="+mj-ea"/>
                <a:ea typeface="+mj-ea"/>
              </a:rPr>
              <a:t>30万円？</a:t>
            </a:r>
            <a:endParaRPr sz="2400" b="1" dirty="0">
              <a:solidFill>
                <a:schemeClr val="dk1"/>
              </a:solidFill>
              <a:latin typeface="+mj-ea"/>
              <a:ea typeface="+mj-ea"/>
            </a:endParaRPr>
          </a:p>
          <a:p>
            <a:pPr marL="0" lvl="0" indent="0" algn="ctr" rtl="0">
              <a:spcBef>
                <a:spcPts val="0"/>
              </a:spcBef>
              <a:spcAft>
                <a:spcPts val="0"/>
              </a:spcAft>
              <a:buClr>
                <a:schemeClr val="dk1"/>
              </a:buClr>
              <a:buFont typeface="Arial"/>
              <a:buNone/>
            </a:pPr>
            <a:r>
              <a:rPr lang="ja-JP" sz="2400" b="1" dirty="0">
                <a:solidFill>
                  <a:schemeClr val="dk1"/>
                </a:solidFill>
                <a:latin typeface="+mj-ea"/>
                <a:ea typeface="+mj-ea"/>
              </a:rPr>
              <a:t>そんなお金ないです</a:t>
            </a:r>
            <a:endParaRPr sz="2400" b="1" dirty="0">
              <a:solidFill>
                <a:schemeClr val="dk1"/>
              </a:solidFill>
              <a:latin typeface="+mj-ea"/>
              <a:ea typeface="+mj-ea"/>
            </a:endParaRPr>
          </a:p>
          <a:p>
            <a:pPr marL="0" lvl="0" indent="0" algn="ctr" rtl="0">
              <a:spcBef>
                <a:spcPts val="0"/>
              </a:spcBef>
              <a:spcAft>
                <a:spcPts val="0"/>
              </a:spcAft>
              <a:buClr>
                <a:schemeClr val="dk1"/>
              </a:buClr>
              <a:buFont typeface="Arial"/>
              <a:buNone/>
            </a:pPr>
            <a:r>
              <a:rPr lang="ja-JP" sz="2400" b="1" dirty="0">
                <a:solidFill>
                  <a:schemeClr val="dk1"/>
                </a:solidFill>
                <a:latin typeface="+mj-ea"/>
                <a:ea typeface="+mj-ea"/>
              </a:rPr>
              <a:t>払えません！</a:t>
            </a:r>
            <a:endParaRPr sz="2400" b="1" dirty="0">
              <a:solidFill>
                <a:schemeClr val="dk1"/>
              </a:solidFill>
              <a:latin typeface="+mj-ea"/>
              <a:ea typeface="+mj-ea"/>
            </a:endParaRPr>
          </a:p>
        </p:txBody>
      </p:sp>
      <p:sp>
        <p:nvSpPr>
          <p:cNvPr id="368" name="Google Shape;368;p23"/>
          <p:cNvSpPr/>
          <p:nvPr/>
        </p:nvSpPr>
        <p:spPr>
          <a:xfrm>
            <a:off x="4157595" y="5394109"/>
            <a:ext cx="3743426" cy="1160304"/>
          </a:xfrm>
          <a:prstGeom prst="wedgeRoundRectCallout">
            <a:avLst>
              <a:gd name="adj1" fmla="val -59936"/>
              <a:gd name="adj2" fmla="val -40154"/>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ja-JP" sz="2400" dirty="0">
                <a:solidFill>
                  <a:schemeClr val="dk1"/>
                </a:solidFill>
                <a:latin typeface="+mn-ea"/>
                <a:ea typeface="+mn-ea"/>
              </a:rPr>
              <a:t>クレジットカードの</a:t>
            </a:r>
            <a:r>
              <a:rPr lang="ja-JP" sz="2400" dirty="0" smtClean="0">
                <a:solidFill>
                  <a:srgbClr val="FF0000"/>
                </a:solidFill>
                <a:latin typeface="+mn-ea"/>
                <a:ea typeface="+mn-ea"/>
              </a:rPr>
              <a:t>リボ払い</a:t>
            </a:r>
            <a:r>
              <a:rPr lang="ja-JP" sz="2400" dirty="0">
                <a:solidFill>
                  <a:schemeClr val="dk1"/>
                </a:solidFill>
                <a:latin typeface="+mn-ea"/>
                <a:ea typeface="+mn-ea"/>
              </a:rPr>
              <a:t>なら楽に払えるし</a:t>
            </a:r>
            <a:endParaRPr sz="2400" dirty="0">
              <a:solidFill>
                <a:schemeClr val="dk1"/>
              </a:solidFill>
              <a:latin typeface="+mn-ea"/>
              <a:ea typeface="+mn-ea"/>
            </a:endParaRPr>
          </a:p>
        </p:txBody>
      </p:sp>
      <p:sp>
        <p:nvSpPr>
          <p:cNvPr id="369" name="Google Shape;369;p23"/>
          <p:cNvSpPr/>
          <p:nvPr/>
        </p:nvSpPr>
        <p:spPr>
          <a:xfrm>
            <a:off x="6745184" y="1476956"/>
            <a:ext cx="5202144" cy="1657828"/>
          </a:xfrm>
          <a:prstGeom prst="wedgeRoundRectCallout">
            <a:avLst>
              <a:gd name="adj1" fmla="val -92523"/>
              <a:gd name="adj2" fmla="val 74364"/>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JP" sz="2600" dirty="0">
                <a:solidFill>
                  <a:schemeClr val="dk1"/>
                </a:solidFill>
                <a:latin typeface="+mn-ea"/>
                <a:ea typeface="+mn-ea"/>
              </a:rPr>
              <a:t>大丈夫よ</a:t>
            </a:r>
            <a:endParaRPr sz="2600" dirty="0">
              <a:solidFill>
                <a:schemeClr val="dk1"/>
              </a:solidFill>
              <a:latin typeface="+mn-ea"/>
              <a:ea typeface="+mn-ea"/>
            </a:endParaRPr>
          </a:p>
          <a:p>
            <a:pPr marL="0" lvl="0" indent="0" algn="ctr" rtl="0">
              <a:spcBef>
                <a:spcPts val="0"/>
              </a:spcBef>
              <a:spcAft>
                <a:spcPts val="0"/>
              </a:spcAft>
              <a:buClr>
                <a:schemeClr val="dk1"/>
              </a:buClr>
              <a:buSzPts val="1100"/>
              <a:buFont typeface="Arial"/>
              <a:buNone/>
            </a:pPr>
            <a:r>
              <a:rPr lang="ja-JP" sz="2600" dirty="0">
                <a:solidFill>
                  <a:schemeClr val="dk1"/>
                </a:solidFill>
                <a:latin typeface="+mn-ea"/>
                <a:ea typeface="+mn-ea"/>
              </a:rPr>
              <a:t>心配いらない！</a:t>
            </a:r>
            <a:endParaRPr sz="2600" dirty="0">
              <a:solidFill>
                <a:schemeClr val="dk1"/>
              </a:solidFill>
              <a:latin typeface="+mn-ea"/>
              <a:ea typeface="+mn-ea"/>
            </a:endParaRPr>
          </a:p>
          <a:p>
            <a:pPr marL="0" lvl="0" indent="0" algn="ctr" rtl="0">
              <a:spcBef>
                <a:spcPts val="0"/>
              </a:spcBef>
              <a:spcAft>
                <a:spcPts val="0"/>
              </a:spcAft>
              <a:buClr>
                <a:schemeClr val="dk1"/>
              </a:buClr>
              <a:buSzPts val="1100"/>
              <a:buFont typeface="Arial"/>
              <a:buNone/>
            </a:pPr>
            <a:r>
              <a:rPr lang="ja-JP" sz="2600" dirty="0">
                <a:solidFill>
                  <a:srgbClr val="FF0000"/>
                </a:solidFill>
                <a:latin typeface="+mn-ea"/>
                <a:ea typeface="+mn-ea"/>
              </a:rPr>
              <a:t>1か月1万円</a:t>
            </a:r>
            <a:r>
              <a:rPr lang="ja-JP" sz="2600" dirty="0">
                <a:solidFill>
                  <a:schemeClr val="dk1"/>
                </a:solidFill>
                <a:latin typeface="+mn-ea"/>
                <a:ea typeface="+mn-ea"/>
              </a:rPr>
              <a:t>なら払えるでしょう！</a:t>
            </a:r>
            <a:endParaRPr sz="2600" dirty="0">
              <a:solidFill>
                <a:schemeClr val="dk1"/>
              </a:solidFill>
              <a:latin typeface="+mn-ea"/>
              <a:ea typeface="+mn-ea"/>
            </a:endParaRPr>
          </a:p>
          <a:p>
            <a:pPr marL="0" lvl="0" indent="0" algn="ctr" rtl="0">
              <a:spcBef>
                <a:spcPts val="0"/>
              </a:spcBef>
              <a:spcAft>
                <a:spcPts val="0"/>
              </a:spcAft>
              <a:buNone/>
            </a:pPr>
            <a:r>
              <a:rPr lang="ja-JP" sz="2600" dirty="0">
                <a:solidFill>
                  <a:schemeClr val="dk1"/>
                </a:solidFill>
                <a:latin typeface="+mn-ea"/>
                <a:ea typeface="+mn-ea"/>
              </a:rPr>
              <a:t>とりあえずここに名前書いて</a:t>
            </a:r>
            <a:endParaRPr sz="2600" dirty="0">
              <a:solidFill>
                <a:schemeClr val="dk1"/>
              </a:solidFill>
              <a:latin typeface="+mn-ea"/>
              <a:ea typeface="+mn-ea"/>
            </a:endParaRPr>
          </a:p>
        </p:txBody>
      </p:sp>
      <p:sp>
        <p:nvSpPr>
          <p:cNvPr id="370" name="Google Shape;370;p23"/>
          <p:cNvSpPr/>
          <p:nvPr/>
        </p:nvSpPr>
        <p:spPr>
          <a:xfrm>
            <a:off x="4094271" y="3528221"/>
            <a:ext cx="3806749" cy="1598831"/>
          </a:xfrm>
          <a:prstGeom prst="wedgeRoundRectCallout">
            <a:avLst>
              <a:gd name="adj1" fmla="val -54845"/>
              <a:gd name="adj2" fmla="val 22090"/>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800" dirty="0">
                <a:solidFill>
                  <a:schemeClr val="dk1"/>
                </a:solidFill>
                <a:latin typeface="+mn-ea"/>
                <a:ea typeface="+mn-ea"/>
              </a:rPr>
              <a:t>当社の</a:t>
            </a:r>
            <a:r>
              <a:rPr lang="ja-JP" sz="2800" dirty="0">
                <a:solidFill>
                  <a:srgbClr val="FF0000"/>
                </a:solidFill>
                <a:latin typeface="+mn-ea"/>
                <a:ea typeface="+mn-ea"/>
              </a:rPr>
              <a:t>エステローン</a:t>
            </a:r>
            <a:r>
              <a:rPr lang="ja-JP" sz="2800" dirty="0" smtClean="0">
                <a:solidFill>
                  <a:schemeClr val="dk1"/>
                </a:solidFill>
                <a:latin typeface="+mn-ea"/>
                <a:ea typeface="+mn-ea"/>
              </a:rPr>
              <a:t>も</a:t>
            </a:r>
            <a:endParaRPr lang="en-US" altLang="ja-JP" sz="2800" dirty="0" smtClean="0">
              <a:solidFill>
                <a:schemeClr val="dk1"/>
              </a:solidFill>
              <a:latin typeface="+mn-ea"/>
              <a:ea typeface="+mn-ea"/>
            </a:endParaRPr>
          </a:p>
          <a:p>
            <a:pPr marL="0" lvl="0" indent="0" algn="ctr" rtl="0">
              <a:spcBef>
                <a:spcPts val="0"/>
              </a:spcBef>
              <a:spcAft>
                <a:spcPts val="0"/>
              </a:spcAft>
              <a:buNone/>
            </a:pPr>
            <a:r>
              <a:rPr lang="ja-JP" sz="2800" dirty="0" smtClean="0">
                <a:solidFill>
                  <a:schemeClr val="dk1"/>
                </a:solidFill>
                <a:latin typeface="+mn-ea"/>
                <a:ea typeface="+mn-ea"/>
              </a:rPr>
              <a:t>あります</a:t>
            </a:r>
            <a:r>
              <a:rPr lang="ja-JP" sz="2800" dirty="0">
                <a:solidFill>
                  <a:schemeClr val="dk1"/>
                </a:solidFill>
                <a:latin typeface="+mn-ea"/>
                <a:ea typeface="+mn-ea"/>
              </a:rPr>
              <a:t>よ</a:t>
            </a:r>
            <a:endParaRPr sz="2800" dirty="0">
              <a:solidFill>
                <a:schemeClr val="dk1"/>
              </a:solidFill>
              <a:latin typeface="+mn-ea"/>
              <a:ea typeface="+mn-ea"/>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r="6218"/>
          <a:stretch/>
        </p:blipFill>
        <p:spPr>
          <a:xfrm rot="10395343" flipV="1">
            <a:off x="1987654" y="4131791"/>
            <a:ext cx="1921660" cy="1797292"/>
          </a:xfrm>
          <a:prstGeom prst="rect">
            <a:avLst/>
          </a:prstGeom>
          <a:ln>
            <a:solidFill>
              <a:schemeClr val="dk2"/>
            </a:solidFill>
          </a:ln>
        </p:spPr>
      </p:pic>
      <p:sp>
        <p:nvSpPr>
          <p:cNvPr id="3" name="円形吹き出し 2"/>
          <p:cNvSpPr/>
          <p:nvPr/>
        </p:nvSpPr>
        <p:spPr>
          <a:xfrm>
            <a:off x="3229897" y="1234450"/>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爆発 1 3"/>
          <p:cNvSpPr/>
          <p:nvPr/>
        </p:nvSpPr>
        <p:spPr>
          <a:xfrm>
            <a:off x="7901020" y="4082829"/>
            <a:ext cx="4290980" cy="2495353"/>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HG創英角ﾎﾟｯﾌﾟ体" panose="040B0A09000000000000" pitchFamily="49" charset="-128"/>
                <a:ea typeface="HG創英角ﾎﾟｯﾌﾟ体" panose="040B0A09000000000000" pitchFamily="49" charset="-128"/>
              </a:rPr>
              <a:t>契約し</a:t>
            </a:r>
            <a:r>
              <a:rPr kumimoji="1" lang="ja-JP" altLang="en-US" sz="3200" dirty="0" err="1" smtClean="0">
                <a:solidFill>
                  <a:srgbClr val="FF0000"/>
                </a:solidFill>
                <a:latin typeface="HG創英角ﾎﾟｯﾌﾟ体" panose="040B0A09000000000000" pitchFamily="49" charset="-128"/>
                <a:ea typeface="HG創英角ﾎﾟｯﾌﾟ体" panose="040B0A09000000000000" pitchFamily="49" charset="-128"/>
              </a:rPr>
              <a:t>ま</a:t>
            </a:r>
            <a:endParaRPr kumimoji="1" lang="en-US" altLang="ja-JP" sz="3200" dirty="0" smtClean="0">
              <a:solidFill>
                <a:srgbClr val="FF0000"/>
              </a:solidFill>
              <a:latin typeface="HG創英角ﾎﾟｯﾌﾟ体" panose="040B0A09000000000000" pitchFamily="49" charset="-128"/>
              <a:ea typeface="HG創英角ﾎﾟｯﾌﾟ体" panose="040B0A09000000000000" pitchFamily="49" charset="-128"/>
            </a:endParaRPr>
          </a:p>
          <a:p>
            <a:pPr algn="ctr"/>
            <a:r>
              <a:rPr kumimoji="1" lang="ja-JP" altLang="en-US" sz="3200" dirty="0" smtClean="0">
                <a:solidFill>
                  <a:srgbClr val="FF0000"/>
                </a:solidFill>
                <a:latin typeface="HG創英角ﾎﾟｯﾌﾟ体" panose="040B0A09000000000000" pitchFamily="49" charset="-128"/>
                <a:ea typeface="HG創英角ﾎﾟｯﾌﾟ体" panose="040B0A09000000000000" pitchFamily="49" charset="-128"/>
              </a:rPr>
              <a:t>せん</a:t>
            </a:r>
            <a:r>
              <a:rPr kumimoji="1" lang="ja-JP" altLang="en-US" sz="3200"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5" name="正方形/長方形 4"/>
          <p:cNvSpPr/>
          <p:nvPr/>
        </p:nvSpPr>
        <p:spPr>
          <a:xfrm>
            <a:off x="7923472" y="3377875"/>
            <a:ext cx="4023856" cy="622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solidFill>
                  <a:schemeClr val="tx1"/>
                </a:solidFill>
              </a:rPr>
              <a:t>断る時にはきっぱりと！</a:t>
            </a:r>
          </a:p>
        </p:txBody>
      </p:sp>
      <p:sp>
        <p:nvSpPr>
          <p:cNvPr id="6" name="スライド番号プレースホルダー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dirty="0"/>
          </a:p>
        </p:txBody>
      </p:sp>
      <p:cxnSp>
        <p:nvCxnSpPr>
          <p:cNvPr id="13" name="直線コネクタ 12"/>
          <p:cNvCxnSpPr/>
          <p:nvPr/>
        </p:nvCxnSpPr>
        <p:spPr>
          <a:xfrm flipV="1">
            <a:off x="0" y="1177228"/>
            <a:ext cx="11837084" cy="758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角丸四角形吹き出し 6"/>
          <p:cNvSpPr/>
          <p:nvPr/>
        </p:nvSpPr>
        <p:spPr>
          <a:xfrm>
            <a:off x="141622" y="3134784"/>
            <a:ext cx="1704109" cy="1652562"/>
          </a:xfrm>
          <a:prstGeom prst="wedgeRoundRectCallout">
            <a:avLst>
              <a:gd name="adj1" fmla="val 61471"/>
              <a:gd name="adj2" fmla="val 612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latin typeface="+mj-ea"/>
                <a:ea typeface="+mj-ea"/>
              </a:rPr>
              <a:t>フェイシャルエステも追加で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anim calcmode="lin" valueType="num">
                                      <p:cBhvr>
                                        <p:cTn id="8" dur="1000" fill="hold"/>
                                        <p:tgtEl>
                                          <p:spTgt spid="367"/>
                                        </p:tgtEl>
                                        <p:attrNameLst>
                                          <p:attrName>ppt_x</p:attrName>
                                        </p:attrNameLst>
                                      </p:cBhvr>
                                      <p:tavLst>
                                        <p:tav tm="0">
                                          <p:val>
                                            <p:strVal val="#ppt_x"/>
                                          </p:val>
                                        </p:tav>
                                        <p:tav tm="100000">
                                          <p:val>
                                            <p:strVal val="#ppt_x"/>
                                          </p:val>
                                        </p:tav>
                                      </p:tavLst>
                                    </p:anim>
                                    <p:anim calcmode="lin" valueType="num">
                                      <p:cBhvr>
                                        <p:cTn id="9" dur="1000" fill="hold"/>
                                        <p:tgtEl>
                                          <p:spTgt spid="3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8" grpId="0" animBg="1"/>
      <p:bldP spid="369" grpId="0" animBg="1"/>
      <p:bldP spid="370"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4"/>
          <p:cNvSpPr/>
          <p:nvPr/>
        </p:nvSpPr>
        <p:spPr>
          <a:xfrm>
            <a:off x="213363" y="1289549"/>
            <a:ext cx="9247258" cy="24606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3600" dirty="0">
                <a:solidFill>
                  <a:schemeClr val="dk1"/>
                </a:solidFill>
                <a:latin typeface="HG丸ｺﾞｼｯｸM-PRO" panose="020F0600000000000000" pitchFamily="50" charset="-128"/>
                <a:ea typeface="HG丸ｺﾞｼｯｸM-PRO" panose="020F0600000000000000" pitchFamily="50" charset="-128"/>
                <a:cs typeface="Calibri"/>
                <a:sym typeface="Calibri"/>
              </a:rPr>
              <a:t>クレジット＝信用</a:t>
            </a:r>
            <a:endParaRPr lang="en-US" altLang="ja-JP" sz="36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457200" marR="0" lvl="0" indent="-457200" algn="l" rtl="0">
              <a:spcBef>
                <a:spcPts val="0"/>
              </a:spcBef>
              <a:spcAft>
                <a:spcPts val="0"/>
              </a:spcAft>
              <a:buClr>
                <a:schemeClr val="dk1"/>
              </a:buClr>
              <a:buSzPts val="2800"/>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クレジットカードでの支払いは</a:t>
            </a:r>
            <a:r>
              <a:rPr lang="ja-JP" sz="2800" dirty="0">
                <a:solidFill>
                  <a:srgbClr val="FF0000"/>
                </a:solidFill>
                <a:latin typeface="HG丸ｺﾞｼｯｸM-PRO" panose="020F0600000000000000" pitchFamily="50" charset="-128"/>
                <a:ea typeface="HG丸ｺﾞｼｯｸM-PRO" panose="020F0600000000000000" pitchFamily="50" charset="-128"/>
                <a:sym typeface="Arial"/>
              </a:rPr>
              <a:t>借金</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と同じ</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457200" marR="0" lvl="0" indent="-457200" algn="l" rtl="0">
              <a:spcBef>
                <a:spcPts val="0"/>
              </a:spcBef>
              <a:spcAft>
                <a:spcPts val="0"/>
              </a:spcAft>
              <a:buClr>
                <a:schemeClr val="dk1"/>
              </a:buClr>
              <a:buSzPts val="2800"/>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安易なクレジットでの支払いは消費者被害を</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高額化</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2800"/>
            </a:pPr>
            <a:r>
              <a:rPr lang="ja-JP" altLang="en-US" sz="2800" dirty="0">
                <a:solidFill>
                  <a:schemeClr val="dk1"/>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rPr>
              <a:t> </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する</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457200" marR="0" lvl="0" indent="-457200" algn="l" rtl="0">
              <a:spcBef>
                <a:spcPts val="0"/>
              </a:spcBef>
              <a:spcAft>
                <a:spcPts val="0"/>
              </a:spcAft>
              <a:buClr>
                <a:srgbClr val="FF0000"/>
              </a:buClr>
              <a:buSzPts val="2800"/>
              <a:buFont typeface="Wingdings" panose="05000000000000000000" pitchFamily="2" charset="2"/>
              <a:buChar char="l"/>
            </a:pPr>
            <a:r>
              <a:rPr lang="ja-JP" sz="2800" dirty="0">
                <a:solidFill>
                  <a:srgbClr val="FF0000"/>
                </a:solidFill>
                <a:latin typeface="HG丸ｺﾞｼｯｸM-PRO" panose="020F0600000000000000" pitchFamily="50" charset="-128"/>
                <a:ea typeface="HG丸ｺﾞｼｯｸM-PRO" panose="020F0600000000000000" pitchFamily="50" charset="-128"/>
                <a:sym typeface="Arial"/>
              </a:rPr>
              <a:t>支払いが滞ると信用情報にキズがつき将来に影響</a:t>
            </a:r>
            <a:r>
              <a:rPr lang="ja-JP" sz="2800" dirty="0" smtClean="0">
                <a:solidFill>
                  <a:srgbClr val="FF0000"/>
                </a:solidFill>
                <a:latin typeface="HG丸ｺﾞｼｯｸM-PRO" panose="020F0600000000000000" pitchFamily="50" charset="-128"/>
                <a:ea typeface="HG丸ｺﾞｼｯｸM-PRO" panose="020F0600000000000000" pitchFamily="50" charset="-128"/>
                <a:sym typeface="Arial"/>
              </a:rPr>
              <a:t>する</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sym typeface="Arial"/>
              </a:rPr>
              <a:t>。</a:t>
            </a:r>
            <a:r>
              <a:rPr lang="ja-JP" sz="2800" dirty="0">
                <a:solidFill>
                  <a:srgbClr val="FF0000"/>
                </a:solidFill>
                <a:latin typeface="HG丸ｺﾞｼｯｸM-PRO" panose="020F0600000000000000" pitchFamily="50" charset="-128"/>
                <a:ea typeface="HG丸ｺﾞｼｯｸM-PRO" panose="020F0600000000000000" pitchFamily="50" charset="-128"/>
                <a:sym typeface="Arial"/>
              </a:rPr>
              <a:t>　　</a:t>
            </a:r>
            <a:endParaRPr sz="2800" dirty="0">
              <a:solidFill>
                <a:srgbClr val="FF0000"/>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8" name="Google Shape;3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16</a:t>
            </a:fld>
            <a:endParaRPr/>
          </a:p>
        </p:txBody>
      </p:sp>
      <p:cxnSp>
        <p:nvCxnSpPr>
          <p:cNvPr id="380" name="Google Shape;380;p24"/>
          <p:cNvCxnSpPr>
            <a:endCxn id="381" idx="1"/>
          </p:cNvCxnSpPr>
          <p:nvPr/>
        </p:nvCxnSpPr>
        <p:spPr>
          <a:xfrm flipV="1">
            <a:off x="2830263" y="4675600"/>
            <a:ext cx="1313113" cy="29135"/>
          </a:xfrm>
          <a:prstGeom prst="straightConnector1">
            <a:avLst/>
          </a:prstGeom>
          <a:noFill/>
          <a:ln w="38100" cap="flat" cmpd="sng">
            <a:solidFill>
              <a:schemeClr val="accent1"/>
            </a:solidFill>
            <a:prstDash val="solid"/>
            <a:miter lim="800000"/>
            <a:headEnd type="none" w="sm" len="sm"/>
            <a:tailEnd type="triangle" w="med" len="med"/>
          </a:ln>
        </p:spPr>
      </p:cxnSp>
      <p:cxnSp>
        <p:nvCxnSpPr>
          <p:cNvPr id="382" name="Google Shape;382;p24"/>
          <p:cNvCxnSpPr>
            <a:endCxn id="383" idx="1"/>
          </p:cNvCxnSpPr>
          <p:nvPr/>
        </p:nvCxnSpPr>
        <p:spPr>
          <a:xfrm>
            <a:off x="2830263" y="5796100"/>
            <a:ext cx="4175221" cy="0"/>
          </a:xfrm>
          <a:prstGeom prst="straightConnector1">
            <a:avLst/>
          </a:prstGeom>
          <a:noFill/>
          <a:ln w="57150" cap="flat" cmpd="sng">
            <a:solidFill>
              <a:schemeClr val="accent1"/>
            </a:solidFill>
            <a:prstDash val="solid"/>
            <a:miter lim="800000"/>
            <a:headEnd type="none" w="sm" len="sm"/>
            <a:tailEnd type="triangle" w="med" len="med"/>
          </a:ln>
        </p:spPr>
      </p:cxnSp>
      <p:sp>
        <p:nvSpPr>
          <p:cNvPr id="385" name="Google Shape;385;p24"/>
          <p:cNvSpPr txBox="1">
            <a:spLocks noGrp="1"/>
          </p:cNvSpPr>
          <p:nvPr>
            <p:ph type="title"/>
          </p:nvPr>
        </p:nvSpPr>
        <p:spPr>
          <a:xfrm>
            <a:off x="0" y="-25927"/>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高額なエステ契約の裏側に</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クレジット契約</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381" name="Google Shape;381;p24"/>
          <p:cNvSpPr/>
          <p:nvPr/>
        </p:nvSpPr>
        <p:spPr>
          <a:xfrm>
            <a:off x="4143376" y="4115350"/>
            <a:ext cx="1900238" cy="1120500"/>
          </a:xfrm>
          <a:prstGeom prst="flowChartAlternateProcess">
            <a:avLst/>
          </a:prstGeom>
          <a:noFill/>
          <a:ln w="1905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rPr>
              <a:t>半年後</a:t>
            </a:r>
            <a:endParaRPr sz="2400" dirty="0">
              <a:solidFill>
                <a:schemeClr val="dk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Clr>
                <a:schemeClr val="dk1"/>
              </a:buClr>
              <a:buFont typeface="Arial"/>
              <a:buNone/>
            </a:pPr>
            <a:r>
              <a:rPr lang="ja-JP" sz="2400" dirty="0">
                <a:solidFill>
                  <a:schemeClr val="dk1"/>
                </a:solidFill>
                <a:latin typeface="HG丸ｺﾞｼｯｸM-PRO" panose="020F0600000000000000" pitchFamily="50" charset="-128"/>
                <a:ea typeface="HG丸ｺﾞｼｯｸM-PRO" panose="020F0600000000000000" pitchFamily="50" charset="-128"/>
              </a:rPr>
              <a:t>エステ終了</a:t>
            </a:r>
            <a:endParaRPr dirty="0">
              <a:solidFill>
                <a:schemeClr val="dk1"/>
              </a:solidFill>
              <a:latin typeface="HG丸ｺﾞｼｯｸM-PRO" panose="020F0600000000000000" pitchFamily="50" charset="-128"/>
              <a:ea typeface="HG丸ｺﾞｼｯｸM-PRO" panose="020F0600000000000000" pitchFamily="50" charset="-128"/>
            </a:endParaRPr>
          </a:p>
        </p:txBody>
      </p:sp>
      <p:sp>
        <p:nvSpPr>
          <p:cNvPr id="383" name="Google Shape;383;p24"/>
          <p:cNvSpPr/>
          <p:nvPr/>
        </p:nvSpPr>
        <p:spPr>
          <a:xfrm>
            <a:off x="7005484" y="5235850"/>
            <a:ext cx="2078366" cy="1120500"/>
          </a:xfrm>
          <a:prstGeom prst="flowChartAlternateProcess">
            <a:avLst/>
          </a:prstGeom>
          <a:noFill/>
          <a:ln w="12700"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rPr>
              <a:t>支払い総額約40万円</a:t>
            </a:r>
            <a:endParaRPr sz="2400" dirty="0">
              <a:solidFill>
                <a:schemeClr val="dk1"/>
              </a:solidFill>
              <a:latin typeface="HG丸ｺﾞｼｯｸM-PRO" panose="020F0600000000000000" pitchFamily="50" charset="-128"/>
              <a:ea typeface="HG丸ｺﾞｼｯｸM-PRO" panose="020F0600000000000000" pitchFamily="50" charset="-128"/>
            </a:endParaRPr>
          </a:p>
        </p:txBody>
      </p:sp>
      <p:sp>
        <p:nvSpPr>
          <p:cNvPr id="386" name="Google Shape;386;p24"/>
          <p:cNvSpPr/>
          <p:nvPr/>
        </p:nvSpPr>
        <p:spPr>
          <a:xfrm>
            <a:off x="9245612" y="4244057"/>
            <a:ext cx="2108188" cy="2112293"/>
          </a:xfrm>
          <a:prstGeom prst="flowChartAlternateProcess">
            <a:avLst/>
          </a:prstGeom>
          <a:noFill/>
          <a:ln w="38100" cap="flat" cmpd="sng">
            <a:solidFill>
              <a:schemeClr val="accent1">
                <a:lumMod val="7500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400" dirty="0" smtClean="0">
                <a:solidFill>
                  <a:schemeClr val="dk1"/>
                </a:solidFill>
                <a:latin typeface="HG丸ｺﾞｼｯｸM-PRO" panose="020F0600000000000000" pitchFamily="50" charset="-128"/>
                <a:ea typeface="HG丸ｺﾞｼｯｸM-PRO" panose="020F0600000000000000" pitchFamily="50" charset="-128"/>
              </a:rPr>
              <a:t>3年5か月後</a:t>
            </a:r>
            <a:endParaRPr sz="2400" dirty="0">
              <a:solidFill>
                <a:schemeClr val="dk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rPr>
              <a:t>支払い終了</a:t>
            </a:r>
            <a:endParaRPr sz="2400" dirty="0">
              <a:solidFill>
                <a:schemeClr val="dk1"/>
              </a:solidFill>
              <a:latin typeface="HG丸ｺﾞｼｯｸM-PRO" panose="020F0600000000000000" pitchFamily="50" charset="-128"/>
              <a:ea typeface="HG丸ｺﾞｼｯｸM-PRO" panose="020F0600000000000000" pitchFamily="50" charset="-128"/>
            </a:endParaRPr>
          </a:p>
        </p:txBody>
      </p:sp>
      <p:sp>
        <p:nvSpPr>
          <p:cNvPr id="387" name="Google Shape;387;p24"/>
          <p:cNvSpPr/>
          <p:nvPr/>
        </p:nvSpPr>
        <p:spPr>
          <a:xfrm>
            <a:off x="213363" y="4213012"/>
            <a:ext cx="2616900" cy="2325900"/>
          </a:xfrm>
          <a:prstGeom prst="flowChartAlternateProcess">
            <a:avLst/>
          </a:prstGeom>
          <a:noFill/>
          <a:ln w="28575" cap="flat" cmpd="sng">
            <a:solidFill>
              <a:srgbClr val="42719B"/>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rPr>
              <a:t>30万円の脱毛エステ半年</a:t>
            </a:r>
            <a:endParaRPr lang="en-US" altLang="ja-JP" sz="2400" dirty="0">
              <a:solidFill>
                <a:schemeClr val="dk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rPr>
              <a:t>コース</a:t>
            </a:r>
            <a:endParaRPr sz="2400" dirty="0">
              <a:solidFill>
                <a:schemeClr val="dk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rPr>
              <a:t>月1万円</a:t>
            </a:r>
            <a:r>
              <a:rPr lang="ja-JP" sz="2400" dirty="0" smtClean="0">
                <a:solidFill>
                  <a:schemeClr val="dk1"/>
                </a:solidFill>
                <a:latin typeface="HG丸ｺﾞｼｯｸM-PRO" panose="020F0600000000000000" pitchFamily="50" charset="-128"/>
                <a:ea typeface="HG丸ｺﾞｼｯｸM-PRO" panose="020F0600000000000000" pitchFamily="50" charset="-128"/>
              </a:rPr>
              <a:t>リボ</a:t>
            </a:r>
            <a:endParaRPr lang="en-US" altLang="ja-JP" sz="2400" dirty="0" smtClean="0">
              <a:solidFill>
                <a:schemeClr val="dk1"/>
              </a:solidFill>
              <a:latin typeface="HG丸ｺﾞｼｯｸM-PRO" panose="020F0600000000000000" pitchFamily="50" charset="-128"/>
              <a:ea typeface="HG丸ｺﾞｼｯｸM-PRO" panose="020F0600000000000000" pitchFamily="50" charset="-128"/>
            </a:endParaRPr>
          </a:p>
          <a:p>
            <a:pPr marL="0" lvl="0" indent="0" algn="ctr" rtl="0">
              <a:spcBef>
                <a:spcPts val="0"/>
              </a:spcBef>
              <a:spcAft>
                <a:spcPts val="0"/>
              </a:spcAft>
              <a:buNone/>
            </a:pPr>
            <a:r>
              <a:rPr lang="ja-JP" sz="2400" dirty="0" smtClean="0">
                <a:solidFill>
                  <a:schemeClr val="dk1"/>
                </a:solidFill>
                <a:latin typeface="HG丸ｺﾞｼｯｸM-PRO" panose="020F0600000000000000" pitchFamily="50" charset="-128"/>
                <a:ea typeface="HG丸ｺﾞｼｯｸM-PRO" panose="020F0600000000000000" pitchFamily="50" charset="-128"/>
              </a:rPr>
              <a:t>払い</a:t>
            </a:r>
            <a:r>
              <a:rPr lang="ja-JP" sz="2400" dirty="0">
                <a:solidFill>
                  <a:schemeClr val="dk1"/>
                </a:solidFill>
                <a:latin typeface="HG丸ｺﾞｼｯｸM-PRO" panose="020F0600000000000000" pitchFamily="50" charset="-128"/>
                <a:ea typeface="HG丸ｺﾞｼｯｸM-PRO" panose="020F0600000000000000" pitchFamily="50" charset="-128"/>
              </a:rPr>
              <a:t>で契約！</a:t>
            </a:r>
            <a:endParaRPr sz="2400" dirty="0">
              <a:solidFill>
                <a:schemeClr val="dk1"/>
              </a:solidFill>
              <a:latin typeface="HG丸ｺﾞｼｯｸM-PRO" panose="020F0600000000000000" pitchFamily="50" charset="-128"/>
              <a:ea typeface="HG丸ｺﾞｼｯｸM-PRO" panose="020F0600000000000000" pitchFamily="50" charset="-128"/>
            </a:endParaRPr>
          </a:p>
        </p:txBody>
      </p:sp>
      <p:cxnSp>
        <p:nvCxnSpPr>
          <p:cNvPr id="12" name="直線コネクタ 11"/>
          <p:cNvCxnSpPr/>
          <p:nvPr/>
        </p:nvCxnSpPr>
        <p:spPr>
          <a:xfrm flipV="1">
            <a:off x="0" y="1094573"/>
            <a:ext cx="12192000" cy="745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雲形吹き出し 3"/>
          <p:cNvSpPr/>
          <p:nvPr/>
        </p:nvSpPr>
        <p:spPr>
          <a:xfrm>
            <a:off x="9245612" y="1579543"/>
            <a:ext cx="2731379" cy="1989800"/>
          </a:xfrm>
          <a:prstGeom prst="cloudCallout">
            <a:avLst>
              <a:gd name="adj1" fmla="val -24650"/>
              <a:gd name="adj2" fmla="val 784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ｺﾞｼｯｸE" panose="020B0900000000000000" pitchFamily="50" charset="-128"/>
                <a:ea typeface="HGPｺﾞｼｯｸE" panose="020B0900000000000000" pitchFamily="50" charset="-128"/>
              </a:rPr>
              <a:t>エステ</a:t>
            </a:r>
            <a:r>
              <a:rPr kumimoji="1" lang="ja-JP" altLang="en-US" sz="2000" dirty="0" smtClean="0">
                <a:solidFill>
                  <a:schemeClr val="tx1"/>
                </a:solidFill>
                <a:latin typeface="HGPｺﾞｼｯｸE" panose="020B0900000000000000" pitchFamily="50" charset="-128"/>
                <a:ea typeface="HGPｺﾞｼｯｸE" panose="020B0900000000000000" pitchFamily="50" charset="-128"/>
              </a:rPr>
              <a:t>の</a:t>
            </a:r>
            <a:endParaRPr kumimoji="1" lang="en-US" altLang="ja-JP" sz="2000" dirty="0" smtClean="0">
              <a:solidFill>
                <a:schemeClr val="tx1"/>
              </a:solidFill>
              <a:latin typeface="HGPｺﾞｼｯｸE" panose="020B0900000000000000" pitchFamily="50" charset="-128"/>
              <a:ea typeface="HGPｺﾞｼｯｸE" panose="020B0900000000000000" pitchFamily="50" charset="-128"/>
            </a:endParaRPr>
          </a:p>
          <a:p>
            <a:pPr algn="ctr"/>
            <a:r>
              <a:rPr kumimoji="1" lang="en-US" altLang="ja-JP" sz="2000" dirty="0" smtClean="0">
                <a:solidFill>
                  <a:schemeClr val="tx1"/>
                </a:solidFill>
                <a:latin typeface="HGPｺﾞｼｯｸE" panose="020B0900000000000000" pitchFamily="50" charset="-128"/>
                <a:ea typeface="HGPｺﾞｼｯｸE" panose="020B0900000000000000" pitchFamily="50" charset="-128"/>
              </a:rPr>
              <a:t>3</a:t>
            </a:r>
            <a:r>
              <a:rPr kumimoji="1" lang="ja-JP" altLang="en-US" sz="2000" dirty="0">
                <a:solidFill>
                  <a:schemeClr val="tx1"/>
                </a:solidFill>
                <a:latin typeface="HGPｺﾞｼｯｸE" panose="020B0900000000000000" pitchFamily="50" charset="-128"/>
                <a:ea typeface="HGPｺﾞｼｯｸE" panose="020B0900000000000000" pitchFamily="50" charset="-128"/>
              </a:rPr>
              <a:t>年後に</a:t>
            </a:r>
            <a:r>
              <a:rPr kumimoji="1" lang="ja-JP" altLang="en-US" sz="2000" dirty="0" smtClean="0">
                <a:solidFill>
                  <a:schemeClr val="tx1"/>
                </a:solidFill>
                <a:latin typeface="HGPｺﾞｼｯｸE" panose="020B0900000000000000" pitchFamily="50" charset="-128"/>
                <a:ea typeface="HGPｺﾞｼｯｸE" panose="020B0900000000000000" pitchFamily="50" charset="-128"/>
              </a:rPr>
              <a:t>やっと支払い</a:t>
            </a:r>
            <a:endParaRPr kumimoji="1" lang="en-US" altLang="ja-JP" sz="2000" dirty="0" smtClean="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sz="2000" dirty="0" smtClean="0">
                <a:solidFill>
                  <a:schemeClr val="tx1"/>
                </a:solidFill>
                <a:latin typeface="HGPｺﾞｼｯｸE" panose="020B0900000000000000" pitchFamily="50" charset="-128"/>
                <a:ea typeface="HGPｺﾞｼｯｸE" panose="020B0900000000000000" pitchFamily="50" charset="-128"/>
              </a:rPr>
              <a:t>終わった</a:t>
            </a:r>
            <a:r>
              <a:rPr kumimoji="1" lang="ja-JP" altLang="en-US" sz="2000" dirty="0">
                <a:solidFill>
                  <a:schemeClr val="tx1"/>
                </a:solidFill>
                <a:latin typeface="HGPｺﾞｼｯｸE" panose="020B0900000000000000" pitchFamily="50" charset="-128"/>
                <a:ea typeface="HGPｺﾞｼｯｸE" panose="020B0900000000000000" pitchFamily="50" charset="-128"/>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txBox="1">
            <a:spLocks noGrp="1"/>
          </p:cNvSpPr>
          <p:nvPr>
            <p:ph type="body" idx="1"/>
          </p:nvPr>
        </p:nvSpPr>
        <p:spPr>
          <a:xfrm>
            <a:off x="673862" y="1633496"/>
            <a:ext cx="10320528" cy="2942016"/>
          </a:xfrm>
          <a:prstGeom prst="rect">
            <a:avLst/>
          </a:prstGeom>
          <a:noFill/>
          <a:ln>
            <a:noFill/>
          </a:ln>
        </p:spPr>
        <p:txBody>
          <a:bodyPr spcFirstLastPara="1" wrap="square" lIns="91425" tIns="45700" rIns="91425" bIns="45700" anchor="t" anchorCtr="0">
            <a:normAutofit/>
          </a:bodyPr>
          <a:lstStyle/>
          <a:p>
            <a:pPr marL="0" lvl="0" indent="0" algn="l" rtl="0">
              <a:lnSpc>
                <a:spcPts val="3600"/>
              </a:lnSpc>
              <a:spcBef>
                <a:spcPts val="0"/>
              </a:spcBef>
              <a:spcAft>
                <a:spcPts val="0"/>
              </a:spcAft>
              <a:buClr>
                <a:schemeClr val="dk1"/>
              </a:buClr>
              <a:buSzPts val="3200"/>
              <a:buNone/>
            </a:pPr>
            <a:r>
              <a:rPr lang="ja-JP" altLang="en-US" dirty="0">
                <a:latin typeface="HG丸ｺﾞｼｯｸM-PRO" panose="020F0600000000000000" pitchFamily="50" charset="-128"/>
                <a:ea typeface="HG丸ｺﾞｼｯｸM-PRO" panose="020F0600000000000000" pitchFamily="50" charset="-128"/>
                <a:cs typeface="Arial"/>
                <a:sym typeface="Arial"/>
              </a:rPr>
              <a:t>エステ契約の前にこんな点をチェックしよう！</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600"/>
              </a:lnSpc>
              <a:spcBef>
                <a:spcPts val="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契約金額が初めの予定より高くなってない？</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6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長期の分割払いでも契約したい</a:t>
            </a:r>
            <a:r>
              <a:rPr lang="ja-JP" dirty="0" smtClean="0">
                <a:latin typeface="HG丸ｺﾞｼｯｸM-PRO" panose="020F0600000000000000" pitchFamily="50" charset="-128"/>
                <a:ea typeface="HG丸ｺﾞｼｯｸM-PRO" panose="020F0600000000000000" pitchFamily="50" charset="-128"/>
                <a:cs typeface="Arial"/>
                <a:sym typeface="Arial"/>
              </a:rPr>
              <a:t>か</a:t>
            </a:r>
            <a:r>
              <a:rPr lang="ja-JP" altLang="en-US" dirty="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6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契約書にクーリング・オフや中途解約の記載がある</a:t>
            </a:r>
            <a:r>
              <a:rPr lang="ja-JP" dirty="0" smtClean="0">
                <a:latin typeface="HG丸ｺﾞｼｯｸM-PRO" panose="020F0600000000000000" pitchFamily="50" charset="-128"/>
                <a:ea typeface="HG丸ｺﾞｼｯｸM-PRO" panose="020F0600000000000000" pitchFamily="50" charset="-128"/>
                <a:cs typeface="Arial"/>
                <a:sym typeface="Arial"/>
              </a:rPr>
              <a:t>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6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予約はとりやすそう</a:t>
            </a:r>
            <a:r>
              <a:rPr lang="ja-JP" dirty="0" smtClean="0">
                <a:latin typeface="HG丸ｺﾞｼｯｸM-PRO" panose="020F0600000000000000" pitchFamily="50" charset="-128"/>
                <a:ea typeface="HG丸ｺﾞｼｯｸM-PRO" panose="020F0600000000000000" pitchFamily="50" charset="-128"/>
                <a:cs typeface="Arial"/>
                <a:sym typeface="Arial"/>
              </a:rPr>
              <a:t>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p:txBody>
      </p:sp>
      <p:sp>
        <p:nvSpPr>
          <p:cNvPr id="406" name="Google Shape;406;p26"/>
          <p:cNvSpPr/>
          <p:nvPr/>
        </p:nvSpPr>
        <p:spPr>
          <a:xfrm>
            <a:off x="1508470" y="4798551"/>
            <a:ext cx="9175060" cy="1159099"/>
          </a:xfrm>
          <a:prstGeom prst="rect">
            <a:avLst/>
          </a:prstGeom>
          <a:solidFill>
            <a:schemeClr val="lt1"/>
          </a:solidFill>
          <a:ln>
            <a:solidFill>
              <a:schemeClr val="accent1">
                <a:shade val="50000"/>
              </a:schemeClr>
            </a:solid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3200" dirty="0">
                <a:solidFill>
                  <a:schemeClr val="dk1"/>
                </a:solidFill>
                <a:latin typeface="HG丸ｺﾞｼｯｸM-PRO" panose="020F0600000000000000" pitchFamily="50" charset="-128"/>
                <a:ea typeface="HG丸ｺﾞｼｯｸM-PRO" panose="020F0600000000000000" pitchFamily="50" charset="-128"/>
                <a:sym typeface="Arial"/>
              </a:rPr>
              <a:t>広告をうのみにせず、自分でも情報を収集して</a:t>
            </a:r>
            <a:r>
              <a:rPr lang="ja-JP" sz="32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lang="en-US" altLang="ja-JP" sz="32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3200" dirty="0" smtClean="0">
                <a:solidFill>
                  <a:schemeClr val="dk1"/>
                </a:solidFill>
                <a:latin typeface="HG丸ｺﾞｼｯｸM-PRO" panose="020F0600000000000000" pitchFamily="50" charset="-128"/>
                <a:ea typeface="HG丸ｺﾞｼｯｸM-PRO" panose="020F0600000000000000" pitchFamily="50" charset="-128"/>
                <a:sym typeface="Arial"/>
              </a:rPr>
              <a:t>トラブル</a:t>
            </a:r>
            <a:r>
              <a:rPr lang="ja-JP" sz="3200" dirty="0">
                <a:solidFill>
                  <a:schemeClr val="dk1"/>
                </a:solidFill>
                <a:latin typeface="HG丸ｺﾞｼｯｸM-PRO" panose="020F0600000000000000" pitchFamily="50" charset="-128"/>
                <a:ea typeface="HG丸ｺﾞｼｯｸM-PRO" panose="020F0600000000000000" pitchFamily="50" charset="-128"/>
                <a:sym typeface="Arial"/>
              </a:rPr>
              <a:t>を防止</a:t>
            </a:r>
            <a:r>
              <a:rPr lang="ja-JP" sz="3200" dirty="0" smtClean="0">
                <a:solidFill>
                  <a:schemeClr val="dk1"/>
                </a:solidFill>
                <a:latin typeface="HG丸ｺﾞｼｯｸM-PRO" panose="020F0600000000000000" pitchFamily="50" charset="-128"/>
                <a:ea typeface="HG丸ｺﾞｼｯｸM-PRO" panose="020F0600000000000000" pitchFamily="50" charset="-128"/>
                <a:sym typeface="Arial"/>
              </a:rPr>
              <a:t>し</a:t>
            </a:r>
            <a:r>
              <a:rPr lang="ja-JP" altLang="en-US" sz="3200" dirty="0">
                <a:solidFill>
                  <a:schemeClr val="dk1"/>
                </a:solidFill>
                <a:latin typeface="HG丸ｺﾞｼｯｸM-PRO" panose="020F0600000000000000" pitchFamily="50" charset="-128"/>
                <a:ea typeface="HG丸ｺﾞｼｯｸM-PRO" panose="020F0600000000000000" pitchFamily="50" charset="-128"/>
              </a:rPr>
              <a:t>よ</a:t>
            </a:r>
            <a:r>
              <a:rPr lang="ja-JP" sz="3200" dirty="0" smtClean="0">
                <a:solidFill>
                  <a:schemeClr val="dk1"/>
                </a:solidFill>
                <a:latin typeface="HG丸ｺﾞｼｯｸM-PRO" panose="020F0600000000000000" pitchFamily="50" charset="-128"/>
                <a:ea typeface="HG丸ｺﾞｼｯｸM-PRO" panose="020F0600000000000000" pitchFamily="50" charset="-128"/>
                <a:sym typeface="Arial"/>
              </a:rPr>
              <a:t>う</a:t>
            </a:r>
            <a:r>
              <a:rPr lang="ja-JP" sz="3200" dirty="0">
                <a:solidFill>
                  <a:schemeClr val="dk1"/>
                </a:solidFill>
                <a:latin typeface="HG丸ｺﾞｼｯｸM-PRO" panose="020F0600000000000000" pitchFamily="50" charset="-128"/>
                <a:ea typeface="HG丸ｺﾞｼｯｸM-PRO" panose="020F0600000000000000" pitchFamily="50" charset="-128"/>
                <a:sym typeface="Arial"/>
              </a:rPr>
              <a:t>！契約は慎重に</a:t>
            </a:r>
            <a:endParaRPr sz="3200" dirty="0">
              <a:latin typeface="HG丸ｺﾞｼｯｸM-PRO" panose="020F0600000000000000" pitchFamily="50" charset="-128"/>
              <a:ea typeface="HG丸ｺﾞｼｯｸM-PRO" panose="020F0600000000000000" pitchFamily="50" charset="-128"/>
            </a:endParaRPr>
          </a:p>
        </p:txBody>
      </p:sp>
      <p:sp>
        <p:nvSpPr>
          <p:cNvPr id="408" name="Google Shape;408;p26"/>
          <p:cNvSpPr txBox="1">
            <a:spLocks noGrp="1"/>
          </p:cNvSpPr>
          <p:nvPr>
            <p:ph type="title"/>
          </p:nvPr>
        </p:nvSpPr>
        <p:spPr>
          <a:xfrm>
            <a:off x="0" y="65077"/>
            <a:ext cx="9899073"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エステ契約で</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トラブルにならないために</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dirty="0"/>
          </a:p>
        </p:txBody>
      </p:sp>
      <p:cxnSp>
        <p:nvCxnSpPr>
          <p:cNvPr id="7" name="直線コネクタ 6"/>
          <p:cNvCxnSpPr/>
          <p:nvPr/>
        </p:nvCxnSpPr>
        <p:spPr>
          <a:xfrm flipV="1">
            <a:off x="0" y="1300164"/>
            <a:ext cx="11844338" cy="285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５</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06"/>
                                        </p:tgtEl>
                                        <p:attrNameLst>
                                          <p:attrName>style.visibility</p:attrName>
                                        </p:attrNameLst>
                                      </p:cBhvr>
                                      <p:to>
                                        <p:strVal val="visible"/>
                                      </p:to>
                                    </p:set>
                                    <p:animEffect transition="in" filter="barn(inVertical)">
                                      <p:cBhvr>
                                        <p:cTn id="23"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10" name="Google Shape;398;p25"/>
          <p:cNvSpPr txBox="1">
            <a:spLocks/>
          </p:cNvSpPr>
          <p:nvPr/>
        </p:nvSpPr>
        <p:spPr>
          <a:xfrm>
            <a:off x="0" y="3204762"/>
            <a:ext cx="12194925" cy="1089398"/>
          </a:xfrm>
          <a:prstGeom prst="rect">
            <a:avLst/>
          </a:prstGeom>
          <a:solidFill>
            <a:srgbClr val="FC5F1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ja-JP" altLang="en-US" sz="3200" dirty="0">
                <a:solidFill>
                  <a:schemeClr val="bg1"/>
                </a:solidFill>
                <a:latin typeface="HG丸ｺﾞｼｯｸM-PRO" panose="020F0600000000000000" pitchFamily="50" charset="-128"/>
                <a:ea typeface="HG丸ｺﾞｼｯｸM-PRO" panose="020F0600000000000000" pitchFamily="50" charset="-128"/>
              </a:rPr>
              <a:t>                        脱毛エステでは施術による</a:t>
            </a:r>
            <a:endParaRPr lang="en-US" altLang="ja-JP" sz="3200" dirty="0">
              <a:solidFill>
                <a:schemeClr val="bg1"/>
              </a:solidFill>
              <a:latin typeface="HG丸ｺﾞｼｯｸM-PRO" panose="020F0600000000000000" pitchFamily="50" charset="-128"/>
              <a:ea typeface="HG丸ｺﾞｼｯｸM-PRO" panose="020F0600000000000000" pitchFamily="50" charset="-128"/>
            </a:endParaRPr>
          </a:p>
          <a:p>
            <a:pPr lvl="0"/>
            <a:r>
              <a:rPr lang="en-US" altLang="ja-JP" sz="3200" dirty="0">
                <a:solidFill>
                  <a:schemeClr val="bg1"/>
                </a:solidFill>
                <a:latin typeface="HG丸ｺﾞｼｯｸM-PRO" panose="020F0600000000000000" pitchFamily="50" charset="-128"/>
                <a:ea typeface="HG丸ｺﾞｼｯｸM-PRO" panose="020F0600000000000000" pitchFamily="50" charset="-128"/>
              </a:rPr>
              <a:t>                       </a:t>
            </a:r>
            <a:r>
              <a:rPr lang="ja-JP" altLang="en-US" sz="3200" dirty="0">
                <a:solidFill>
                  <a:schemeClr val="bg1"/>
                </a:solidFill>
                <a:latin typeface="HG丸ｺﾞｼｯｸM-PRO" panose="020F0600000000000000" pitchFamily="50" charset="-128"/>
                <a:ea typeface="HG丸ｺﾞｼｯｸM-PRO" panose="020F0600000000000000" pitchFamily="50" charset="-128"/>
              </a:rPr>
              <a:t>火傷や発疹などの報告も！</a:t>
            </a:r>
          </a:p>
        </p:txBody>
      </p:sp>
      <p:pic>
        <p:nvPicPr>
          <p:cNvPr id="393" name="Google Shape;393;p25"/>
          <p:cNvPicPr preferRelativeResize="0">
            <a:picLocks noGrp="1"/>
          </p:cNvPicPr>
          <p:nvPr>
            <p:ph type="body" idx="1"/>
          </p:nvPr>
        </p:nvPicPr>
        <p:blipFill rotWithShape="1">
          <a:blip r:embed="rId3">
            <a:alphaModFix/>
          </a:blip>
          <a:srcRect/>
          <a:stretch/>
        </p:blipFill>
        <p:spPr>
          <a:xfrm>
            <a:off x="1179871" y="1311372"/>
            <a:ext cx="2335226" cy="1828068"/>
          </a:xfrm>
          <a:prstGeom prst="rect">
            <a:avLst/>
          </a:prstGeom>
          <a:noFill/>
          <a:ln>
            <a:noFill/>
          </a:ln>
        </p:spPr>
      </p:pic>
      <p:sp>
        <p:nvSpPr>
          <p:cNvPr id="394" name="Google Shape;394;p25"/>
          <p:cNvSpPr/>
          <p:nvPr/>
        </p:nvSpPr>
        <p:spPr>
          <a:xfrm>
            <a:off x="3215147" y="3885216"/>
            <a:ext cx="7479461" cy="1000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dirty="0"/>
              <a:t>　</a:t>
            </a:r>
            <a:endParaRPr sz="2400" b="1" dirty="0"/>
          </a:p>
        </p:txBody>
      </p:sp>
      <p:sp>
        <p:nvSpPr>
          <p:cNvPr id="395" name="Google Shape;395;p25"/>
          <p:cNvSpPr/>
          <p:nvPr/>
        </p:nvSpPr>
        <p:spPr>
          <a:xfrm>
            <a:off x="248246" y="4541397"/>
            <a:ext cx="11767705" cy="1970734"/>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エステでの脱毛と医療機関での脱毛の違いを理解</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しよう</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342900" marR="0" lvl="0" indent="-342900" algn="l" rtl="0">
              <a:spcBef>
                <a:spcPts val="0"/>
              </a:spcBef>
              <a:spcAft>
                <a:spcPts val="0"/>
              </a:spcAft>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エステ</a:t>
            </a: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店</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では</a:t>
            </a: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レーザー脱毛など</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医療行為に該当しない施術</a:t>
            </a: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は</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できない</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342900" marR="0" lvl="0" indent="-342900" algn="l" rtl="0">
              <a:spcBef>
                <a:spcPts val="0"/>
              </a:spcBef>
              <a:spcAft>
                <a:spcPts val="0"/>
              </a:spcAft>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痛みややけどなどのトラブルが生じる可能性があることを理解して、自分に合った施術を</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選ぼう</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endParaRPr sz="2400" dirty="0">
              <a:solidFill>
                <a:schemeClr val="dk1"/>
              </a:solidFill>
              <a:latin typeface="HG丸ｺﾞｼｯｸM-PRO" panose="020F0600000000000000" pitchFamily="50" charset="-128"/>
              <a:ea typeface="HG丸ｺﾞｼｯｸM-PRO" panose="020F0600000000000000" pitchFamily="50" charset="-128"/>
              <a:sym typeface="Arial"/>
            </a:endParaRPr>
          </a:p>
        </p:txBody>
      </p:sp>
      <p:sp>
        <p:nvSpPr>
          <p:cNvPr id="396" name="Google Shape;396;p25"/>
          <p:cNvSpPr/>
          <p:nvPr/>
        </p:nvSpPr>
        <p:spPr>
          <a:xfrm>
            <a:off x="3048000" y="-2157144"/>
            <a:ext cx="609600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医療機関では、レーザー等により毛の発生源を破壊するなど高い効果が得られる脱毛を受</a:t>
            </a:r>
            <a:endParaRPr/>
          </a:p>
          <a:p>
            <a:pPr marL="0" marR="0" lvl="0" indent="0" algn="l" rtl="0">
              <a:spcBef>
                <a:spcPts val="0"/>
              </a:spcBef>
              <a:spcAft>
                <a:spcPts val="0"/>
              </a:spcAft>
              <a:buNone/>
            </a:pPr>
            <a:r>
              <a:rPr lang="ja-JP" sz="1800">
                <a:solidFill>
                  <a:schemeClr val="dk1"/>
                </a:solidFill>
                <a:latin typeface="Arial"/>
                <a:ea typeface="Arial"/>
                <a:cs typeface="Arial"/>
                <a:sym typeface="Arial"/>
              </a:rPr>
              <a:t>けることができます。皮膚内部の組織を破壊する行為ですので、やけど等の皮膚トラブルが</a:t>
            </a:r>
            <a:endParaRPr/>
          </a:p>
          <a:p>
            <a:pPr marL="0" marR="0" lvl="0" indent="0" algn="l" rtl="0">
              <a:spcBef>
                <a:spcPts val="0"/>
              </a:spcBef>
              <a:spcAft>
                <a:spcPts val="0"/>
              </a:spcAft>
              <a:buNone/>
            </a:pPr>
            <a:r>
              <a:rPr lang="ja-JP" sz="1800">
                <a:solidFill>
                  <a:schemeClr val="dk1"/>
                </a:solidFill>
                <a:latin typeface="Arial"/>
                <a:ea typeface="Arial"/>
                <a:cs typeface="Arial"/>
                <a:sym typeface="Arial"/>
              </a:rPr>
              <a:t>起きるおそれもありますが、トラブルが起きた際も直ちに医師の診察を受けることができま</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す。</a:t>
            </a:r>
            <a:endParaRPr/>
          </a:p>
        </p:txBody>
      </p:sp>
      <p:sp>
        <p:nvSpPr>
          <p:cNvPr id="398" name="Google Shape;398;p25"/>
          <p:cNvSpPr txBox="1">
            <a:spLocks noGrp="1"/>
          </p:cNvSpPr>
          <p:nvPr>
            <p:ph type="title"/>
          </p:nvPr>
        </p:nvSpPr>
        <p:spPr>
          <a:xfrm>
            <a:off x="0" y="97797"/>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男性もメンズエステ契約の</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トラブルにご注意</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399" name="Google Shape;399;p25"/>
          <p:cNvSpPr txBox="1"/>
          <p:nvPr/>
        </p:nvSpPr>
        <p:spPr>
          <a:xfrm>
            <a:off x="3775588" y="1699724"/>
            <a:ext cx="5926816" cy="125299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rPr>
              <a:t>ひげ・手足の脱毛や美肌エステでも契約トラブル発生！</a:t>
            </a:r>
            <a:endParaRPr sz="2800" dirty="0">
              <a:latin typeface="HG丸ｺﾞｼｯｸM-PRO" panose="020F0600000000000000" pitchFamily="50" charset="-128"/>
              <a:ea typeface="HG丸ｺﾞｼｯｸM-PRO" panose="020F0600000000000000" pitchFamily="50" charset="-128"/>
            </a:endParaRPr>
          </a:p>
        </p:txBody>
      </p:sp>
      <p:sp>
        <p:nvSpPr>
          <p:cNvPr id="9" name="Google Shape;397;p25"/>
          <p:cNvSpPr/>
          <p:nvPr/>
        </p:nvSpPr>
        <p:spPr>
          <a:xfrm>
            <a:off x="174705" y="3304077"/>
            <a:ext cx="2570688" cy="890768"/>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altLang="ja-JP" sz="2000" dirty="0">
                <a:solidFill>
                  <a:schemeClr val="tx1"/>
                </a:solidFill>
                <a:latin typeface="HG丸ｺﾞｼｯｸM-PRO" panose="020F0600000000000000" pitchFamily="50" charset="-128"/>
                <a:ea typeface="HG丸ｺﾞｼｯｸM-PRO" panose="020F0600000000000000" pitchFamily="50" charset="-128"/>
              </a:rPr>
              <a:t>Story2</a:t>
            </a:r>
            <a:r>
              <a:rPr lang="ja-JP" altLang="en-US" sz="2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dirty="0">
                <a:solidFill>
                  <a:schemeClr val="tx1"/>
                </a:solidFill>
                <a:latin typeface="HG丸ｺﾞｼｯｸM-PRO" panose="020F0600000000000000" pitchFamily="50" charset="-128"/>
                <a:ea typeface="HG丸ｺﾞｼｯｸM-PRO" panose="020F0600000000000000" pitchFamily="50" charset="-128"/>
              </a:rPr>
              <a:t>α</a:t>
            </a:r>
            <a:endParaRPr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施術トラブル</a:t>
            </a:r>
            <a:endParaRPr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dirty="0"/>
          </a:p>
        </p:txBody>
      </p:sp>
      <p:cxnSp>
        <p:nvCxnSpPr>
          <p:cNvPr id="12" name="直線コネクタ 11"/>
          <p:cNvCxnSpPr/>
          <p:nvPr/>
        </p:nvCxnSpPr>
        <p:spPr>
          <a:xfrm flipV="1">
            <a:off x="69273" y="1242186"/>
            <a:ext cx="11720945" cy="2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５</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3"/>
        <p:cNvGrpSpPr/>
        <p:nvPr/>
      </p:nvGrpSpPr>
      <p:grpSpPr>
        <a:xfrm>
          <a:off x="0" y="0"/>
          <a:ext cx="0" cy="0"/>
          <a:chOff x="0" y="0"/>
          <a:chExt cx="0" cy="0"/>
        </a:xfrm>
      </p:grpSpPr>
      <p:sp>
        <p:nvSpPr>
          <p:cNvPr id="418" name="Google Shape;418;p27"/>
          <p:cNvSpPr txBox="1">
            <a:spLocks noGrp="1"/>
          </p:cNvSpPr>
          <p:nvPr>
            <p:ph type="title"/>
          </p:nvPr>
        </p:nvSpPr>
        <p:spPr>
          <a:xfrm>
            <a:off x="0" y="-27748"/>
            <a:ext cx="12192000" cy="1120500"/>
          </a:xfrm>
          <a:prstGeom prst="rect">
            <a:avLst/>
          </a:prstGeom>
          <a:solidFill>
            <a:srgbClr val="FABF1A"/>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友人からの誘いでも注意を</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pic>
        <p:nvPicPr>
          <p:cNvPr id="414" name="Google Shape;414;p27"/>
          <p:cNvPicPr preferRelativeResize="0">
            <a:picLocks noGrp="1"/>
          </p:cNvPicPr>
          <p:nvPr>
            <p:ph type="body" idx="1"/>
          </p:nvPr>
        </p:nvPicPr>
        <p:blipFill rotWithShape="1">
          <a:blip r:embed="rId3">
            <a:alphaModFix/>
          </a:blip>
          <a:srcRect/>
          <a:stretch/>
        </p:blipFill>
        <p:spPr>
          <a:xfrm>
            <a:off x="6489290" y="1384455"/>
            <a:ext cx="5702710" cy="3947998"/>
          </a:xfrm>
          <a:prstGeom prst="rect">
            <a:avLst/>
          </a:prstGeom>
          <a:noFill/>
          <a:ln>
            <a:noFill/>
          </a:ln>
        </p:spPr>
      </p:pic>
      <p:sp>
        <p:nvSpPr>
          <p:cNvPr id="415" name="Google Shape;415;p27"/>
          <p:cNvSpPr/>
          <p:nvPr/>
        </p:nvSpPr>
        <p:spPr>
          <a:xfrm>
            <a:off x="51101" y="1224117"/>
            <a:ext cx="6305453" cy="4268675"/>
          </a:xfrm>
          <a:prstGeom prst="rect">
            <a:avLst/>
          </a:prstGeom>
          <a:noFill/>
          <a:ln w="38100">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3200" u="sng" dirty="0">
                <a:solidFill>
                  <a:srgbClr val="FF0000"/>
                </a:solidFill>
                <a:latin typeface="HG丸ｺﾞｼｯｸM-PRO" panose="020F0600000000000000" pitchFamily="50" charset="-128"/>
                <a:ea typeface="HG丸ｺﾞｼｯｸM-PRO" panose="020F0600000000000000" pitchFamily="50" charset="-128"/>
                <a:sym typeface="Arial"/>
              </a:rPr>
              <a:t>簡単に儲かるといわれて</a:t>
            </a:r>
            <a:endParaRPr lang="en-US" altLang="ja-JP" sz="3200" u="sng" dirty="0">
              <a:solidFill>
                <a:srgbClr val="FF0000"/>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altLang="en-US" sz="3200" u="sng" dirty="0">
                <a:solidFill>
                  <a:srgbClr val="FF0000"/>
                </a:solidFill>
                <a:latin typeface="HG丸ｺﾞｼｯｸM-PRO" panose="020F0600000000000000" pitchFamily="50" charset="-128"/>
                <a:ea typeface="HG丸ｺﾞｼｯｸM-PRO" panose="020F0600000000000000" pitchFamily="50" charset="-128"/>
                <a:sym typeface="Arial"/>
              </a:rPr>
              <a:t>高額契約を！</a:t>
            </a:r>
            <a:endParaRPr sz="2800"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サークルの先輩に紹介されて</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すごい人」に会った。誰でも投資で簡単に儲かると言われ</a:t>
            </a: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、投資</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の</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ノウハウ</a:t>
            </a: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が入った</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USB50万円</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を</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勧められた</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。お金がないと断ったが、人を紹介すれば10万円が入るし</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借金</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をすればいいと</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言われた</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が</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p:txBody>
      </p:sp>
      <p:sp>
        <p:nvSpPr>
          <p:cNvPr id="416" name="Google Shape;416;p27"/>
          <p:cNvSpPr/>
          <p:nvPr/>
        </p:nvSpPr>
        <p:spPr>
          <a:xfrm>
            <a:off x="3535665" y="5624156"/>
            <a:ext cx="4026309" cy="1036955"/>
          </a:xfrm>
          <a:prstGeom prst="wedgeEllipseCallout">
            <a:avLst>
              <a:gd name="adj1" fmla="val 30826"/>
              <a:gd name="adj2" fmla="val -82599"/>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tx1"/>
                </a:solidFill>
                <a:latin typeface="HGPｺﾞｼｯｸE" panose="020B0900000000000000" pitchFamily="50" charset="-128"/>
                <a:ea typeface="HGPｺﾞｼｯｸE" panose="020B0900000000000000" pitchFamily="50" charset="-128"/>
                <a:sym typeface="Arial"/>
              </a:rPr>
              <a:t>借金してでも買うべきだよ。すぐに元が取れるから！</a:t>
            </a:r>
            <a:endParaRPr sz="1800" dirty="0">
              <a:solidFill>
                <a:schemeClr val="tx1"/>
              </a:solidFill>
              <a:latin typeface="HGPｺﾞｼｯｸE" panose="020B0900000000000000" pitchFamily="50" charset="-128"/>
              <a:ea typeface="HGPｺﾞｼｯｸE" panose="020B0900000000000000" pitchFamily="50" charset="-128"/>
            </a:endParaRPr>
          </a:p>
        </p:txBody>
      </p:sp>
      <p:sp>
        <p:nvSpPr>
          <p:cNvPr id="417" name="Google Shape;417;p27"/>
          <p:cNvSpPr/>
          <p:nvPr/>
        </p:nvSpPr>
        <p:spPr>
          <a:xfrm>
            <a:off x="126717" y="27689"/>
            <a:ext cx="2978727" cy="1009626"/>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Story3</a:t>
            </a:r>
            <a:endParaRPr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儲け話</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dirty="0"/>
          </a:p>
        </p:txBody>
      </p:sp>
      <p:sp>
        <p:nvSpPr>
          <p:cNvPr id="9" name="Google Shape;149;p5"/>
          <p:cNvSpPr/>
          <p:nvPr/>
        </p:nvSpPr>
        <p:spPr>
          <a:xfrm>
            <a:off x="10335216" y="389060"/>
            <a:ext cx="1318348" cy="540978"/>
          </a:xfrm>
          <a:prstGeom prst="rect">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6</a:t>
            </a:r>
            <a:r>
              <a:rPr lang="ja-JP" altLang="en-US" sz="1200" dirty="0">
                <a:solidFill>
                  <a:schemeClr val="dk1"/>
                </a:solidFill>
                <a:latin typeface="Calibri"/>
                <a:ea typeface="Calibri"/>
                <a:cs typeface="Calibri"/>
                <a:sym typeface="Calibri"/>
              </a:rPr>
              <a:t>－</a:t>
            </a:r>
            <a:r>
              <a:rPr lang="en-US" altLang="ja-JP" sz="1200" dirty="0">
                <a:solidFill>
                  <a:schemeClr val="dk1"/>
                </a:solidFill>
                <a:latin typeface="Calibri"/>
                <a:ea typeface="Calibri"/>
                <a:cs typeface="Calibri"/>
                <a:sym typeface="Calibri"/>
              </a:rPr>
              <a:t>7</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circle(in)">
                                      <p:cBhvr>
                                        <p:cTn id="7" dur="2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C5462E-667A-D845-9FDA-5D4F4FE237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dirty="0"/>
          </a:p>
        </p:txBody>
      </p:sp>
      <p:sp>
        <p:nvSpPr>
          <p:cNvPr id="9" name="角丸四角形 8">
            <a:extLst>
              <a:ext uri="{FF2B5EF4-FFF2-40B4-BE49-F238E27FC236}">
                <a16:creationId xmlns:a16="http://schemas.microsoft.com/office/drawing/2014/main" id="{5F4C7BA8-9EF2-2B4D-8BCD-DF4215182003}"/>
              </a:ext>
            </a:extLst>
          </p:cNvPr>
          <p:cNvSpPr/>
          <p:nvPr/>
        </p:nvSpPr>
        <p:spPr>
          <a:xfrm>
            <a:off x="1289457" y="1242060"/>
            <a:ext cx="2499360" cy="2487130"/>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800" dirty="0">
              <a:solidFill>
                <a:schemeClr val="tx1"/>
              </a:solidFill>
            </a:endParaRPr>
          </a:p>
          <a:p>
            <a:pPr algn="ctr"/>
            <a:endParaRPr kumimoji="1" lang="en-US" altLang="ja-JP" sz="2000" dirty="0">
              <a:solidFill>
                <a:schemeClr val="tx1"/>
              </a:solidFill>
              <a:latin typeface="+mj-ea"/>
              <a:ea typeface="+mj-ea"/>
            </a:endParaRPr>
          </a:p>
          <a:p>
            <a:pPr algn="ctr"/>
            <a:endParaRPr kumimoji="1" lang="en-US" altLang="ja-JP" sz="2000" dirty="0">
              <a:solidFill>
                <a:schemeClr val="tx1"/>
              </a:solidFill>
              <a:latin typeface="+mj-ea"/>
              <a:ea typeface="+mj-ea"/>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手軽にできるアルバイトが</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したい。</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2000" dirty="0">
              <a:solidFill>
                <a:schemeClr val="tx1"/>
              </a:solidFill>
              <a:latin typeface="+mj-ea"/>
              <a:ea typeface="+mj-ea"/>
            </a:endParaRPr>
          </a:p>
        </p:txBody>
      </p:sp>
      <p:sp>
        <p:nvSpPr>
          <p:cNvPr id="11" name="角丸四角形 10">
            <a:extLst>
              <a:ext uri="{FF2B5EF4-FFF2-40B4-BE49-F238E27FC236}">
                <a16:creationId xmlns:a16="http://schemas.microsoft.com/office/drawing/2014/main" id="{5F4C7BA8-9EF2-2B4D-8BCD-DF4215182003}"/>
              </a:ext>
            </a:extLst>
          </p:cNvPr>
          <p:cNvSpPr/>
          <p:nvPr/>
        </p:nvSpPr>
        <p:spPr>
          <a:xfrm>
            <a:off x="4808584" y="1242060"/>
            <a:ext cx="2645162" cy="2487130"/>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800" dirty="0">
              <a:solidFill>
                <a:schemeClr val="tx1"/>
              </a:solidFill>
            </a:endParaRPr>
          </a:p>
          <a:p>
            <a:pPr algn="ctr"/>
            <a:endParaRPr kumimoji="1" lang="en-US" altLang="ja-JP" sz="1800" dirty="0">
              <a:solidFill>
                <a:schemeClr val="tx1"/>
              </a:solidFill>
            </a:endParaRPr>
          </a:p>
          <a:p>
            <a:pPr algn="ctr"/>
            <a:endParaRPr kumimoji="1" lang="en-US" altLang="ja-JP" sz="1800" dirty="0">
              <a:solidFill>
                <a:schemeClr val="tx1"/>
              </a:solidFill>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自分の将来について何となく不安</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だ。</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11">
            <a:extLst>
              <a:ext uri="{FF2B5EF4-FFF2-40B4-BE49-F238E27FC236}">
                <a16:creationId xmlns:a16="http://schemas.microsoft.com/office/drawing/2014/main" id="{5F4C7BA8-9EF2-2B4D-8BCD-DF4215182003}"/>
              </a:ext>
            </a:extLst>
          </p:cNvPr>
          <p:cNvSpPr/>
          <p:nvPr/>
        </p:nvSpPr>
        <p:spPr>
          <a:xfrm>
            <a:off x="6346984" y="3923436"/>
            <a:ext cx="2499360" cy="2373884"/>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800" dirty="0">
              <a:solidFill>
                <a:schemeClr val="tx1"/>
              </a:solidFill>
            </a:endParaRPr>
          </a:p>
          <a:p>
            <a:pPr algn="ctr"/>
            <a:endParaRPr kumimoji="1" lang="en-US" altLang="ja-JP" sz="1800" dirty="0">
              <a:solidFill>
                <a:schemeClr val="tx1"/>
              </a:solidFill>
            </a:endParaRPr>
          </a:p>
          <a:p>
            <a:pPr algn="ctr"/>
            <a:endParaRPr kumimoji="1" lang="en-US" altLang="ja-JP" sz="1800" dirty="0">
              <a:solidFill>
                <a:schemeClr val="tx1"/>
              </a:solidFill>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仲の良い</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友達</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から</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の誘いは</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断り</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にくい</a:t>
            </a:r>
            <a:r>
              <a:rPr kumimoji="1" lang="ja-JP" altLang="en-US" sz="2000" dirty="0">
                <a:solidFill>
                  <a:schemeClr val="tx1"/>
                </a:solidFill>
              </a:rPr>
              <a:t>。</a:t>
            </a:r>
          </a:p>
        </p:txBody>
      </p:sp>
      <p:sp>
        <p:nvSpPr>
          <p:cNvPr id="13" name="角丸四角形 12">
            <a:extLst>
              <a:ext uri="{FF2B5EF4-FFF2-40B4-BE49-F238E27FC236}">
                <a16:creationId xmlns:a16="http://schemas.microsoft.com/office/drawing/2014/main" id="{5F4C7BA8-9EF2-2B4D-8BCD-DF4215182003}"/>
              </a:ext>
            </a:extLst>
          </p:cNvPr>
          <p:cNvSpPr/>
          <p:nvPr/>
        </p:nvSpPr>
        <p:spPr>
          <a:xfrm>
            <a:off x="8473513" y="1217892"/>
            <a:ext cx="2743200" cy="2511298"/>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800" dirty="0">
              <a:solidFill>
                <a:schemeClr val="tx1"/>
              </a:solidFill>
            </a:endParaRPr>
          </a:p>
          <a:p>
            <a:pPr algn="ctr"/>
            <a:endParaRPr kumimoji="1" lang="en-US" altLang="ja-JP" sz="1800" dirty="0">
              <a:solidFill>
                <a:schemeClr val="tx1"/>
              </a:solidFill>
            </a:endParaRPr>
          </a:p>
          <a:p>
            <a:pPr algn="ctr"/>
            <a:endParaRPr kumimoji="1" lang="en-US" altLang="ja-JP" sz="1800" dirty="0">
              <a:solidFill>
                <a:schemeClr val="tx1"/>
              </a:solidFill>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褒められたりおだてられたりする</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のに</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弱い</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と思う。</a:t>
            </a:r>
          </a:p>
        </p:txBody>
      </p:sp>
      <p:sp>
        <p:nvSpPr>
          <p:cNvPr id="14" name="角丸四角形 13">
            <a:extLst>
              <a:ext uri="{FF2B5EF4-FFF2-40B4-BE49-F238E27FC236}">
                <a16:creationId xmlns:a16="http://schemas.microsoft.com/office/drawing/2014/main" id="{5F4C7BA8-9EF2-2B4D-8BCD-DF4215182003}"/>
              </a:ext>
            </a:extLst>
          </p:cNvPr>
          <p:cNvSpPr/>
          <p:nvPr/>
        </p:nvSpPr>
        <p:spPr>
          <a:xfrm>
            <a:off x="9130665" y="3904639"/>
            <a:ext cx="2499360" cy="2392680"/>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領収書や説明書はあまり読まない。</a:t>
            </a:r>
          </a:p>
        </p:txBody>
      </p:sp>
      <p:sp>
        <p:nvSpPr>
          <p:cNvPr id="15" name="角丸四角形 14">
            <a:extLst>
              <a:ext uri="{FF2B5EF4-FFF2-40B4-BE49-F238E27FC236}">
                <a16:creationId xmlns:a16="http://schemas.microsoft.com/office/drawing/2014/main" id="{5F4C7BA8-9EF2-2B4D-8BCD-DF4215182003}"/>
              </a:ext>
            </a:extLst>
          </p:cNvPr>
          <p:cNvSpPr/>
          <p:nvPr/>
        </p:nvSpPr>
        <p:spPr>
          <a:xfrm>
            <a:off x="691516" y="3923435"/>
            <a:ext cx="2499360" cy="2392680"/>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800" dirty="0">
              <a:solidFill>
                <a:schemeClr val="tx1"/>
              </a:solidFill>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新しいダイエット方法や美容</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方法はすぐ</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試して</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みたい。</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a:extLst>
              <a:ext uri="{FF2B5EF4-FFF2-40B4-BE49-F238E27FC236}">
                <a16:creationId xmlns:a16="http://schemas.microsoft.com/office/drawing/2014/main" id="{5F4C7BA8-9EF2-2B4D-8BCD-DF4215182003}"/>
              </a:ext>
            </a:extLst>
          </p:cNvPr>
          <p:cNvSpPr/>
          <p:nvPr/>
        </p:nvSpPr>
        <p:spPr>
          <a:xfrm>
            <a:off x="3531034" y="3923436"/>
            <a:ext cx="2499360" cy="2392680"/>
          </a:xfrm>
          <a:prstGeom prst="roundRect">
            <a:avLst/>
          </a:prstGeom>
          <a:solidFill>
            <a:srgbClr val="EAFD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800" dirty="0">
              <a:solidFill>
                <a:schemeClr val="tx1"/>
              </a:solidFill>
            </a:endParaRPr>
          </a:p>
          <a:p>
            <a:pPr algn="ctr"/>
            <a:endParaRPr kumimoji="1" lang="en-US" altLang="ja-JP" sz="1800" dirty="0" smtClean="0">
              <a:solidFill>
                <a:schemeClr val="tx1"/>
              </a:solidFill>
            </a:endParaRPr>
          </a:p>
          <a:p>
            <a:pPr algn="ctr"/>
            <a:endParaRPr kumimoji="1" lang="en-US" altLang="ja-JP" sz="1800" dirty="0">
              <a:solidFill>
                <a:schemeClr val="tx1"/>
              </a:solidFill>
            </a:endParaRPr>
          </a:p>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口</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コミや他人</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の</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話</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をすぐに</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信じてしまう</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421828" y="267339"/>
            <a:ext cx="4358886" cy="923330"/>
          </a:xfrm>
          <a:prstGeom prst="rect">
            <a:avLst/>
          </a:prstGeom>
          <a:noFill/>
        </p:spPr>
        <p:txBody>
          <a:bodyPr wrap="none" lIns="91440" tIns="45720" rIns="91440" bIns="45720">
            <a:spAutoFit/>
          </a:bodyPr>
          <a:lstStyle/>
          <a:p>
            <a:pPr algn="ctr"/>
            <a:r>
              <a:rPr lang="ja-JP" altLang="en-US" sz="5400" b="1" cap="none" spc="0" dirty="0">
                <a:ln w="10160">
                  <a:solidFill>
                    <a:schemeClr val="accent5"/>
                  </a:solidFill>
                  <a:prstDash val="solid"/>
                </a:ln>
                <a:solidFill>
                  <a:schemeClr val="accent4">
                    <a:lumMod val="40000"/>
                    <a:lumOff val="6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心理チェック</a:t>
            </a:r>
          </a:p>
        </p:txBody>
      </p:sp>
      <p:sp>
        <p:nvSpPr>
          <p:cNvPr id="20" name="テキスト ボックス 19"/>
          <p:cNvSpPr txBox="1"/>
          <p:nvPr/>
        </p:nvSpPr>
        <p:spPr>
          <a:xfrm>
            <a:off x="4652685" y="603601"/>
            <a:ext cx="5012574" cy="584775"/>
          </a:xfrm>
          <a:prstGeom prst="rect">
            <a:avLst/>
          </a:prstGeom>
          <a:noFill/>
        </p:spPr>
        <p:txBody>
          <a:bodyPr wrap="square" rtlCol="0">
            <a:spAutoFit/>
          </a:bodyPr>
          <a:lstStyle/>
          <a:p>
            <a:r>
              <a:rPr kumimoji="1" lang="ja-JP" altLang="en-US" sz="3200" dirty="0">
                <a:latin typeface="HGPｺﾞｼｯｸM" panose="020B0600000000000000" pitchFamily="50" charset="-128"/>
                <a:ea typeface="HGPｺﾞｼｯｸM" panose="020B0600000000000000" pitchFamily="50" charset="-128"/>
              </a:rPr>
              <a:t>あなたは本当に大丈夫？</a:t>
            </a:r>
          </a:p>
        </p:txBody>
      </p:sp>
      <p:sp>
        <p:nvSpPr>
          <p:cNvPr id="21" name="正方形/長方形 20"/>
          <p:cNvSpPr/>
          <p:nvPr/>
        </p:nvSpPr>
        <p:spPr>
          <a:xfrm>
            <a:off x="2189582" y="1587647"/>
            <a:ext cx="699109" cy="4649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kumimoji="1" lang="ja-JP" altLang="en-US" sz="2000" dirty="0">
              <a:solidFill>
                <a:schemeClr val="tx1"/>
              </a:solidFill>
            </a:endParaRPr>
          </a:p>
        </p:txBody>
      </p:sp>
      <p:sp>
        <p:nvSpPr>
          <p:cNvPr id="22" name="正方形/長方形 21"/>
          <p:cNvSpPr/>
          <p:nvPr/>
        </p:nvSpPr>
        <p:spPr>
          <a:xfrm>
            <a:off x="5828351" y="1587647"/>
            <a:ext cx="633882" cy="441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kumimoji="1" lang="ja-JP" altLang="en-US" sz="2400" dirty="0">
              <a:solidFill>
                <a:schemeClr val="tx1"/>
              </a:solidFill>
            </a:endParaRPr>
          </a:p>
        </p:txBody>
      </p:sp>
      <p:sp>
        <p:nvSpPr>
          <p:cNvPr id="23" name="正方形/長方形 22"/>
          <p:cNvSpPr/>
          <p:nvPr/>
        </p:nvSpPr>
        <p:spPr>
          <a:xfrm>
            <a:off x="9528172" y="1587647"/>
            <a:ext cx="633882" cy="472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63773" y="4224273"/>
            <a:ext cx="633882" cy="521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636039" y="4168246"/>
            <a:ext cx="633882" cy="472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279723" y="4193162"/>
            <a:ext cx="633882" cy="472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0063404" y="4208380"/>
            <a:ext cx="633882" cy="472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Google Shape;149;p5"/>
          <p:cNvSpPr/>
          <p:nvPr/>
        </p:nvSpPr>
        <p:spPr>
          <a:xfrm>
            <a:off x="10063404" y="373173"/>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１</a:t>
            </a:r>
            <a:endParaRPr dirty="0"/>
          </a:p>
        </p:txBody>
      </p:sp>
      <p:sp>
        <p:nvSpPr>
          <p:cNvPr id="2" name="テキスト ボックス 1"/>
          <p:cNvSpPr txBox="1"/>
          <p:nvPr/>
        </p:nvSpPr>
        <p:spPr>
          <a:xfrm>
            <a:off x="3531034" y="6441608"/>
            <a:ext cx="5315310" cy="307777"/>
          </a:xfrm>
          <a:prstGeom prst="rect">
            <a:avLst/>
          </a:prstGeom>
          <a:noFill/>
        </p:spPr>
        <p:txBody>
          <a:bodyPr wrap="square" rtlCol="0">
            <a:spAutoFit/>
          </a:bodyPr>
          <a:lstStyle/>
          <a:p>
            <a:r>
              <a:rPr kumimoji="1" lang="ja-JP" altLang="en-US" dirty="0"/>
              <a:t>参考：消費者庁発行啓発パンフレット</a:t>
            </a:r>
            <a:r>
              <a:rPr kumimoji="1" lang="en-US" altLang="ja-JP" dirty="0"/>
              <a:t>『Attention』</a:t>
            </a:r>
            <a:r>
              <a:rPr kumimoji="1" lang="ja-JP" altLang="en-US" dirty="0"/>
              <a:t>を基に作成</a:t>
            </a:r>
          </a:p>
        </p:txBody>
      </p:sp>
    </p:spTree>
    <p:extLst>
      <p:ext uri="{BB962C8B-B14F-4D97-AF65-F5344CB8AC3E}">
        <p14:creationId xmlns:p14="http://schemas.microsoft.com/office/powerpoint/2010/main" val="3771183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070" y="2362053"/>
            <a:ext cx="2914494" cy="2814632"/>
          </a:xfrm>
          <a:prstGeom prst="rect">
            <a:avLst/>
          </a:prstGeom>
        </p:spPr>
      </p:pic>
      <p:sp>
        <p:nvSpPr>
          <p:cNvPr id="424" name="Google Shape;424;p28"/>
          <p:cNvSpPr/>
          <p:nvPr/>
        </p:nvSpPr>
        <p:spPr>
          <a:xfrm>
            <a:off x="213686" y="1510281"/>
            <a:ext cx="6260856" cy="455523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商品やサービスを販売するのと同時に新たな会員を勧誘し、その会員がさらに会員を入会させて販売網を拡大していく取引方法</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を</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3200"/>
            </a:pPr>
            <a:r>
              <a:rPr lang="ja-JP" altLang="en-US" sz="2800" b="1" dirty="0">
                <a:solidFill>
                  <a:schemeClr val="dk1"/>
                </a:solidFill>
                <a:latin typeface="HG丸ｺﾞｼｯｸM-PRO" panose="020F0600000000000000" pitchFamily="50" charset="-128"/>
                <a:ea typeface="HG丸ｺﾞｼｯｸM-PRO" panose="020F0600000000000000" pitchFamily="50" charset="-128"/>
              </a:rPr>
              <a:t>　</a:t>
            </a:r>
            <a:r>
              <a:rPr lang="ja-JP" altLang="en-US" sz="2800" b="1" dirty="0" smtClean="0">
                <a:solidFill>
                  <a:schemeClr val="dk1"/>
                </a:solidFill>
                <a:latin typeface="HG丸ｺﾞｼｯｸM-PRO" panose="020F0600000000000000" pitchFamily="50" charset="-128"/>
                <a:ea typeface="HG丸ｺﾞｼｯｸM-PRO" panose="020F0600000000000000" pitchFamily="50" charset="-128"/>
              </a:rPr>
              <a:t> </a:t>
            </a:r>
            <a:r>
              <a:rPr lang="ja-JP" sz="2800" b="1" dirty="0" smtClean="0">
                <a:solidFill>
                  <a:srgbClr val="FF0000"/>
                </a:solidFill>
                <a:latin typeface="HG丸ｺﾞｼｯｸM-PRO" panose="020F0600000000000000" pitchFamily="50" charset="-128"/>
                <a:ea typeface="HG丸ｺﾞｼｯｸM-PRO" panose="020F0600000000000000" pitchFamily="50" charset="-128"/>
              </a:rPr>
              <a:t>マルチ</a:t>
            </a:r>
            <a:r>
              <a:rPr lang="ja-JP" sz="2800" b="1" dirty="0">
                <a:solidFill>
                  <a:srgbClr val="FF0000"/>
                </a:solidFill>
                <a:latin typeface="HG丸ｺﾞｼｯｸM-PRO" panose="020F0600000000000000" pitchFamily="50" charset="-128"/>
                <a:ea typeface="HG丸ｺﾞｼｯｸM-PRO" panose="020F0600000000000000" pitchFamily="50" charset="-128"/>
              </a:rPr>
              <a:t>商法</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と</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いう</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lang="en-US" altLang="ja-JP"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285750" marR="0" lvl="0" indent="-285750" algn="l" rtl="0">
              <a:spcBef>
                <a:spcPts val="0"/>
              </a:spcBef>
              <a:spcAft>
                <a:spcPts val="0"/>
              </a:spcAft>
              <a:buClr>
                <a:schemeClr val="dk1"/>
              </a:buClr>
              <a:buSzPts val="3200"/>
              <a:buFont typeface="Noto Sans Symbols"/>
              <a:buChar char="●"/>
            </a:pP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457200" marR="0" lvl="0" indent="-457200" algn="l" rtl="0">
              <a:spcBef>
                <a:spcPts val="0"/>
              </a:spcBef>
              <a:spcAft>
                <a:spcPts val="0"/>
              </a:spcAft>
              <a:buClr>
                <a:schemeClr val="dk1"/>
              </a:buClr>
              <a:buSzPts val="3200"/>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特定商取引法では連鎖販売取引として</a:t>
            </a:r>
            <a:r>
              <a:rPr lang="ja-JP" altLang="en-US" sz="2800" dirty="0">
                <a:solidFill>
                  <a:schemeClr val="dk1"/>
                </a:solidFill>
                <a:latin typeface="HG丸ｺﾞｼｯｸM-PRO" panose="020F0600000000000000" pitchFamily="50" charset="-128"/>
                <a:ea typeface="HG丸ｺﾞｼｯｸM-PRO" panose="020F0600000000000000" pitchFamily="50" charset="-128"/>
              </a:rPr>
              <a:t>、販売方法や広告、書面交付義務、クーリング・オフ、中途解約など規制されて</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rPr>
              <a:t>いる。</a:t>
            </a:r>
            <a:endParaRPr lang="en-US" altLang="ja-JP" sz="2800" dirty="0">
              <a:solidFill>
                <a:schemeClr val="dk1"/>
              </a:solidFill>
              <a:latin typeface="HG丸ｺﾞｼｯｸM-PRO" panose="020F0600000000000000" pitchFamily="50" charset="-128"/>
              <a:ea typeface="HG丸ｺﾞｼｯｸM-PRO" panose="020F0600000000000000" pitchFamily="50" charset="-128"/>
            </a:endParaRPr>
          </a:p>
        </p:txBody>
      </p:sp>
      <p:sp>
        <p:nvSpPr>
          <p:cNvPr id="426" name="Google Shape;426;p28"/>
          <p:cNvSpPr txBox="1">
            <a:spLocks noGrp="1"/>
          </p:cNvSpPr>
          <p:nvPr>
            <p:ph type="sldNum" idx="12"/>
          </p:nvPr>
        </p:nvSpPr>
        <p:spPr>
          <a:xfrm>
            <a:off x="9076765" y="639257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20</a:t>
            </a:fld>
            <a:endParaRPr/>
          </a:p>
        </p:txBody>
      </p:sp>
      <p:sp>
        <p:nvSpPr>
          <p:cNvPr id="428" name="Google Shape;428;p28"/>
          <p:cNvSpPr txBox="1">
            <a:spLocks noGrp="1"/>
          </p:cNvSpPr>
          <p:nvPr>
            <p:ph type="title"/>
          </p:nvPr>
        </p:nvSpPr>
        <p:spPr>
          <a:xfrm>
            <a:off x="0" y="73742"/>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「人を紹介すれば儲かる」って</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マルチ商法ってなに？</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cxnSp>
        <p:nvCxnSpPr>
          <p:cNvPr id="7" name="直線コネクタ 6"/>
          <p:cNvCxnSpPr/>
          <p:nvPr/>
        </p:nvCxnSpPr>
        <p:spPr>
          <a:xfrm flipV="1">
            <a:off x="0" y="1263617"/>
            <a:ext cx="12192000" cy="2832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606145" y="2092037"/>
            <a:ext cx="1925782" cy="995422"/>
          </a:xfrm>
          <a:prstGeom prst="flowChartMagneticTape">
            <a:avLst/>
          </a:prstGeom>
          <a:solidFill>
            <a:schemeClr val="bg1"/>
          </a:solidFill>
          <a:ln>
            <a:solidFill>
              <a:srgbClr val="FF0000"/>
            </a:solidFill>
          </a:ln>
        </p:spPr>
        <p:txBody>
          <a:bodyPr wrap="square" rtlCol="0">
            <a:spAutoFit/>
          </a:bodyPr>
          <a:lstStyle/>
          <a:p>
            <a:r>
              <a:rPr kumimoji="1" lang="ja-JP" altLang="en-US" sz="2000" dirty="0">
                <a:latin typeface="AR Pマッチ体B" panose="04020800000000000000" pitchFamily="18" charset="-128"/>
                <a:ea typeface="AR Pマッチ体B" panose="04020800000000000000" pitchFamily="18" charset="-128"/>
              </a:rPr>
              <a:t>マージン</a:t>
            </a:r>
            <a:endParaRPr kumimoji="1" lang="en-US" altLang="ja-JP" sz="2000" dirty="0">
              <a:latin typeface="AR Pマッチ体B" panose="04020800000000000000" pitchFamily="18" charset="-128"/>
              <a:ea typeface="AR Pマッチ体B" panose="04020800000000000000" pitchFamily="18" charset="-128"/>
            </a:endParaRPr>
          </a:p>
          <a:p>
            <a:r>
              <a:rPr kumimoji="1" lang="ja-JP" altLang="en-US" sz="2000" dirty="0">
                <a:latin typeface="AR Pマッチ体B" panose="04020800000000000000" pitchFamily="18" charset="-128"/>
                <a:ea typeface="AR Pマッチ体B" panose="04020800000000000000" pitchFamily="18" charset="-128"/>
              </a:rPr>
              <a:t>マージン</a:t>
            </a:r>
            <a:endParaRPr kumimoji="1" lang="en-US" altLang="ja-JP" sz="2000" dirty="0">
              <a:latin typeface="AR Pマッチ体B" panose="04020800000000000000" pitchFamily="18" charset="-128"/>
              <a:ea typeface="AR Pマッチ体B" panose="04020800000000000000" pitchFamily="18" charset="-128"/>
            </a:endParaRPr>
          </a:p>
        </p:txBody>
      </p:sp>
      <p:sp>
        <p:nvSpPr>
          <p:cNvPr id="12"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9"/>
          <p:cNvSpPr txBox="1">
            <a:spLocks noGrp="1"/>
          </p:cNvSpPr>
          <p:nvPr>
            <p:ph type="body" idx="1"/>
          </p:nvPr>
        </p:nvSpPr>
        <p:spPr>
          <a:xfrm>
            <a:off x="331840" y="1404257"/>
            <a:ext cx="11264900" cy="3991706"/>
          </a:xfrm>
          <a:prstGeom prst="rect">
            <a:avLst/>
          </a:prstGeom>
          <a:noFill/>
          <a:ln>
            <a:noFill/>
          </a:ln>
        </p:spPr>
        <p:txBody>
          <a:bodyPr spcFirstLastPara="1" wrap="square" lIns="91425" tIns="45700" rIns="91425" bIns="45700" anchor="t" anchorCtr="0">
            <a:normAutofit/>
          </a:bodyPr>
          <a:lstStyle/>
          <a:p>
            <a:pPr lvl="0" indent="-457200" algn="l" rtl="0">
              <a:lnSpc>
                <a:spcPts val="3000"/>
              </a:lnSpc>
              <a:spcBef>
                <a:spcPts val="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クーリング・オフが可能</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000"/>
              </a:lnSpc>
              <a:spcBef>
                <a:spcPts val="0"/>
              </a:spcBef>
              <a:spcAft>
                <a:spcPts val="0"/>
              </a:spcAft>
              <a:buClr>
                <a:schemeClr val="dk1"/>
              </a:buClr>
              <a:buSzPts val="3200"/>
              <a:buNone/>
            </a:pPr>
            <a:endParaRPr dirty="0">
              <a:latin typeface="HG丸ｺﾞｼｯｸM-PRO" panose="020F0600000000000000" pitchFamily="50" charset="-128"/>
              <a:ea typeface="HG丸ｺﾞｼｯｸM-PRO" panose="020F0600000000000000" pitchFamily="50" charset="-128"/>
              <a:cs typeface="Arial"/>
              <a:sym typeface="Arial"/>
            </a:endParaRPr>
          </a:p>
          <a:p>
            <a:pPr indent="-457200">
              <a:lnSpc>
                <a:spcPts val="3200"/>
              </a:lnSpc>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クーリング・オフ期間はクーリング・オフについて記載された契約書面を受け取った日または商品を受け取った日のどちらか遅い日から</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20日間</a:t>
            </a:r>
            <a:endParaRPr lang="en-US" altLang="ja-JP"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ts val="3000"/>
              </a:lnSpc>
              <a:spcBef>
                <a:spcPts val="1000"/>
              </a:spcBef>
              <a:spcAft>
                <a:spcPts val="0"/>
              </a:spcAft>
              <a:buClr>
                <a:schemeClr val="dk1"/>
              </a:buClr>
              <a:buSzPts val="3200"/>
              <a:buFont typeface="Noto Sans Symbols"/>
              <a:buChar char="●"/>
            </a:pP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000"/>
              </a:lnSpc>
              <a:spcBef>
                <a:spcPts val="100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クーリング・オフ期間が過ぎた場合でも</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000"/>
              </a:lnSpc>
              <a:spcBef>
                <a:spcPts val="100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　条件を満たせば中途解約が</a:t>
            </a:r>
            <a:r>
              <a:rPr lang="ja-JP" dirty="0" smtClean="0">
                <a:latin typeface="HG丸ｺﾞｼｯｸM-PRO" panose="020F0600000000000000" pitchFamily="50" charset="-128"/>
                <a:ea typeface="HG丸ｺﾞｼｯｸM-PRO" panose="020F0600000000000000" pitchFamily="50" charset="-128"/>
                <a:cs typeface="Arial"/>
                <a:sym typeface="Arial"/>
              </a:rPr>
              <a:t>できる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endParaRPr dirty="0">
              <a:latin typeface="Arial"/>
              <a:ea typeface="Arial"/>
              <a:cs typeface="Arial"/>
              <a:sym typeface="Arial"/>
            </a:endParaRPr>
          </a:p>
        </p:txBody>
      </p:sp>
      <p:pic>
        <p:nvPicPr>
          <p:cNvPr id="434" name="Google Shape;434;p29" descr="https://www.caa.go.jp/policies/policy/consumer_education/public_awareness/teaching_material/illustration/img/2-05.jpg"/>
          <p:cNvPicPr preferRelativeResize="0"/>
          <p:nvPr/>
        </p:nvPicPr>
        <p:blipFill rotWithShape="1">
          <a:blip r:embed="rId3">
            <a:alphaModFix/>
          </a:blip>
          <a:srcRect/>
          <a:stretch/>
        </p:blipFill>
        <p:spPr>
          <a:xfrm>
            <a:off x="9599848" y="3553097"/>
            <a:ext cx="1774734" cy="1842866"/>
          </a:xfrm>
          <a:prstGeom prst="rect">
            <a:avLst/>
          </a:prstGeom>
          <a:noFill/>
          <a:ln>
            <a:noFill/>
          </a:ln>
        </p:spPr>
      </p:pic>
      <p:sp>
        <p:nvSpPr>
          <p:cNvPr id="436" name="Google Shape;436;p29"/>
          <p:cNvSpPr txBox="1">
            <a:spLocks noGrp="1"/>
          </p:cNvSpPr>
          <p:nvPr>
            <p:ph type="title"/>
          </p:nvPr>
        </p:nvSpPr>
        <p:spPr>
          <a:xfrm>
            <a:off x="0" y="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マルチ商法の契約をしてしまったら</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21</a:t>
            </a:fld>
            <a:endParaRPr lang="ja-JP" altLang="en-US" dirty="0"/>
          </a:p>
        </p:txBody>
      </p:sp>
      <p:cxnSp>
        <p:nvCxnSpPr>
          <p:cNvPr id="7" name="直線コネクタ 6"/>
          <p:cNvCxnSpPr/>
          <p:nvPr/>
        </p:nvCxnSpPr>
        <p:spPr>
          <a:xfrm>
            <a:off x="0" y="1271589"/>
            <a:ext cx="12192000" cy="115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anim calcmode="lin" valueType="num">
                                      <p:cBhvr additive="base">
                                        <p:cTn id="15" dur="500" fill="hold"/>
                                        <p:tgtEl>
                                          <p:spTgt spid="434"/>
                                        </p:tgtEl>
                                        <p:attrNameLst>
                                          <p:attrName>ppt_x</p:attrName>
                                        </p:attrNameLst>
                                      </p:cBhvr>
                                      <p:tavLst>
                                        <p:tav tm="0">
                                          <p:val>
                                            <p:strVal val="#ppt_x"/>
                                          </p:val>
                                        </p:tav>
                                        <p:tav tm="100000">
                                          <p:val>
                                            <p:strVal val="#ppt_x"/>
                                          </p:val>
                                        </p:tav>
                                      </p:tavLst>
                                    </p:anim>
                                    <p:anim calcmode="lin" valueType="num">
                                      <p:cBhvr additive="base">
                                        <p:cTn id="16" dur="500" fill="hold"/>
                                        <p:tgtEl>
                                          <p:spTgt spid="4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p30"/>
          <p:cNvSpPr/>
          <p:nvPr/>
        </p:nvSpPr>
        <p:spPr>
          <a:xfrm>
            <a:off x="131197" y="1730743"/>
            <a:ext cx="8567126" cy="353939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Wingdings" panose="05000000000000000000" pitchFamily="2" charset="2"/>
              <a:buChar char="l"/>
            </a:pPr>
            <a:r>
              <a:rPr lang="ja-JP" altLang="en-US" sz="2800" dirty="0">
                <a:solidFill>
                  <a:srgbClr val="FF0000"/>
                </a:solidFill>
                <a:latin typeface="HG丸ｺﾞｼｯｸM-PRO" panose="020F0600000000000000" pitchFamily="50" charset="-128"/>
                <a:ea typeface="HG丸ｺﾞｼｯｸM-PRO" panose="020F0600000000000000" pitchFamily="50" charset="-128"/>
              </a:rPr>
              <a:t>簡単に儲かる話はない</a:t>
            </a:r>
            <a:endParaRPr lang="en-US" altLang="ja-JP" sz="2800" dirty="0">
              <a:solidFill>
                <a:srgbClr val="FF0000"/>
              </a:solidFill>
              <a:latin typeface="HG丸ｺﾞｼｯｸM-PRO" panose="020F0600000000000000" pitchFamily="50" charset="-128"/>
              <a:ea typeface="HG丸ｺﾞｼｯｸM-PRO" panose="020F0600000000000000" pitchFamily="50" charset="-128"/>
            </a:endParaRPr>
          </a:p>
          <a:p>
            <a:pPr marL="457200" marR="0" lvl="0" indent="-457200" algn="l" rtl="0">
              <a:spcBef>
                <a:spcPts val="0"/>
              </a:spcBef>
              <a:spcAft>
                <a:spcPts val="0"/>
              </a:spcAft>
              <a:buClr>
                <a:schemeClr val="dk1"/>
              </a:buClr>
              <a:buSzPts val="2800"/>
              <a:buFont typeface="Wingdings" panose="05000000000000000000" pitchFamily="2" charset="2"/>
              <a:buChar char="l"/>
            </a:pPr>
            <a:r>
              <a:rPr lang="ja-JP" altLang="en-US" sz="2800" dirty="0">
                <a:solidFill>
                  <a:srgbClr val="FF0000"/>
                </a:solidFill>
                <a:latin typeface="HG丸ｺﾞｼｯｸM-PRO" panose="020F0600000000000000" pitchFamily="50" charset="-128"/>
                <a:ea typeface="HG丸ｺﾞｼｯｸM-PRO" panose="020F0600000000000000" pitchFamily="50" charset="-128"/>
              </a:rPr>
              <a:t>人を誘うのは大変</a:t>
            </a:r>
            <a:endParaRPr sz="2800" dirty="0">
              <a:solidFill>
                <a:srgbClr val="FF0000"/>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2800"/>
            </a:pP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　</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友人を誘うことで自分が加害者に</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なる</a:t>
            </a:r>
            <a:r>
              <a:rPr lang="ja-JP" altLang="en-US" sz="2800" dirty="0">
                <a:solidFill>
                  <a:schemeClr val="dk1"/>
                </a:solidFill>
                <a:latin typeface="HG丸ｺﾞｼｯｸM-PRO" panose="020F0600000000000000" pitchFamily="50" charset="-128"/>
                <a:ea typeface="HG丸ｺﾞｼｯｸM-PRO" panose="020F0600000000000000" pitchFamily="50" charset="-128"/>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2800"/>
            </a:pPr>
            <a:r>
              <a:rPr lang="ja-JP" altLang="en-US" sz="2800" dirty="0">
                <a:solidFill>
                  <a:schemeClr val="dk1"/>
                </a:solidFill>
                <a:latin typeface="HG丸ｺﾞｼｯｸM-PRO" panose="020F0600000000000000" pitchFamily="50" charset="-128"/>
                <a:ea typeface="HG丸ｺﾞｼｯｸM-PRO" panose="020F0600000000000000" pitchFamily="50" charset="-128"/>
                <a:sym typeface="Arial"/>
              </a:rPr>
              <a:t>　</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友達を</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失くす人間</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関係が崩壊</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する</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457200" marR="0" lvl="0" indent="-457200" algn="l" rtl="0">
              <a:spcBef>
                <a:spcPts val="0"/>
              </a:spcBef>
              <a:spcAft>
                <a:spcPts val="0"/>
              </a:spcAft>
              <a:buClr>
                <a:schemeClr val="dk1"/>
              </a:buClr>
              <a:buSzPts val="2800"/>
              <a:buFont typeface="Wingdings" panose="05000000000000000000" pitchFamily="2" charset="2"/>
              <a:buChar char="l"/>
            </a:pPr>
            <a:r>
              <a:rPr lang="ja-JP" sz="2800" dirty="0">
                <a:solidFill>
                  <a:srgbClr val="FF0000"/>
                </a:solidFill>
                <a:latin typeface="HG丸ｺﾞｼｯｸM-PRO" panose="020F0600000000000000" pitchFamily="50" charset="-128"/>
                <a:ea typeface="HG丸ｺﾞｼｯｸM-PRO" panose="020F0600000000000000" pitchFamily="50" charset="-128"/>
                <a:sym typeface="Arial"/>
              </a:rPr>
              <a:t>借金をもちかけられて契約さ</a:t>
            </a:r>
            <a:r>
              <a:rPr lang="ja-JP" altLang="en-US" sz="2800" dirty="0">
                <a:solidFill>
                  <a:srgbClr val="FF0000"/>
                </a:solidFill>
                <a:latin typeface="HG丸ｺﾞｼｯｸM-PRO" panose="020F0600000000000000" pitchFamily="50" charset="-128"/>
                <a:ea typeface="HG丸ｺﾞｼｯｸM-PRO" panose="020F0600000000000000" pitchFamily="50" charset="-128"/>
                <a:sym typeface="Arial"/>
              </a:rPr>
              <a:t>せ</a:t>
            </a:r>
            <a:r>
              <a:rPr lang="ja-JP" altLang="en-US" sz="2800" dirty="0">
                <a:solidFill>
                  <a:srgbClr val="FF0000"/>
                </a:solidFill>
                <a:latin typeface="HG丸ｺﾞｼｯｸM-PRO" panose="020F0600000000000000" pitchFamily="50" charset="-128"/>
                <a:ea typeface="HG丸ｺﾞｼｯｸM-PRO" panose="020F0600000000000000" pitchFamily="50" charset="-128"/>
              </a:rPr>
              <a:t>ら</a:t>
            </a:r>
            <a:r>
              <a:rPr lang="ja-JP" sz="2800" dirty="0">
                <a:solidFill>
                  <a:srgbClr val="FF0000"/>
                </a:solidFill>
                <a:latin typeface="HG丸ｺﾞｼｯｸM-PRO" panose="020F0600000000000000" pitchFamily="50" charset="-128"/>
                <a:ea typeface="HG丸ｺﾞｼｯｸM-PRO" panose="020F0600000000000000" pitchFamily="50" charset="-128"/>
                <a:sym typeface="Arial"/>
              </a:rPr>
              <a:t>れることが</a:t>
            </a:r>
            <a:r>
              <a:rPr lang="ja-JP" sz="2800" dirty="0" smtClean="0">
                <a:solidFill>
                  <a:srgbClr val="FF0000"/>
                </a:solidFill>
                <a:latin typeface="HG丸ｺﾞｼｯｸM-PRO" panose="020F0600000000000000" pitchFamily="50" charset="-128"/>
                <a:ea typeface="HG丸ｺﾞｼｯｸM-PRO" panose="020F0600000000000000" pitchFamily="50" charset="-128"/>
                <a:sym typeface="Arial"/>
              </a:rPr>
              <a:t>多</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い。</a:t>
            </a:r>
            <a:endParaRPr lang="en-US" altLang="ja-JP" sz="2800" dirty="0">
              <a:solidFill>
                <a:srgbClr val="FF0000"/>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2800"/>
            </a:pPr>
            <a:r>
              <a:rPr lang="ja-JP" altLang="en-US" sz="2800" dirty="0">
                <a:solidFill>
                  <a:srgbClr val="FF0000"/>
                </a:solidFill>
                <a:latin typeface="HG丸ｺﾞｼｯｸM-PRO" panose="020F0600000000000000" pitchFamily="50" charset="-128"/>
                <a:ea typeface="HG丸ｺﾞｼｯｸM-PRO" panose="020F0600000000000000" pitchFamily="50" charset="-128"/>
              </a:rPr>
              <a:t>　借金だけが残り</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その後の生活に深く影響を</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受ける</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457200" marR="0" lvl="0" indent="-457200" algn="l" rtl="0">
              <a:spcBef>
                <a:spcPts val="0"/>
              </a:spcBef>
              <a:spcAft>
                <a:spcPts val="0"/>
              </a:spcAft>
              <a:buClr>
                <a:schemeClr val="dk1"/>
              </a:buClr>
              <a:buSzPts val="2800"/>
              <a:buFont typeface="Wingdings" panose="05000000000000000000" pitchFamily="2" charset="2"/>
              <a:buChar char="l"/>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勧誘者に強い影響を受けて、</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大</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学</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を</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辞める</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など</a:t>
            </a:r>
            <a:endPar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2800"/>
            </a:pP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　 </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人生</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を大きく</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かえてしまう</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ことが</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ある</a:t>
            </a:r>
            <a:r>
              <a:rPr lang="ja-JP" altLang="en-US" sz="28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lang="en-US" sz="2800" dirty="0">
              <a:solidFill>
                <a:schemeClr val="dk1"/>
              </a:solidFill>
              <a:latin typeface="HG丸ｺﾞｼｯｸM-PRO" panose="020F0600000000000000" pitchFamily="50" charset="-128"/>
              <a:ea typeface="HG丸ｺﾞｼｯｸM-PRO" panose="020F0600000000000000" pitchFamily="50" charset="-128"/>
              <a:sym typeface="Arial"/>
            </a:endParaRPr>
          </a:p>
        </p:txBody>
      </p:sp>
      <p:pic>
        <p:nvPicPr>
          <p:cNvPr id="443" name="Google Shape;443;p30"/>
          <p:cNvPicPr preferRelativeResize="0"/>
          <p:nvPr/>
        </p:nvPicPr>
        <p:blipFill rotWithShape="1">
          <a:blip r:embed="rId3">
            <a:alphaModFix/>
          </a:blip>
          <a:srcRect b="10853"/>
          <a:stretch/>
        </p:blipFill>
        <p:spPr>
          <a:xfrm>
            <a:off x="6872748" y="1395445"/>
            <a:ext cx="4947217" cy="1775458"/>
          </a:xfrm>
          <a:prstGeom prst="rect">
            <a:avLst/>
          </a:prstGeom>
          <a:noFill/>
          <a:ln w="19050" cap="flat" cmpd="sng">
            <a:solidFill>
              <a:srgbClr val="222A35"/>
            </a:solidFill>
            <a:prstDash val="solid"/>
            <a:round/>
            <a:headEnd type="none" w="sm" len="sm"/>
            <a:tailEnd type="none" w="sm" len="sm"/>
          </a:ln>
        </p:spPr>
      </p:pic>
      <p:sp>
        <p:nvSpPr>
          <p:cNvPr id="444" name="Google Shape;444;p30"/>
          <p:cNvSpPr txBox="1">
            <a:spLocks noGrp="1"/>
          </p:cNvSpPr>
          <p:nvPr>
            <p:ph type="sldNum" idx="12"/>
          </p:nvPr>
        </p:nvSpPr>
        <p:spPr>
          <a:xfrm>
            <a:off x="9076765" y="639257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22</a:t>
            </a:fld>
            <a:endParaRPr/>
          </a:p>
        </p:txBody>
      </p:sp>
      <p:pic>
        <p:nvPicPr>
          <p:cNvPr id="445" name="Google Shape;445;p30"/>
          <p:cNvPicPr preferRelativeResize="0"/>
          <p:nvPr/>
        </p:nvPicPr>
        <p:blipFill rotWithShape="1">
          <a:blip r:embed="rId4">
            <a:alphaModFix/>
          </a:blip>
          <a:srcRect/>
          <a:stretch/>
        </p:blipFill>
        <p:spPr>
          <a:xfrm>
            <a:off x="9076765" y="3731342"/>
            <a:ext cx="2593181" cy="2661228"/>
          </a:xfrm>
          <a:prstGeom prst="rect">
            <a:avLst/>
          </a:prstGeom>
          <a:noFill/>
          <a:ln w="9525" cap="flat" cmpd="sng">
            <a:solidFill>
              <a:schemeClr val="dk1"/>
            </a:solidFill>
            <a:prstDash val="solid"/>
            <a:round/>
            <a:headEnd type="none" w="sm" len="sm"/>
            <a:tailEnd type="none" w="sm" len="sm"/>
          </a:ln>
        </p:spPr>
      </p:pic>
      <p:sp>
        <p:nvSpPr>
          <p:cNvPr id="446" name="Google Shape;446;p30"/>
          <p:cNvSpPr/>
          <p:nvPr/>
        </p:nvSpPr>
        <p:spPr>
          <a:xfrm>
            <a:off x="6552779" y="5013649"/>
            <a:ext cx="2373967" cy="1378921"/>
          </a:xfrm>
          <a:prstGeom prst="cloudCallout">
            <a:avLst>
              <a:gd name="adj1" fmla="val 78120"/>
              <a:gd name="adj2" fmla="val -41575"/>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dirty="0">
                <a:ln>
                  <a:solidFill>
                    <a:schemeClr val="bg1"/>
                  </a:solidFill>
                </a:ln>
                <a:solidFill>
                  <a:schemeClr val="dk1"/>
                </a:solidFill>
                <a:latin typeface="HGP創英角ﾎﾟｯﾌﾟ体" panose="040B0A00000000000000" pitchFamily="50" charset="-128"/>
                <a:ea typeface="HGP創英角ﾎﾟｯﾌﾟ体" panose="040B0A00000000000000" pitchFamily="50" charset="-128"/>
                <a:sym typeface="Arial"/>
              </a:rPr>
              <a:t>借金の返済どうしよう</a:t>
            </a:r>
            <a:endParaRPr sz="2000" dirty="0">
              <a:ln>
                <a:solidFill>
                  <a:schemeClr val="bg1"/>
                </a:solidFill>
              </a:ln>
              <a:latin typeface="HGP創英角ﾎﾟｯﾌﾟ体" panose="040B0A00000000000000" pitchFamily="50" charset="-128"/>
              <a:ea typeface="HGP創英角ﾎﾟｯﾌﾟ体" panose="040B0A00000000000000" pitchFamily="50" charset="-128"/>
            </a:endParaRPr>
          </a:p>
        </p:txBody>
      </p:sp>
      <p:sp>
        <p:nvSpPr>
          <p:cNvPr id="448" name="Google Shape;448;p30"/>
          <p:cNvSpPr txBox="1">
            <a:spLocks noGrp="1"/>
          </p:cNvSpPr>
          <p:nvPr>
            <p:ph type="title"/>
          </p:nvPr>
        </p:nvSpPr>
        <p:spPr>
          <a:xfrm>
            <a:off x="-13894" y="14856"/>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マルチ商法にはこんなトラブルが</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cxnSp>
        <p:nvCxnSpPr>
          <p:cNvPr id="9" name="直線コネクタ 8"/>
          <p:cNvCxnSpPr/>
          <p:nvPr/>
        </p:nvCxnSpPr>
        <p:spPr>
          <a:xfrm flipV="1">
            <a:off x="-13894" y="1269520"/>
            <a:ext cx="12205894" cy="4529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43"/>
                                        </p:tgtEl>
                                        <p:attrNameLst>
                                          <p:attrName>style.visibility</p:attrName>
                                        </p:attrNameLst>
                                      </p:cBhvr>
                                      <p:to>
                                        <p:strVal val="visible"/>
                                      </p:to>
                                    </p:set>
                                    <p:animEffect transition="in" filter="randombar(horizontal)">
                                      <p:cBhvr>
                                        <p:cTn id="33" dur="500"/>
                                        <p:tgtEl>
                                          <p:spTgt spid="44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45"/>
                                        </p:tgtEl>
                                        <p:attrNameLst>
                                          <p:attrName>style.visibility</p:attrName>
                                        </p:attrNameLst>
                                      </p:cBhvr>
                                      <p:to>
                                        <p:strVal val="visible"/>
                                      </p:to>
                                    </p:set>
                                    <p:animEffect transition="in" filter="randombar(horizontal)">
                                      <p:cBhvr>
                                        <p:cTn id="38" dur="500"/>
                                        <p:tgtEl>
                                          <p:spTgt spid="44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6"/>
                                        </p:tgtEl>
                                        <p:attrNameLst>
                                          <p:attrName>style.visibility</p:attrName>
                                        </p:attrNameLst>
                                      </p:cBhvr>
                                      <p:to>
                                        <p:strVal val="visible"/>
                                      </p:to>
                                    </p:set>
                                    <p:anim calcmode="lin" valueType="num">
                                      <p:cBhvr additive="base">
                                        <p:cTn id="43" dur="500" fill="hold"/>
                                        <p:tgtEl>
                                          <p:spTgt spid="446"/>
                                        </p:tgtEl>
                                        <p:attrNameLst>
                                          <p:attrName>ppt_x</p:attrName>
                                        </p:attrNameLst>
                                      </p:cBhvr>
                                      <p:tavLst>
                                        <p:tav tm="0">
                                          <p:val>
                                            <p:strVal val="#ppt_x"/>
                                          </p:val>
                                        </p:tav>
                                        <p:tav tm="100000">
                                          <p:val>
                                            <p:strVal val="#ppt_x"/>
                                          </p:val>
                                        </p:tav>
                                      </p:tavLst>
                                    </p:anim>
                                    <p:anim calcmode="lin" valueType="num">
                                      <p:cBhvr additive="base">
                                        <p:cTn id="44" dur="500" fill="hold"/>
                                        <p:tgtEl>
                                          <p:spTgt spid="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2"/>
        <p:cNvGrpSpPr/>
        <p:nvPr/>
      </p:nvGrpSpPr>
      <p:grpSpPr>
        <a:xfrm>
          <a:off x="0" y="0"/>
          <a:ext cx="0" cy="0"/>
          <a:chOff x="0" y="0"/>
          <a:chExt cx="0" cy="0"/>
        </a:xfrm>
      </p:grpSpPr>
      <p:sp>
        <p:nvSpPr>
          <p:cNvPr id="458" name="Google Shape;458;p31"/>
          <p:cNvSpPr txBox="1">
            <a:spLocks noGrp="1"/>
          </p:cNvSpPr>
          <p:nvPr>
            <p:ph type="title"/>
          </p:nvPr>
        </p:nvSpPr>
        <p:spPr>
          <a:xfrm>
            <a:off x="-12" y="-4732"/>
            <a:ext cx="12192012" cy="1120500"/>
          </a:xfrm>
          <a:prstGeom prst="rect">
            <a:avLst/>
          </a:prstGeom>
          <a:solidFill>
            <a:srgbClr val="FABF1A"/>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情報商材ってなに？</a:t>
            </a:r>
            <a: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r>
            <a:b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その広告信じていいの？</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453" name="Google Shape;453;p31"/>
          <p:cNvSpPr txBox="1">
            <a:spLocks noGrp="1"/>
          </p:cNvSpPr>
          <p:nvPr>
            <p:ph type="body" idx="1"/>
          </p:nvPr>
        </p:nvSpPr>
        <p:spPr>
          <a:xfrm>
            <a:off x="315170" y="1341930"/>
            <a:ext cx="9105379" cy="3282020"/>
          </a:xfrm>
          <a:prstGeom prst="rect">
            <a:avLst/>
          </a:prstGeom>
          <a:noFill/>
          <a:ln w="57150">
            <a:solidFill>
              <a:srgbClr val="FFC000"/>
            </a:solidFill>
          </a:ln>
        </p:spPr>
        <p:txBody>
          <a:bodyPr spcFirstLastPara="1" wrap="square" lIns="91425" tIns="45700" rIns="91425" bIns="45700" anchor="t" anchorCtr="0">
            <a:noAutofit/>
          </a:bodyPr>
          <a:lstStyle/>
          <a:p>
            <a:pPr marL="0" lvl="0" indent="0">
              <a:spcBef>
                <a:spcPts val="0"/>
              </a:spcBef>
              <a:buSzPts val="2800"/>
              <a:buNone/>
            </a:pPr>
            <a:r>
              <a:rPr lang="ja-JP" altLang="ja-JP" sz="3200" dirty="0">
                <a:solidFill>
                  <a:srgbClr val="FF0000"/>
                </a:solidFill>
                <a:latin typeface="HG丸ｺﾞｼｯｸM-PRO" panose="020F0600000000000000" pitchFamily="50" charset="-128"/>
                <a:ea typeface="HG丸ｺﾞｼｯｸM-PRO" panose="020F0600000000000000" pitchFamily="50" charset="-128"/>
                <a:cs typeface="Arial"/>
                <a:sym typeface="Arial"/>
              </a:rPr>
              <a:t>簡単に</a:t>
            </a:r>
            <a:r>
              <a:rPr lang="ja-JP" altLang="en-US" sz="3200" dirty="0">
                <a:solidFill>
                  <a:srgbClr val="FF0000"/>
                </a:solidFill>
                <a:latin typeface="HG丸ｺﾞｼｯｸM-PRO" panose="020F0600000000000000" pitchFamily="50" charset="-128"/>
                <a:ea typeface="HG丸ｺﾞｼｯｸM-PRO" panose="020F0600000000000000" pitchFamily="50" charset="-128"/>
                <a:cs typeface="Arial"/>
                <a:sym typeface="Arial"/>
              </a:rPr>
              <a:t>儲かる</a:t>
            </a:r>
            <a:r>
              <a:rPr lang="ja-JP" altLang="ja-JP" sz="3200" dirty="0">
                <a:solidFill>
                  <a:srgbClr val="FF0000"/>
                </a:solidFill>
                <a:latin typeface="HG丸ｺﾞｼｯｸM-PRO" panose="020F0600000000000000" pitchFamily="50" charset="-128"/>
                <a:ea typeface="HG丸ｺﾞｼｯｸM-PRO" panose="020F0600000000000000" pitchFamily="50" charset="-128"/>
                <a:cs typeface="Arial"/>
                <a:sym typeface="Arial"/>
              </a:rPr>
              <a:t>と思ったのに・・・</a:t>
            </a:r>
            <a:endParaRPr lang="en-US" altLang="ja-JP" sz="3000"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2800"/>
              <a:buNone/>
            </a:pPr>
            <a:r>
              <a:rPr lang="ja-JP" sz="3000" dirty="0">
                <a:latin typeface="Arial"/>
                <a:ea typeface="Arial"/>
                <a:cs typeface="Arial"/>
                <a:sym typeface="Arial"/>
              </a:rPr>
              <a:t>【</a:t>
            </a:r>
            <a:r>
              <a:rPr lang="ja-JP" dirty="0">
                <a:latin typeface="HG丸ｺﾞｼｯｸM-PRO" panose="020F0600000000000000" pitchFamily="50" charset="-128"/>
                <a:ea typeface="HG丸ｺﾞｼｯｸM-PRO" panose="020F0600000000000000" pitchFamily="50" charset="-128"/>
                <a:cs typeface="Arial"/>
                <a:sym typeface="Arial"/>
              </a:rPr>
              <a:t>事例】　</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2800"/>
              <a:buNone/>
            </a:pP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　ＳＮＳに流れてきた「あなたも月収</a:t>
            </a:r>
            <a:r>
              <a:rPr lang="en-US" altLang="ja-JP" dirty="0">
                <a:solidFill>
                  <a:schemeClr val="tx1"/>
                </a:solidFill>
                <a:latin typeface="HG丸ｺﾞｼｯｸM-PRO" panose="020F0600000000000000" pitchFamily="50" charset="-128"/>
                <a:ea typeface="HG丸ｺﾞｼｯｸM-PRO" panose="020F0600000000000000" pitchFamily="50" charset="-128"/>
                <a:cs typeface="Arial"/>
                <a:sym typeface="Arial"/>
              </a:rPr>
              <a:t>100</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万！」と書かれた広告をタップするとカリスマ投資家が動画で体験談や苦労話を交えながら必ずもうかると繰り返し言っていた。稼ぎ方のノウハウの情報商材が特別価格</a:t>
            </a:r>
            <a:r>
              <a:rPr lang="en-US" altLang="ja-JP" dirty="0">
                <a:solidFill>
                  <a:schemeClr val="tx1"/>
                </a:solidFill>
                <a:latin typeface="HG丸ｺﾞｼｯｸM-PRO" panose="020F0600000000000000" pitchFamily="50" charset="-128"/>
                <a:ea typeface="HG丸ｺﾞｼｯｸM-PRO" panose="020F0600000000000000" pitchFamily="50" charset="-128"/>
                <a:cs typeface="Arial"/>
                <a:sym typeface="Arial"/>
              </a:rPr>
              <a:t>30</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万円だったのでクレジットカードの分割払いで買った。</a:t>
            </a:r>
            <a:endParaRPr lang="en-US" altLang="ja-JP"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2800"/>
              <a:buNone/>
            </a:pP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でも全然</a:t>
            </a:r>
            <a:r>
              <a:rPr lang="ja-JP" altLang="en-US"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もうからない。</a:t>
            </a:r>
            <a:endParaRPr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grpSp>
        <p:nvGrpSpPr>
          <p:cNvPr id="8" name="グループ化 7"/>
          <p:cNvGrpSpPr/>
          <p:nvPr/>
        </p:nvGrpSpPr>
        <p:grpSpPr>
          <a:xfrm>
            <a:off x="9821715" y="2196443"/>
            <a:ext cx="1838723" cy="3079231"/>
            <a:chOff x="9394674" y="1591954"/>
            <a:chExt cx="2088308" cy="3403421"/>
          </a:xfrm>
        </p:grpSpPr>
        <p:sp>
          <p:nvSpPr>
            <p:cNvPr id="454" name="Google Shape;454;p31"/>
            <p:cNvSpPr/>
            <p:nvPr/>
          </p:nvSpPr>
          <p:spPr>
            <a:xfrm rot="1384432">
              <a:off x="9394674" y="1591954"/>
              <a:ext cx="2088308" cy="3403421"/>
            </a:xfrm>
            <a:prstGeom prst="roundRect">
              <a:avLst>
                <a:gd name="adj" fmla="val 16016"/>
              </a:avLst>
            </a:prstGeom>
            <a:solidFill>
              <a:srgbClr val="3F3F3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31"/>
            <p:cNvSpPr/>
            <p:nvPr/>
          </p:nvSpPr>
          <p:spPr>
            <a:xfrm rot="1464031">
              <a:off x="9669205" y="1800094"/>
              <a:ext cx="1685040" cy="252411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dirty="0">
                  <a:solidFill>
                    <a:srgbClr val="FF0000"/>
                  </a:solidFill>
                  <a:latin typeface="Arial"/>
                  <a:ea typeface="Arial"/>
                  <a:cs typeface="Arial"/>
                  <a:sym typeface="Arial"/>
                </a:rPr>
                <a:t>カリスマが教えます。</a:t>
              </a:r>
              <a:endParaRPr sz="2000" dirty="0">
                <a:solidFill>
                  <a:srgbClr val="FF0000"/>
                </a:solidFill>
                <a:latin typeface="Arial"/>
                <a:ea typeface="Arial"/>
                <a:cs typeface="Arial"/>
                <a:sym typeface="Arial"/>
              </a:endParaRPr>
            </a:p>
            <a:p>
              <a:pPr marL="0" marR="0" lvl="0" indent="0" algn="ctr" rtl="0">
                <a:spcBef>
                  <a:spcPts val="0"/>
                </a:spcBef>
                <a:spcAft>
                  <a:spcPts val="0"/>
                </a:spcAft>
                <a:buNone/>
              </a:pPr>
              <a:r>
                <a:rPr lang="ja-JP" sz="2000" dirty="0">
                  <a:solidFill>
                    <a:srgbClr val="FF0000"/>
                  </a:solidFill>
                  <a:latin typeface="Arial"/>
                  <a:ea typeface="Arial"/>
                  <a:cs typeface="Arial"/>
                  <a:sym typeface="Arial"/>
                </a:rPr>
                <a:t>1日たった5分で簡単に月収100万円</a:t>
              </a:r>
              <a:endParaRPr dirty="0"/>
            </a:p>
          </p:txBody>
        </p:sp>
        <p:sp>
          <p:nvSpPr>
            <p:cNvPr id="456" name="Google Shape;456;p31"/>
            <p:cNvSpPr/>
            <p:nvPr/>
          </p:nvSpPr>
          <p:spPr>
            <a:xfrm rot="500526">
              <a:off x="9578203" y="4254019"/>
              <a:ext cx="515969" cy="525750"/>
            </a:xfrm>
            <a:prstGeom prst="ellipse">
              <a:avLst/>
            </a:prstGeom>
            <a:solidFill>
              <a:srgbClr val="AEABAB"/>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7" name="Google Shape;457;p31"/>
          <p:cNvSpPr/>
          <p:nvPr/>
        </p:nvSpPr>
        <p:spPr>
          <a:xfrm>
            <a:off x="29496" y="43749"/>
            <a:ext cx="3141406" cy="1002985"/>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altLang="ja-JP" sz="2400" dirty="0">
                <a:solidFill>
                  <a:schemeClr val="tx1"/>
                </a:solidFill>
                <a:latin typeface="HG丸ｺﾞｼｯｸM-PRO" panose="020F0600000000000000" pitchFamily="50" charset="-128"/>
                <a:ea typeface="HG丸ｺﾞｼｯｸM-PRO" panose="020F0600000000000000" pitchFamily="50" charset="-128"/>
              </a:rPr>
              <a:t>Story3</a:t>
            </a:r>
            <a:r>
              <a:rPr lang="ja-JP" sz="2400" dirty="0">
                <a:solidFill>
                  <a:schemeClr val="tx1"/>
                </a:solidFill>
                <a:latin typeface="HG丸ｺﾞｼｯｸM-PRO" panose="020F0600000000000000" pitchFamily="50" charset="-128"/>
                <a:ea typeface="HG丸ｺﾞｼｯｸM-PRO" panose="020F0600000000000000" pitchFamily="50" charset="-128"/>
              </a:rPr>
              <a:t>+α</a:t>
            </a:r>
            <a:endParaRPr sz="24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sz="2400" dirty="0">
                <a:solidFill>
                  <a:schemeClr val="tx1"/>
                </a:solidFill>
                <a:latin typeface="HG丸ｺﾞｼｯｸM-PRO" panose="020F0600000000000000" pitchFamily="50" charset="-128"/>
                <a:ea typeface="HG丸ｺﾞｼｯｸM-PRO" panose="020F0600000000000000" pitchFamily="50" charset="-128"/>
              </a:rPr>
              <a:t>情報商材</a:t>
            </a:r>
            <a:r>
              <a:rPr lang="en-US" altLang="ja-JP" sz="2400" dirty="0">
                <a:solidFill>
                  <a:schemeClr val="tx1"/>
                </a:solidFill>
                <a:latin typeface="HG丸ｺﾞｼｯｸM-PRO" panose="020F0600000000000000" pitchFamily="50" charset="-128"/>
                <a:ea typeface="HG丸ｺﾞｼｯｸM-PRO" panose="020F0600000000000000" pitchFamily="50" charset="-128"/>
              </a:rPr>
              <a:t>-1</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23</a:t>
            </a:fld>
            <a:endParaRPr lang="ja-JP" altLang="en-US" dirty="0"/>
          </a:p>
        </p:txBody>
      </p:sp>
      <p:grpSp>
        <p:nvGrpSpPr>
          <p:cNvPr id="11" name="グループ化 10"/>
          <p:cNvGrpSpPr/>
          <p:nvPr/>
        </p:nvGrpSpPr>
        <p:grpSpPr>
          <a:xfrm>
            <a:off x="7313090" y="4322368"/>
            <a:ext cx="1562032" cy="2380192"/>
            <a:chOff x="7667482" y="4482132"/>
            <a:chExt cx="1710724" cy="2327541"/>
          </a:xfrm>
        </p:grpSpPr>
        <p:sp>
          <p:nvSpPr>
            <p:cNvPr id="9" name="Google Shape;454;p31">
              <a:extLst>
                <a:ext uri="{FF2B5EF4-FFF2-40B4-BE49-F238E27FC236}">
                  <a16:creationId xmlns:a16="http://schemas.microsoft.com/office/drawing/2014/main" id="{1F43296C-D05F-1543-AA72-20C25637AD9E}"/>
                </a:ext>
              </a:extLst>
            </p:cNvPr>
            <p:cNvSpPr/>
            <p:nvPr/>
          </p:nvSpPr>
          <p:spPr>
            <a:xfrm rot="1663868">
              <a:off x="7723205" y="4482132"/>
              <a:ext cx="1655001" cy="2327541"/>
            </a:xfrm>
            <a:prstGeom prst="roundRect">
              <a:avLst>
                <a:gd name="adj" fmla="val 16016"/>
              </a:avLst>
            </a:prstGeom>
            <a:solidFill>
              <a:srgbClr val="3F3F3F"/>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800" dirty="0">
                  <a:solidFill>
                    <a:schemeClr val="bg1"/>
                  </a:solidFill>
                  <a:latin typeface="Calibri"/>
                  <a:ea typeface="Calibri"/>
                  <a:cs typeface="Calibri"/>
                  <a:sym typeface="Calibri"/>
                </a:rPr>
                <a:t>今</a:t>
              </a:r>
              <a:r>
                <a:rPr lang="ja-JP" altLang="en-US" sz="1800" dirty="0" smtClean="0">
                  <a:solidFill>
                    <a:schemeClr val="bg1"/>
                  </a:solidFill>
                  <a:latin typeface="Calibri"/>
                  <a:ea typeface="Calibri"/>
                  <a:cs typeface="Calibri"/>
                  <a:sym typeface="Calibri"/>
                </a:rPr>
                <a:t>だけ</a:t>
              </a:r>
              <a:endParaRPr lang="en-US" altLang="ja-JP" sz="1800" dirty="0" smtClean="0">
                <a:solidFill>
                  <a:schemeClr val="bg1"/>
                </a:solidFill>
                <a:latin typeface="Calibri"/>
                <a:ea typeface="Calibri"/>
                <a:cs typeface="Calibri"/>
                <a:sym typeface="Calibri"/>
              </a:endParaRPr>
            </a:p>
            <a:p>
              <a:pPr marL="0" marR="0" lvl="0" indent="0" algn="ctr" rtl="0">
                <a:spcBef>
                  <a:spcPts val="0"/>
                </a:spcBef>
                <a:spcAft>
                  <a:spcPts val="0"/>
                </a:spcAft>
                <a:buNone/>
              </a:pPr>
              <a:r>
                <a:rPr lang="ja-JP" altLang="en-US" sz="1800" dirty="0" smtClean="0">
                  <a:solidFill>
                    <a:schemeClr val="bg1"/>
                  </a:solidFill>
                  <a:latin typeface="Calibri"/>
                  <a:ea typeface="Calibri"/>
                  <a:cs typeface="Calibri"/>
                  <a:sym typeface="Calibri"/>
                </a:rPr>
                <a:t>５万円！</a:t>
              </a:r>
              <a:endParaRPr lang="en-US" altLang="ja-JP" sz="1800" dirty="0">
                <a:solidFill>
                  <a:schemeClr val="bg1"/>
                </a:solidFill>
                <a:latin typeface="Calibri"/>
                <a:ea typeface="Calibri"/>
                <a:cs typeface="Calibri"/>
                <a:sym typeface="Calibri"/>
              </a:endParaRPr>
            </a:p>
            <a:p>
              <a:pPr marL="0" marR="0" lvl="0" indent="0" algn="ctr" rtl="0">
                <a:spcBef>
                  <a:spcPts val="0"/>
                </a:spcBef>
                <a:spcAft>
                  <a:spcPts val="0"/>
                </a:spcAft>
                <a:buNone/>
              </a:pPr>
              <a:r>
                <a:rPr lang="ja-JP" altLang="en-US" sz="1800" dirty="0">
                  <a:solidFill>
                    <a:schemeClr val="bg1"/>
                  </a:solidFill>
                  <a:latin typeface="Calibri"/>
                  <a:ea typeface="Calibri"/>
                  <a:cs typeface="Calibri"/>
                  <a:sym typeface="Calibri"/>
                </a:rPr>
                <a:t>あと２名様</a:t>
              </a:r>
              <a:endParaRPr sz="1800" dirty="0">
                <a:solidFill>
                  <a:schemeClr val="lt1"/>
                </a:solidFill>
                <a:latin typeface="Calibri"/>
                <a:ea typeface="Calibri"/>
                <a:cs typeface="Calibri"/>
                <a:sym typeface="Calibri"/>
              </a:endParaRPr>
            </a:p>
          </p:txBody>
        </p:sp>
        <p:sp>
          <p:nvSpPr>
            <p:cNvPr id="3" name="正方形/長方形 2">
              <a:extLst>
                <a:ext uri="{FF2B5EF4-FFF2-40B4-BE49-F238E27FC236}">
                  <a16:creationId xmlns:a16="http://schemas.microsoft.com/office/drawing/2014/main" id="{91D83E43-D979-AB4D-BA18-C415C4092613}"/>
                </a:ext>
              </a:extLst>
            </p:cNvPr>
            <p:cNvSpPr/>
            <p:nvPr/>
          </p:nvSpPr>
          <p:spPr>
            <a:xfrm rot="1705292">
              <a:off x="7667482" y="5712907"/>
              <a:ext cx="1173406" cy="6583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申込む</a:t>
              </a:r>
            </a:p>
          </p:txBody>
        </p:sp>
      </p:grpSp>
      <p:grpSp>
        <p:nvGrpSpPr>
          <p:cNvPr id="12" name="グループ化 11"/>
          <p:cNvGrpSpPr/>
          <p:nvPr/>
        </p:nvGrpSpPr>
        <p:grpSpPr>
          <a:xfrm>
            <a:off x="5072154" y="4842770"/>
            <a:ext cx="2208024" cy="1229819"/>
            <a:chOff x="5955883" y="4888200"/>
            <a:chExt cx="1794637" cy="954107"/>
          </a:xfrm>
        </p:grpSpPr>
        <p:sp>
          <p:nvSpPr>
            <p:cNvPr id="7" name="テキスト ボックス 6">
              <a:extLst>
                <a:ext uri="{FF2B5EF4-FFF2-40B4-BE49-F238E27FC236}">
                  <a16:creationId xmlns:a16="http://schemas.microsoft.com/office/drawing/2014/main" id="{91CEB36A-635C-D84F-BC89-E7C1C2D0D7F7}"/>
                </a:ext>
              </a:extLst>
            </p:cNvPr>
            <p:cNvSpPr txBox="1"/>
            <p:nvPr/>
          </p:nvSpPr>
          <p:spPr>
            <a:xfrm rot="1010576">
              <a:off x="5955883" y="4888200"/>
              <a:ext cx="1411721" cy="954107"/>
            </a:xfrm>
            <a:prstGeom prst="rect">
              <a:avLst/>
            </a:prstGeom>
            <a:noFill/>
          </p:spPr>
          <p:txBody>
            <a:bodyPr wrap="square" rtlCol="0">
              <a:spAutoFit/>
            </a:bodyPr>
            <a:lstStyle/>
            <a:p>
              <a:r>
                <a:rPr kumimoji="1" lang="ja-JP" altLang="en-US" sz="2800" dirty="0">
                  <a:solidFill>
                    <a:srgbClr val="FF0000"/>
                  </a:solidFill>
                  <a:latin typeface="HG創英角ﾎﾟｯﾌﾟ体" panose="040B0A09000000000000" pitchFamily="49" charset="-128"/>
                  <a:ea typeface="HG創英角ﾎﾟｯﾌﾟ体" panose="040B0A09000000000000" pitchFamily="49" charset="-128"/>
                </a:rPr>
                <a:t>ポチッと</a:t>
              </a:r>
            </a:p>
          </p:txBody>
        </p:sp>
        <p:sp>
          <p:nvSpPr>
            <p:cNvPr id="5" name="稲妻 4"/>
            <p:cNvSpPr/>
            <p:nvPr/>
          </p:nvSpPr>
          <p:spPr>
            <a:xfrm>
              <a:off x="6970903" y="5437959"/>
              <a:ext cx="779617" cy="17841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Google Shape;149;p5"/>
          <p:cNvSpPr/>
          <p:nvPr/>
        </p:nvSpPr>
        <p:spPr>
          <a:xfrm>
            <a:off x="10343978" y="303335"/>
            <a:ext cx="1318348" cy="540978"/>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ja-JP" altLang="en-US" sz="1200" dirty="0">
                <a:solidFill>
                  <a:schemeClr val="dk1"/>
                </a:solidFill>
                <a:latin typeface="Calibri"/>
                <a:ea typeface="Calibri"/>
                <a:cs typeface="Calibri"/>
                <a:sym typeface="Calibri"/>
              </a:rPr>
              <a:t>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10" name="正方形/長方形 9"/>
          <p:cNvSpPr/>
          <p:nvPr/>
        </p:nvSpPr>
        <p:spPr>
          <a:xfrm>
            <a:off x="106465" y="2078526"/>
            <a:ext cx="11979069" cy="4734900"/>
          </a:xfrm>
          <a:prstGeom prst="rect">
            <a:avLst/>
          </a:prstGeom>
          <a:gradFill flip="none" rotWithShape="1">
            <a:gsLst>
              <a:gs pos="25000">
                <a:schemeClr val="accent1">
                  <a:tint val="66000"/>
                  <a:satMod val="160000"/>
                </a:schemeClr>
              </a:gs>
              <a:gs pos="43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3" name="Google Shape;463;p32"/>
          <p:cNvSpPr txBox="1">
            <a:spLocks noGrp="1"/>
          </p:cNvSpPr>
          <p:nvPr>
            <p:ph type="body" idx="1"/>
          </p:nvPr>
        </p:nvSpPr>
        <p:spPr>
          <a:xfrm>
            <a:off x="-26529" y="1172925"/>
            <a:ext cx="12055210" cy="85972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Font typeface="Noto Sans Symbols"/>
              <a:buChar char="●"/>
            </a:pPr>
            <a:r>
              <a:rPr lang="ja-JP" sz="2400" dirty="0">
                <a:latin typeface="HG丸ｺﾞｼｯｸM-PRO" panose="020F0600000000000000" pitchFamily="50" charset="-128"/>
                <a:ea typeface="HG丸ｺﾞｼｯｸM-PRO" panose="020F0600000000000000" pitchFamily="50" charset="-128"/>
                <a:cs typeface="Arial"/>
                <a:sym typeface="Arial"/>
              </a:rPr>
              <a:t>情報商材とは：お金儲けのための情報でインターネットなどで販売されるもの</a:t>
            </a:r>
            <a:endParaRPr sz="2400" dirty="0">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ct val="90000"/>
              </a:lnSpc>
              <a:spcBef>
                <a:spcPts val="1000"/>
              </a:spcBef>
              <a:spcAft>
                <a:spcPts val="0"/>
              </a:spcAft>
              <a:buClr>
                <a:srgbClr val="FF0000"/>
              </a:buClr>
              <a:buSzPts val="2000"/>
              <a:buFont typeface="Noto Sans Symbols"/>
              <a:buChar char="●"/>
            </a:pPr>
            <a:r>
              <a:rPr lang="ja-JP"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「絶対もうかる」「初心者でも簡単にもうかる」</a:t>
            </a:r>
            <a:r>
              <a:rPr lang="ja-JP" sz="2400" dirty="0">
                <a:latin typeface="HG丸ｺﾞｼｯｸM-PRO" panose="020F0600000000000000" pitchFamily="50" charset="-128"/>
                <a:ea typeface="HG丸ｺﾞｼｯｸM-PRO" panose="020F0600000000000000" pitchFamily="50" charset="-128"/>
                <a:cs typeface="Arial"/>
                <a:sym typeface="Arial"/>
              </a:rPr>
              <a:t>などと誇大な表現で広告・販売</a:t>
            </a:r>
            <a:endParaRPr sz="2400" dirty="0">
              <a:latin typeface="HG丸ｺﾞｼｯｸM-PRO" panose="020F0600000000000000" pitchFamily="50" charset="-128"/>
              <a:ea typeface="HG丸ｺﾞｼｯｸM-PRO" panose="020F0600000000000000" pitchFamily="50" charset="-128"/>
              <a:cs typeface="Arial"/>
              <a:sym typeface="Arial"/>
            </a:endParaRPr>
          </a:p>
        </p:txBody>
      </p:sp>
      <p:sp>
        <p:nvSpPr>
          <p:cNvPr id="464" name="Google Shape;464;p32"/>
          <p:cNvSpPr/>
          <p:nvPr/>
        </p:nvSpPr>
        <p:spPr>
          <a:xfrm>
            <a:off x="9183703" y="5242865"/>
            <a:ext cx="1832640" cy="1245711"/>
          </a:xfrm>
          <a:prstGeom prst="cloudCallout">
            <a:avLst>
              <a:gd name="adj1" fmla="val 24399"/>
              <a:gd name="adj2" fmla="val 60542"/>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ＦＸ</a:t>
            </a:r>
            <a:endParaRPr sz="1800" dirty="0">
              <a:solidFill>
                <a:schemeClr val="lt1"/>
              </a:solidFill>
              <a:latin typeface="Arial"/>
              <a:ea typeface="Arial"/>
              <a:cs typeface="Arial"/>
              <a:sym typeface="Arial"/>
            </a:endParaRPr>
          </a:p>
        </p:txBody>
      </p:sp>
      <p:sp>
        <p:nvSpPr>
          <p:cNvPr id="465" name="Google Shape;465;p32"/>
          <p:cNvSpPr/>
          <p:nvPr/>
        </p:nvSpPr>
        <p:spPr>
          <a:xfrm>
            <a:off x="5645941" y="3917490"/>
            <a:ext cx="2324162" cy="1284327"/>
          </a:xfrm>
          <a:prstGeom prst="cloudCallout">
            <a:avLst>
              <a:gd name="adj1" fmla="val 8579"/>
              <a:gd name="adj2" fmla="val 68382"/>
            </a:avLst>
          </a:prstGeom>
          <a:solidFill>
            <a:schemeClr val="bg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smtClean="0">
                <a:solidFill>
                  <a:schemeClr val="dk1"/>
                </a:solidFill>
                <a:sym typeface="Arial"/>
              </a:rPr>
              <a:t>バイナリー</a:t>
            </a:r>
            <a:endParaRPr lang="en-US" altLang="ja-JP" sz="1800" dirty="0" smtClean="0">
              <a:solidFill>
                <a:schemeClr val="dk1"/>
              </a:solidFill>
              <a:sym typeface="Arial"/>
            </a:endParaRPr>
          </a:p>
          <a:p>
            <a:pPr marL="0" marR="0" lvl="0" indent="0" algn="ctr" rtl="0">
              <a:spcBef>
                <a:spcPts val="0"/>
              </a:spcBef>
              <a:spcAft>
                <a:spcPts val="0"/>
              </a:spcAft>
              <a:buNone/>
            </a:pPr>
            <a:r>
              <a:rPr lang="ja-JP" sz="1800" dirty="0" smtClean="0">
                <a:solidFill>
                  <a:schemeClr val="dk1"/>
                </a:solidFill>
                <a:sym typeface="Arial"/>
              </a:rPr>
              <a:t>オプション</a:t>
            </a:r>
            <a:endParaRPr sz="1800" dirty="0"/>
          </a:p>
        </p:txBody>
      </p:sp>
      <p:sp>
        <p:nvSpPr>
          <p:cNvPr id="466" name="Google Shape;466;p32"/>
          <p:cNvSpPr/>
          <p:nvPr/>
        </p:nvSpPr>
        <p:spPr>
          <a:xfrm>
            <a:off x="6662380" y="2703993"/>
            <a:ext cx="2087875" cy="1081997"/>
          </a:xfrm>
          <a:prstGeom prst="cloudCallout">
            <a:avLst>
              <a:gd name="adj1" fmla="val 7422"/>
              <a:gd name="adj2" fmla="val 63863"/>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900" dirty="0">
                <a:solidFill>
                  <a:schemeClr val="dk1"/>
                </a:solidFill>
                <a:latin typeface="Arial"/>
                <a:ea typeface="Arial"/>
                <a:cs typeface="Arial"/>
                <a:sym typeface="Arial"/>
              </a:rPr>
              <a:t>暗号資産</a:t>
            </a:r>
            <a:endParaRPr sz="1900" dirty="0">
              <a:solidFill>
                <a:schemeClr val="dk1"/>
              </a:solidFill>
              <a:latin typeface="Arial"/>
              <a:ea typeface="Arial"/>
              <a:cs typeface="Arial"/>
              <a:sym typeface="Arial"/>
            </a:endParaRPr>
          </a:p>
          <a:p>
            <a:pPr marL="0" marR="0" lvl="0" indent="0" algn="ctr" rtl="0">
              <a:spcBef>
                <a:spcPts val="0"/>
              </a:spcBef>
              <a:spcAft>
                <a:spcPts val="0"/>
              </a:spcAft>
              <a:buNone/>
            </a:pPr>
            <a:r>
              <a:rPr lang="ja-JP" sz="1900" dirty="0">
                <a:solidFill>
                  <a:schemeClr val="dk1"/>
                </a:solidFill>
                <a:latin typeface="Arial"/>
                <a:ea typeface="Arial"/>
                <a:cs typeface="Arial"/>
                <a:sym typeface="Arial"/>
              </a:rPr>
              <a:t>(仮想通貨)</a:t>
            </a:r>
            <a:endParaRPr sz="1900" dirty="0">
              <a:solidFill>
                <a:schemeClr val="dk1"/>
              </a:solidFill>
              <a:latin typeface="Arial"/>
              <a:ea typeface="Arial"/>
              <a:cs typeface="Arial"/>
              <a:sym typeface="Arial"/>
            </a:endParaRPr>
          </a:p>
        </p:txBody>
      </p:sp>
      <p:sp>
        <p:nvSpPr>
          <p:cNvPr id="467" name="Google Shape;467;p32"/>
          <p:cNvSpPr/>
          <p:nvPr/>
        </p:nvSpPr>
        <p:spPr>
          <a:xfrm>
            <a:off x="9153442" y="2628191"/>
            <a:ext cx="1959632" cy="924443"/>
          </a:xfrm>
          <a:prstGeom prst="cloudCallout">
            <a:avLst>
              <a:gd name="adj1" fmla="val -20833"/>
              <a:gd name="adj2" fmla="val 76858"/>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転売</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ja-JP" sz="1800" dirty="0">
                <a:solidFill>
                  <a:schemeClr val="dk1"/>
                </a:solidFill>
                <a:latin typeface="Arial"/>
                <a:ea typeface="Arial"/>
                <a:cs typeface="Arial"/>
                <a:sym typeface="Arial"/>
              </a:rPr>
              <a:t>ビジネス</a:t>
            </a:r>
            <a:endParaRPr dirty="0"/>
          </a:p>
        </p:txBody>
      </p:sp>
      <p:sp>
        <p:nvSpPr>
          <p:cNvPr id="468" name="Google Shape;468;p32"/>
          <p:cNvSpPr/>
          <p:nvPr/>
        </p:nvSpPr>
        <p:spPr>
          <a:xfrm>
            <a:off x="9984237" y="3640060"/>
            <a:ext cx="2070973" cy="1162974"/>
          </a:xfrm>
          <a:prstGeom prst="cloudCallout">
            <a:avLst>
              <a:gd name="adj1" fmla="val 10785"/>
              <a:gd name="adj2" fmla="val 73088"/>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オンラインカジノ</a:t>
            </a:r>
            <a:endParaRPr dirty="0"/>
          </a:p>
        </p:txBody>
      </p:sp>
      <p:sp>
        <p:nvSpPr>
          <p:cNvPr id="469" name="Google Shape;469;p32"/>
          <p:cNvSpPr/>
          <p:nvPr/>
        </p:nvSpPr>
        <p:spPr>
          <a:xfrm>
            <a:off x="6740465" y="5282970"/>
            <a:ext cx="1875367" cy="1073816"/>
          </a:xfrm>
          <a:prstGeom prst="cloudCallout">
            <a:avLst>
              <a:gd name="adj1" fmla="val -24042"/>
              <a:gd name="adj2" fmla="val 73088"/>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アフィリエイト</a:t>
            </a:r>
            <a:endParaRPr sz="1800" dirty="0">
              <a:solidFill>
                <a:schemeClr val="lt1"/>
              </a:solidFill>
              <a:latin typeface="Arial"/>
              <a:ea typeface="Arial"/>
              <a:cs typeface="Arial"/>
              <a:sym typeface="Arial"/>
            </a:endParaRPr>
          </a:p>
        </p:txBody>
      </p:sp>
      <p:sp>
        <p:nvSpPr>
          <p:cNvPr id="470" name="Google Shape;470;p32"/>
          <p:cNvSpPr/>
          <p:nvPr/>
        </p:nvSpPr>
        <p:spPr>
          <a:xfrm>
            <a:off x="7985877" y="3785990"/>
            <a:ext cx="1926157" cy="1109917"/>
          </a:xfrm>
          <a:prstGeom prst="cloudCallout">
            <a:avLst>
              <a:gd name="adj1" fmla="val 10785"/>
              <a:gd name="adj2" fmla="val 73088"/>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アービ</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ja-JP" sz="1800" dirty="0">
                <a:solidFill>
                  <a:schemeClr val="dk1"/>
                </a:solidFill>
                <a:latin typeface="Arial"/>
                <a:ea typeface="Arial"/>
                <a:cs typeface="Arial"/>
                <a:sym typeface="Arial"/>
              </a:rPr>
              <a:t>トラージ</a:t>
            </a:r>
            <a:endParaRPr dirty="0"/>
          </a:p>
        </p:txBody>
      </p:sp>
      <p:cxnSp>
        <p:nvCxnSpPr>
          <p:cNvPr id="471" name="Google Shape;471;p32"/>
          <p:cNvCxnSpPr/>
          <p:nvPr/>
        </p:nvCxnSpPr>
        <p:spPr>
          <a:xfrm flipH="1">
            <a:off x="4576528" y="2045969"/>
            <a:ext cx="2070723" cy="4734900"/>
          </a:xfrm>
          <a:prstGeom prst="straightConnector1">
            <a:avLst/>
          </a:prstGeom>
          <a:noFill/>
          <a:ln w="41275" cap="flat" cmpd="sng">
            <a:solidFill>
              <a:schemeClr val="dk1"/>
            </a:solidFill>
            <a:prstDash val="solid"/>
            <a:miter lim="800000"/>
            <a:headEnd type="none" w="sm" len="sm"/>
            <a:tailEnd type="none" w="sm" len="sm"/>
          </a:ln>
        </p:spPr>
      </p:cxnSp>
      <p:pic>
        <p:nvPicPr>
          <p:cNvPr id="472" name="Google Shape;472;p32"/>
          <p:cNvPicPr preferRelativeResize="0"/>
          <p:nvPr/>
        </p:nvPicPr>
        <p:blipFill rotWithShape="1">
          <a:blip r:embed="rId3">
            <a:alphaModFix/>
          </a:blip>
          <a:srcRect/>
          <a:stretch/>
        </p:blipFill>
        <p:spPr>
          <a:xfrm>
            <a:off x="317944" y="2684061"/>
            <a:ext cx="1114054" cy="1324788"/>
          </a:xfrm>
          <a:prstGeom prst="rect">
            <a:avLst/>
          </a:prstGeom>
          <a:noFill/>
          <a:ln>
            <a:noFill/>
          </a:ln>
        </p:spPr>
      </p:pic>
      <p:sp>
        <p:nvSpPr>
          <p:cNvPr id="474" name="Google Shape;474;p32"/>
          <p:cNvSpPr txBox="1"/>
          <p:nvPr/>
        </p:nvSpPr>
        <p:spPr>
          <a:xfrm>
            <a:off x="379272" y="3082391"/>
            <a:ext cx="1006580" cy="40011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Arial"/>
                <a:ea typeface="Arial"/>
                <a:cs typeface="Arial"/>
                <a:sym typeface="Arial"/>
              </a:rPr>
              <a:t>ＵＳＢ</a:t>
            </a:r>
            <a:endParaRPr dirty="0"/>
          </a:p>
        </p:txBody>
      </p:sp>
      <p:grpSp>
        <p:nvGrpSpPr>
          <p:cNvPr id="6" name="グループ化 5"/>
          <p:cNvGrpSpPr/>
          <p:nvPr/>
        </p:nvGrpSpPr>
        <p:grpSpPr>
          <a:xfrm>
            <a:off x="1667940" y="3538047"/>
            <a:ext cx="1183794" cy="1308698"/>
            <a:chOff x="1712986" y="3537054"/>
            <a:chExt cx="1183794" cy="1308698"/>
          </a:xfrm>
        </p:grpSpPr>
        <p:pic>
          <p:nvPicPr>
            <p:cNvPr id="473" name="Google Shape;473;p32"/>
            <p:cNvPicPr preferRelativeResize="0"/>
            <p:nvPr/>
          </p:nvPicPr>
          <p:blipFill rotWithShape="1">
            <a:blip r:embed="rId4">
              <a:alphaModFix/>
            </a:blip>
            <a:srcRect/>
            <a:stretch/>
          </p:blipFill>
          <p:spPr>
            <a:xfrm>
              <a:off x="1712986" y="3537054"/>
              <a:ext cx="1183794" cy="1308698"/>
            </a:xfrm>
            <a:prstGeom prst="rect">
              <a:avLst/>
            </a:prstGeom>
            <a:noFill/>
            <a:ln>
              <a:noFill/>
            </a:ln>
          </p:spPr>
        </p:pic>
        <p:sp>
          <p:nvSpPr>
            <p:cNvPr id="475" name="Google Shape;475;p32"/>
            <p:cNvSpPr txBox="1"/>
            <p:nvPr/>
          </p:nvSpPr>
          <p:spPr>
            <a:xfrm>
              <a:off x="1840936" y="4295236"/>
              <a:ext cx="992305" cy="40011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Arial"/>
                  <a:ea typeface="Arial"/>
                  <a:cs typeface="Arial"/>
                  <a:sym typeface="Arial"/>
                </a:rPr>
                <a:t>ＤＶＤ</a:t>
              </a:r>
              <a:endParaRPr dirty="0"/>
            </a:p>
          </p:txBody>
        </p:sp>
      </p:grpSp>
      <p:sp>
        <p:nvSpPr>
          <p:cNvPr id="477" name="Google Shape;477;p32"/>
          <p:cNvSpPr/>
          <p:nvPr/>
        </p:nvSpPr>
        <p:spPr>
          <a:xfrm>
            <a:off x="3092358" y="2212976"/>
            <a:ext cx="1127071" cy="1376735"/>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ＰＤＦ</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ja-JP" sz="1800" dirty="0">
                <a:solidFill>
                  <a:schemeClr val="dk1"/>
                </a:solidFill>
                <a:latin typeface="Arial"/>
                <a:ea typeface="Arial"/>
                <a:cs typeface="Arial"/>
                <a:sym typeface="Arial"/>
              </a:rPr>
              <a:t>ファイル</a:t>
            </a:r>
            <a:endParaRPr sz="1800" dirty="0">
              <a:solidFill>
                <a:schemeClr val="dk1"/>
              </a:solidFill>
              <a:latin typeface="Arial"/>
              <a:ea typeface="Arial"/>
              <a:cs typeface="Arial"/>
              <a:sym typeface="Arial"/>
            </a:endParaRPr>
          </a:p>
        </p:txBody>
      </p:sp>
      <p:grpSp>
        <p:nvGrpSpPr>
          <p:cNvPr id="9" name="グループ化 8"/>
          <p:cNvGrpSpPr/>
          <p:nvPr/>
        </p:nvGrpSpPr>
        <p:grpSpPr>
          <a:xfrm>
            <a:off x="523118" y="4946042"/>
            <a:ext cx="1639829" cy="1544890"/>
            <a:chOff x="278235" y="4975538"/>
            <a:chExt cx="1832620" cy="1544890"/>
          </a:xfrm>
        </p:grpSpPr>
        <p:pic>
          <p:nvPicPr>
            <p:cNvPr id="478" name="Google Shape;478;p32"/>
            <p:cNvPicPr preferRelativeResize="0"/>
            <p:nvPr/>
          </p:nvPicPr>
          <p:blipFill rotWithShape="1">
            <a:blip r:embed="rId5">
              <a:alphaModFix/>
            </a:blip>
            <a:srcRect/>
            <a:stretch/>
          </p:blipFill>
          <p:spPr>
            <a:xfrm>
              <a:off x="362931" y="4975538"/>
              <a:ext cx="1676634" cy="1533211"/>
            </a:xfrm>
            <a:prstGeom prst="rect">
              <a:avLst/>
            </a:prstGeom>
            <a:noFill/>
            <a:ln w="9525" cap="flat" cmpd="sng">
              <a:solidFill>
                <a:schemeClr val="dk1"/>
              </a:solidFill>
              <a:prstDash val="solid"/>
              <a:round/>
              <a:headEnd type="none" w="sm" len="sm"/>
              <a:tailEnd type="none" w="sm" len="sm"/>
            </a:ln>
          </p:spPr>
        </p:pic>
        <p:sp>
          <p:nvSpPr>
            <p:cNvPr id="480" name="Google Shape;480;p32"/>
            <p:cNvSpPr txBox="1"/>
            <p:nvPr/>
          </p:nvSpPr>
          <p:spPr>
            <a:xfrm>
              <a:off x="278235" y="6151096"/>
              <a:ext cx="1832620" cy="369332"/>
            </a:xfrm>
            <a:prstGeom prst="rect">
              <a:avLst/>
            </a:prstGeom>
            <a:solidFill>
              <a:schemeClr val="bg1"/>
            </a:solidFill>
            <a:ln>
              <a:solidFill>
                <a:schemeClr val="bg2"/>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ビジネス教室</a:t>
              </a:r>
              <a:endParaRPr dirty="0"/>
            </a:p>
          </p:txBody>
        </p:sp>
      </p:grpSp>
      <p:sp>
        <p:nvSpPr>
          <p:cNvPr id="483" name="Google Shape;483;p32"/>
          <p:cNvSpPr/>
          <p:nvPr/>
        </p:nvSpPr>
        <p:spPr>
          <a:xfrm>
            <a:off x="193413" y="2095785"/>
            <a:ext cx="1362344" cy="584031"/>
          </a:xfrm>
          <a:prstGeom prst="roundRect">
            <a:avLst>
              <a:gd name="adj" fmla="val 16667"/>
            </a:avLst>
          </a:prstGeom>
          <a:solidFill>
            <a:schemeClr val="bg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形態</a:t>
            </a:r>
            <a:endParaRPr dirty="0"/>
          </a:p>
        </p:txBody>
      </p:sp>
      <p:sp>
        <p:nvSpPr>
          <p:cNvPr id="484" name="Google Shape;484;p32"/>
          <p:cNvSpPr/>
          <p:nvPr/>
        </p:nvSpPr>
        <p:spPr>
          <a:xfrm>
            <a:off x="6762498" y="2095786"/>
            <a:ext cx="1716388" cy="584031"/>
          </a:xfrm>
          <a:prstGeom prst="roundRect">
            <a:avLst>
              <a:gd name="adj" fmla="val 16667"/>
            </a:avLst>
          </a:prstGeom>
          <a:solidFill>
            <a:schemeClr val="bg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内容の例</a:t>
            </a:r>
            <a:endParaRPr sz="1800" dirty="0">
              <a:solidFill>
                <a:schemeClr val="dk1"/>
              </a:solidFill>
              <a:latin typeface="Calibri"/>
              <a:ea typeface="Calibri"/>
              <a:cs typeface="Calibri"/>
              <a:sym typeface="Calibri"/>
            </a:endParaRPr>
          </a:p>
        </p:txBody>
      </p:sp>
      <p:grpSp>
        <p:nvGrpSpPr>
          <p:cNvPr id="5" name="グループ化 4"/>
          <p:cNvGrpSpPr/>
          <p:nvPr/>
        </p:nvGrpSpPr>
        <p:grpSpPr>
          <a:xfrm>
            <a:off x="4481233" y="2306771"/>
            <a:ext cx="1027680" cy="975675"/>
            <a:chOff x="4515057" y="2274367"/>
            <a:chExt cx="1027680" cy="975675"/>
          </a:xfrm>
        </p:grpSpPr>
        <p:sp>
          <p:nvSpPr>
            <p:cNvPr id="476" name="Google Shape;476;p32"/>
            <p:cNvSpPr/>
            <p:nvPr/>
          </p:nvSpPr>
          <p:spPr>
            <a:xfrm>
              <a:off x="4515057" y="2274367"/>
              <a:ext cx="1027680" cy="975675"/>
            </a:xfrm>
            <a:prstGeom prst="roundRect">
              <a:avLst>
                <a:gd name="adj" fmla="val 16667"/>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32"/>
            <p:cNvSpPr txBox="1"/>
            <p:nvPr/>
          </p:nvSpPr>
          <p:spPr>
            <a:xfrm>
              <a:off x="4634617" y="2788713"/>
              <a:ext cx="827605" cy="33851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dirty="0">
                  <a:solidFill>
                    <a:srgbClr val="FF0000"/>
                  </a:solidFill>
                  <a:latin typeface="Arial"/>
                  <a:ea typeface="Arial"/>
                  <a:cs typeface="Arial"/>
                  <a:sym typeface="Arial"/>
                </a:rPr>
                <a:t>アプリ</a:t>
              </a:r>
              <a:endParaRPr dirty="0"/>
            </a:p>
          </p:txBody>
        </p:sp>
      </p:grpSp>
      <p:sp>
        <p:nvSpPr>
          <p:cNvPr id="487" name="Google Shape;487;p32"/>
          <p:cNvSpPr txBox="1">
            <a:spLocks noGrp="1"/>
          </p:cNvSpPr>
          <p:nvPr>
            <p:ph type="sldNum" idx="12"/>
          </p:nvPr>
        </p:nvSpPr>
        <p:spPr>
          <a:xfrm>
            <a:off x="9235440" y="6402429"/>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24</a:t>
            </a:fld>
            <a:endParaRPr dirty="0"/>
          </a:p>
        </p:txBody>
      </p:sp>
      <p:sp>
        <p:nvSpPr>
          <p:cNvPr id="489" name="Google Shape;489;p32"/>
          <p:cNvSpPr txBox="1">
            <a:spLocks noGrp="1"/>
          </p:cNvSpPr>
          <p:nvPr>
            <p:ph type="title"/>
          </p:nvPr>
        </p:nvSpPr>
        <p:spPr>
          <a:xfrm>
            <a:off x="-29598" y="668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情報商材</a:t>
            </a: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の主な形態と内容</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cxnSp>
        <p:nvCxnSpPr>
          <p:cNvPr id="30" name="直線コネクタ 29"/>
          <p:cNvCxnSpPr/>
          <p:nvPr/>
        </p:nvCxnSpPr>
        <p:spPr>
          <a:xfrm>
            <a:off x="362931" y="957890"/>
            <a:ext cx="11683500" cy="1433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Google Shape;149;p5"/>
          <p:cNvSpPr/>
          <p:nvPr/>
        </p:nvSpPr>
        <p:spPr>
          <a:xfrm>
            <a:off x="10357169" y="254521"/>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7</a:t>
            </a:r>
            <a:endParaRPr dirty="0"/>
          </a:p>
        </p:txBody>
      </p:sp>
      <p:grpSp>
        <p:nvGrpSpPr>
          <p:cNvPr id="2" name="グループ化 1"/>
          <p:cNvGrpSpPr/>
          <p:nvPr/>
        </p:nvGrpSpPr>
        <p:grpSpPr>
          <a:xfrm>
            <a:off x="3120527" y="4001274"/>
            <a:ext cx="1544871" cy="1671835"/>
            <a:chOff x="3182990" y="4090565"/>
            <a:chExt cx="1544871" cy="1671835"/>
          </a:xfrm>
        </p:grpSpPr>
        <p:sp>
          <p:nvSpPr>
            <p:cNvPr id="479" name="Google Shape;479;p32"/>
            <p:cNvSpPr/>
            <p:nvPr/>
          </p:nvSpPr>
          <p:spPr>
            <a:xfrm>
              <a:off x="3182990" y="4090565"/>
              <a:ext cx="1544871" cy="167183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altLang="ja-JP" sz="1800" dirty="0">
                <a:solidFill>
                  <a:schemeClr val="tx1"/>
                </a:solidFill>
                <a:latin typeface="Calibri"/>
                <a:ea typeface="Calibri"/>
                <a:cs typeface="Calibri"/>
                <a:sym typeface="Calibri"/>
              </a:endParaRPr>
            </a:p>
            <a:p>
              <a:pPr marL="0" marR="0" lvl="0" indent="0" algn="ctr" rtl="0">
                <a:spcBef>
                  <a:spcPts val="0"/>
                </a:spcBef>
                <a:spcAft>
                  <a:spcPts val="0"/>
                </a:spcAft>
                <a:buNone/>
              </a:pPr>
              <a:r>
                <a:rPr lang="ja-JP" altLang="en-US" sz="1800" dirty="0">
                  <a:solidFill>
                    <a:srgbClr val="FF0000"/>
                  </a:solidFill>
                  <a:latin typeface="AR丸ゴシック体E" panose="020F0909000000000000" pitchFamily="49" charset="-128"/>
                  <a:ea typeface="AR丸ゴシック体E" panose="020F0909000000000000" pitchFamily="49" charset="-128"/>
                  <a:cs typeface="Calibri"/>
                  <a:sym typeface="Calibri"/>
                </a:rPr>
                <a:t>ネット動画</a:t>
              </a:r>
              <a:endParaRPr lang="en-US" altLang="ja-JP" sz="1800" dirty="0">
                <a:solidFill>
                  <a:srgbClr val="FF0000"/>
                </a:solidFill>
                <a:latin typeface="AR丸ゴシック体E" panose="020F0909000000000000" pitchFamily="49" charset="-128"/>
                <a:ea typeface="AR丸ゴシック体E" panose="020F0909000000000000" pitchFamily="49" charset="-128"/>
                <a:cs typeface="Calibri"/>
                <a:sym typeface="Calibri"/>
              </a:endParaRPr>
            </a:p>
            <a:p>
              <a:pPr marL="0" marR="0" lvl="0" indent="0" algn="ctr" rtl="0">
                <a:spcBef>
                  <a:spcPts val="0"/>
                </a:spcBef>
                <a:spcAft>
                  <a:spcPts val="0"/>
                </a:spcAft>
                <a:buNone/>
              </a:pPr>
              <a:endParaRPr lang="en-US" altLang="ja-JP" sz="1800" dirty="0">
                <a:solidFill>
                  <a:srgbClr val="FF0000"/>
                </a:solidFill>
                <a:latin typeface="AR丸ゴシック体E" panose="020F0909000000000000" pitchFamily="49" charset="-128"/>
                <a:ea typeface="AR丸ゴシック体E" panose="020F0909000000000000" pitchFamily="49" charset="-128"/>
                <a:cs typeface="Calibri"/>
                <a:sym typeface="Calibri"/>
              </a:endParaRPr>
            </a:p>
            <a:p>
              <a:pPr marL="0" marR="0" lvl="0" indent="0" algn="ctr" rtl="0">
                <a:spcBef>
                  <a:spcPts val="0"/>
                </a:spcBef>
                <a:spcAft>
                  <a:spcPts val="0"/>
                </a:spcAft>
                <a:buNone/>
              </a:pPr>
              <a:endParaRPr lang="en-US" altLang="ja-JP" sz="1800" dirty="0">
                <a:solidFill>
                  <a:srgbClr val="FF0000"/>
                </a:solidFill>
                <a:latin typeface="AR丸ゴシック体E" panose="020F0909000000000000" pitchFamily="49" charset="-128"/>
                <a:ea typeface="AR丸ゴシック体E" panose="020F0909000000000000" pitchFamily="49" charset="-128"/>
                <a:cs typeface="Calibri"/>
                <a:sym typeface="Calibri"/>
              </a:endParaRPr>
            </a:p>
            <a:p>
              <a:pPr marL="0" marR="0" lvl="0" indent="0" algn="ctr" rtl="0">
                <a:spcBef>
                  <a:spcPts val="0"/>
                </a:spcBef>
                <a:spcAft>
                  <a:spcPts val="0"/>
                </a:spcAft>
                <a:buNone/>
              </a:pPr>
              <a:endParaRPr lang="en-US" altLang="ja-JP" sz="1800" dirty="0">
                <a:solidFill>
                  <a:srgbClr val="FF0000"/>
                </a:solidFill>
                <a:latin typeface="AR丸ゴシック体E" panose="020F0909000000000000" pitchFamily="49" charset="-128"/>
                <a:ea typeface="AR丸ゴシック体E" panose="020F0909000000000000" pitchFamily="49" charset="-128"/>
                <a:cs typeface="Calibri"/>
                <a:sym typeface="Calibri"/>
              </a:endParaRPr>
            </a:p>
          </p:txBody>
        </p:sp>
        <p:sp>
          <p:nvSpPr>
            <p:cNvPr id="4" name="波線 3"/>
            <p:cNvSpPr/>
            <p:nvPr/>
          </p:nvSpPr>
          <p:spPr>
            <a:xfrm>
              <a:off x="3346811" y="4769722"/>
              <a:ext cx="1222647" cy="914400"/>
            </a:xfrm>
            <a:prstGeom prst="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ＩＤ</a:t>
              </a:r>
              <a:endParaRPr kumimoji="1" lang="en-US" altLang="ja-JP" dirty="0"/>
            </a:p>
            <a:p>
              <a:pPr algn="ctr"/>
              <a:r>
                <a:rPr kumimoji="1" lang="ja-JP" altLang="en-US" dirty="0"/>
                <a:t>パスワード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66"/>
                                        </p:tgtEl>
                                        <p:attrNameLst>
                                          <p:attrName>style.visibility</p:attrName>
                                        </p:attrNameLst>
                                      </p:cBhvr>
                                      <p:to>
                                        <p:strVal val="visible"/>
                                      </p:to>
                                    </p:set>
                                    <p:animEffect transition="in" filter="barn(inVertical)">
                                      <p:cBhvr>
                                        <p:cTn id="37" dur="500"/>
                                        <p:tgtEl>
                                          <p:spTgt spid="46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7"/>
                                        </p:tgtEl>
                                        <p:attrNameLst>
                                          <p:attrName>style.visibility</p:attrName>
                                        </p:attrNameLst>
                                      </p:cBhvr>
                                      <p:to>
                                        <p:strVal val="visible"/>
                                      </p:to>
                                    </p:set>
                                    <p:animEffect transition="in" filter="barn(inVertical)">
                                      <p:cBhvr>
                                        <p:cTn id="42" dur="500"/>
                                        <p:tgtEl>
                                          <p:spTgt spid="46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0"/>
                                        </p:tgtEl>
                                        <p:attrNameLst>
                                          <p:attrName>style.visibility</p:attrName>
                                        </p:attrNameLst>
                                      </p:cBhvr>
                                      <p:to>
                                        <p:strVal val="visible"/>
                                      </p:to>
                                    </p:set>
                                    <p:animEffect transition="in" filter="barn(inVertical)">
                                      <p:cBhvr>
                                        <p:cTn id="47" dur="500"/>
                                        <p:tgtEl>
                                          <p:spTgt spid="47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6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6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animBg="1"/>
      <p:bldP spid="465" grpId="0" animBg="1"/>
      <p:bldP spid="466" grpId="0" animBg="1"/>
      <p:bldP spid="467" grpId="0" animBg="1"/>
      <p:bldP spid="468" grpId="0" animBg="1"/>
      <p:bldP spid="469" grpId="0" animBg="1"/>
      <p:bldP spid="470" grpId="0" animBg="1"/>
      <p:bldP spid="474" grpId="0" animBg="1"/>
      <p:bldP spid="4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3"/>
          <p:cNvSpPr txBox="1">
            <a:spLocks noGrp="1"/>
          </p:cNvSpPr>
          <p:nvPr>
            <p:ph type="body" idx="1"/>
          </p:nvPr>
        </p:nvSpPr>
        <p:spPr>
          <a:xfrm>
            <a:off x="167425" y="1401288"/>
            <a:ext cx="11668260" cy="5115421"/>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リスクがない投資はない！</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情報商材は購入前に内容の確認が</a:t>
            </a:r>
            <a:r>
              <a:rPr lang="ja-JP" dirty="0" smtClean="0">
                <a:latin typeface="HG丸ｺﾞｼｯｸM-PRO" panose="020F0600000000000000" pitchFamily="50" charset="-128"/>
                <a:ea typeface="HG丸ｺﾞｼｯｸM-PRO" panose="020F0600000000000000" pitchFamily="50" charset="-128"/>
                <a:cs typeface="Arial"/>
                <a:sym typeface="Arial"/>
              </a:rPr>
              <a:t>できない</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少しでも怪しいと思ったら、サイトや業者に連絡しない！</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広告をうのみにせず、客観的に判断</a:t>
            </a:r>
            <a:r>
              <a:rPr lang="ja-JP" dirty="0" smtClean="0">
                <a:latin typeface="HG丸ｺﾞｼｯｸM-PRO" panose="020F0600000000000000" pitchFamily="50" charset="-128"/>
                <a:ea typeface="HG丸ｺﾞｼｯｸM-PRO" panose="020F0600000000000000" pitchFamily="50" charset="-128"/>
                <a:cs typeface="Arial"/>
                <a:sym typeface="Arial"/>
              </a:rPr>
              <a:t>する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p:txBody>
      </p:sp>
      <p:sp>
        <p:nvSpPr>
          <p:cNvPr id="495" name="Google Shape;495;p33"/>
          <p:cNvSpPr/>
          <p:nvPr/>
        </p:nvSpPr>
        <p:spPr>
          <a:xfrm>
            <a:off x="204731" y="3585291"/>
            <a:ext cx="3219718" cy="24083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600" dirty="0">
                <a:solidFill>
                  <a:schemeClr val="dk1"/>
                </a:solidFill>
                <a:latin typeface="Arial"/>
                <a:ea typeface="Arial"/>
                <a:cs typeface="Arial"/>
                <a:sym typeface="Arial"/>
              </a:rPr>
              <a:t>必ず儲かる</a:t>
            </a:r>
            <a:endParaRPr sz="3600" dirty="0">
              <a:solidFill>
                <a:schemeClr val="lt1"/>
              </a:solidFill>
              <a:latin typeface="Arial"/>
              <a:ea typeface="Arial"/>
              <a:cs typeface="Arial"/>
              <a:sym typeface="Arial"/>
            </a:endParaRPr>
          </a:p>
        </p:txBody>
      </p:sp>
      <p:sp>
        <p:nvSpPr>
          <p:cNvPr id="496" name="Google Shape;496;p33"/>
          <p:cNvSpPr/>
          <p:nvPr/>
        </p:nvSpPr>
        <p:spPr>
          <a:xfrm>
            <a:off x="6843444" y="3433494"/>
            <a:ext cx="4636394" cy="28204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dk1"/>
                </a:solidFill>
                <a:latin typeface="Arial"/>
                <a:ea typeface="Arial"/>
                <a:cs typeface="Arial"/>
                <a:sym typeface="Arial"/>
              </a:rPr>
              <a:t>　　　</a:t>
            </a:r>
            <a:r>
              <a:rPr lang="ja-JP" sz="3600" dirty="0">
                <a:solidFill>
                  <a:schemeClr val="dk1"/>
                </a:solidFill>
                <a:latin typeface="Arial"/>
                <a:ea typeface="Arial"/>
                <a:cs typeface="Arial"/>
                <a:sym typeface="Arial"/>
              </a:rPr>
              <a:t>簡単に儲かる</a:t>
            </a:r>
            <a:endParaRPr dirty="0"/>
          </a:p>
        </p:txBody>
      </p:sp>
      <p:sp>
        <p:nvSpPr>
          <p:cNvPr id="497" name="Google Shape;497;p33"/>
          <p:cNvSpPr/>
          <p:nvPr/>
        </p:nvSpPr>
        <p:spPr>
          <a:xfrm>
            <a:off x="-626080" y="2973544"/>
            <a:ext cx="4546242" cy="3631842"/>
          </a:xfrm>
          <a:prstGeom prst="mathMultiply">
            <a:avLst>
              <a:gd name="adj1" fmla="val 23520"/>
            </a:avLst>
          </a:prstGeom>
          <a:solidFill>
            <a:srgbClr val="FF0000">
              <a:alpha val="60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8" name="Google Shape;498;p33"/>
          <p:cNvSpPr/>
          <p:nvPr/>
        </p:nvSpPr>
        <p:spPr>
          <a:xfrm>
            <a:off x="7859737" y="3025973"/>
            <a:ext cx="4212625" cy="3635514"/>
          </a:xfrm>
          <a:prstGeom prst="mathMultiply">
            <a:avLst>
              <a:gd name="adj1" fmla="val 23520"/>
            </a:avLst>
          </a:prstGeom>
          <a:solidFill>
            <a:srgbClr val="FF0000">
              <a:alpha val="63919"/>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0" name="Google Shape;500;p33"/>
          <p:cNvSpPr txBox="1">
            <a:spLocks noGrp="1"/>
          </p:cNvSpPr>
          <p:nvPr>
            <p:ph type="title"/>
          </p:nvPr>
        </p:nvSpPr>
        <p:spPr>
          <a:xfrm>
            <a:off x="160157" y="0"/>
            <a:ext cx="9380725"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簡単に稼げる・絶対に儲かるという</a:t>
            </a:r>
            <a: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r>
            <a:b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話はない！</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25</a:t>
            </a:fld>
            <a:endParaRPr lang="ja-JP" altLang="en-US" dirty="0"/>
          </a:p>
        </p:txBody>
      </p:sp>
      <p:cxnSp>
        <p:nvCxnSpPr>
          <p:cNvPr id="10" name="直線コネクタ 9"/>
          <p:cNvCxnSpPr/>
          <p:nvPr/>
        </p:nvCxnSpPr>
        <p:spPr>
          <a:xfrm>
            <a:off x="160157" y="1112844"/>
            <a:ext cx="1056326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円形吹き出し 2"/>
          <p:cNvSpPr/>
          <p:nvPr/>
        </p:nvSpPr>
        <p:spPr>
          <a:xfrm>
            <a:off x="3126657" y="3491158"/>
            <a:ext cx="5250426" cy="2596615"/>
          </a:xfrm>
          <a:prstGeom prst="wedgeEllipseCallout">
            <a:avLst>
              <a:gd name="adj1" fmla="val -17547"/>
              <a:gd name="adj2" fmla="val 6643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latin typeface="AR Pゴシック体S" panose="020B0A00000000000000" pitchFamily="50" charset="-128"/>
                <a:ea typeface="AR Pゴシック体S" panose="020B0A00000000000000" pitchFamily="50" charset="-128"/>
              </a:rPr>
              <a:t>おいしい話を</a:t>
            </a:r>
            <a:endParaRPr kumimoji="1" lang="en-US" altLang="ja-JP" sz="2800" dirty="0" smtClean="0">
              <a:solidFill>
                <a:srgbClr val="FF0000"/>
              </a:solidFill>
              <a:latin typeface="AR Pゴシック体S" panose="020B0A00000000000000" pitchFamily="50" charset="-128"/>
              <a:ea typeface="AR Pゴシック体S" panose="020B0A00000000000000" pitchFamily="50" charset="-128"/>
            </a:endParaRPr>
          </a:p>
          <a:p>
            <a:pPr algn="ctr"/>
            <a:r>
              <a:rPr kumimoji="1" lang="ja-JP" altLang="en-US" sz="2800" dirty="0" smtClean="0">
                <a:solidFill>
                  <a:srgbClr val="FF0000"/>
                </a:solidFill>
                <a:latin typeface="AR Pゴシック体S" panose="020B0A00000000000000" pitchFamily="50" charset="-128"/>
                <a:ea typeface="AR Pゴシック体S" panose="020B0A00000000000000" pitchFamily="50" charset="-128"/>
              </a:rPr>
              <a:t>簡単</a:t>
            </a:r>
            <a:r>
              <a:rPr kumimoji="1" lang="ja-JP" altLang="en-US" sz="2800" dirty="0">
                <a:solidFill>
                  <a:srgbClr val="FF0000"/>
                </a:solidFill>
                <a:latin typeface="AR Pゴシック体S" panose="020B0A00000000000000" pitchFamily="50" charset="-128"/>
                <a:ea typeface="AR Pゴシック体S" panose="020B0A00000000000000" pitchFamily="50" charset="-128"/>
              </a:rPr>
              <a:t>に信じちゃだめ！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4"/>
          <p:cNvSpPr txBox="1">
            <a:spLocks noGrp="1"/>
          </p:cNvSpPr>
          <p:nvPr>
            <p:ph type="body" idx="1"/>
          </p:nvPr>
        </p:nvSpPr>
        <p:spPr>
          <a:xfrm>
            <a:off x="218941" y="1403797"/>
            <a:ext cx="11552349" cy="5454203"/>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ネットで広告をみて、そのまま契約した場合には</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通信販売</a:t>
            </a:r>
            <a:r>
              <a:rPr lang="ja-JP" dirty="0">
                <a:latin typeface="HG丸ｺﾞｼｯｸM-PRO" panose="020F0600000000000000" pitchFamily="50" charset="-128"/>
                <a:ea typeface="HG丸ｺﾞｼｯｸM-PRO" panose="020F0600000000000000" pitchFamily="50" charset="-128"/>
                <a:cs typeface="Arial"/>
                <a:sym typeface="Arial"/>
              </a:rPr>
              <a:t>になるため</a:t>
            </a:r>
            <a:r>
              <a:rPr lang="ja-JP" u="sng" dirty="0">
                <a:latin typeface="HG丸ｺﾞｼｯｸM-PRO" panose="020F0600000000000000" pitchFamily="50" charset="-128"/>
                <a:ea typeface="HG丸ｺﾞｼｯｸM-PRO" panose="020F0600000000000000" pitchFamily="50" charset="-128"/>
                <a:cs typeface="Arial"/>
                <a:sym typeface="Arial"/>
              </a:rPr>
              <a:t>クーリング・オフの適用はない</a:t>
            </a:r>
            <a:r>
              <a:rPr lang="ja-JP" altLang="en-US" u="sng" dirty="0">
                <a:latin typeface="HG丸ｺﾞｼｯｸM-PRO" panose="020F0600000000000000" pitchFamily="50" charset="-128"/>
                <a:ea typeface="HG丸ｺﾞｼｯｸM-PRO" panose="020F0600000000000000" pitchFamily="50" charset="-128"/>
                <a:cs typeface="Arial"/>
                <a:sym typeface="Arial"/>
              </a:rPr>
              <a:t>。解約条件・返品規約を</a:t>
            </a:r>
            <a:r>
              <a:rPr lang="ja-JP" altLang="en-US" u="sng" dirty="0" smtClean="0">
                <a:latin typeface="HG丸ｺﾞｼｯｸM-PRO" panose="020F0600000000000000" pitchFamily="50" charset="-128"/>
                <a:ea typeface="HG丸ｺﾞｼｯｸM-PRO" panose="020F0600000000000000" pitchFamily="50" charset="-128"/>
                <a:cs typeface="Arial"/>
                <a:sym typeface="Arial"/>
              </a:rPr>
              <a:t>確認。</a:t>
            </a:r>
            <a:endParaRPr u="sng"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販売目的を言わず呼び出されて契約した場合には</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アポイントメントセールス</a:t>
            </a:r>
            <a:r>
              <a:rPr lang="ja-JP" dirty="0">
                <a:latin typeface="HG丸ｺﾞｼｯｸM-PRO" panose="020F0600000000000000" pitchFamily="50" charset="-128"/>
                <a:ea typeface="HG丸ｺﾞｼｯｸM-PRO" panose="020F0600000000000000" pitchFamily="50" charset="-128"/>
                <a:cs typeface="Arial"/>
                <a:sym typeface="Arial"/>
              </a:rPr>
              <a:t>に該当し、</a:t>
            </a:r>
            <a:r>
              <a:rPr lang="ja-JP" u="sng" dirty="0">
                <a:solidFill>
                  <a:srgbClr val="FF0000"/>
                </a:solidFill>
                <a:latin typeface="HG丸ｺﾞｼｯｸM-PRO" panose="020F0600000000000000" pitchFamily="50" charset="-128"/>
                <a:ea typeface="HG丸ｺﾞｼｯｸM-PRO" panose="020F0600000000000000" pitchFamily="50" charset="-128"/>
                <a:cs typeface="Arial"/>
                <a:sym typeface="Arial"/>
              </a:rPr>
              <a:t>クーリング・オフが</a:t>
            </a:r>
            <a:r>
              <a:rPr lang="ja-JP" u="sng" dirty="0" smtClean="0">
                <a:solidFill>
                  <a:srgbClr val="FF0000"/>
                </a:solidFill>
                <a:latin typeface="HG丸ｺﾞｼｯｸM-PRO" panose="020F0600000000000000" pitchFamily="50" charset="-128"/>
                <a:ea typeface="HG丸ｺﾞｼｯｸM-PRO" panose="020F0600000000000000" pitchFamily="50" charset="-128"/>
                <a:cs typeface="Arial"/>
                <a:sym typeface="Arial"/>
              </a:rPr>
              <a:t>可能</a:t>
            </a:r>
            <a:r>
              <a:rPr lang="ja-JP" altLang="en-US" u="sng" dirty="0" smtClean="0">
                <a:solidFill>
                  <a:srgbClr val="FF0000"/>
                </a:solidFill>
                <a:latin typeface="HG丸ｺﾞｼｯｸM-PRO" panose="020F0600000000000000" pitchFamily="50" charset="-128"/>
                <a:ea typeface="HG丸ｺﾞｼｯｸM-PRO" panose="020F0600000000000000" pitchFamily="50" charset="-128"/>
                <a:cs typeface="Arial"/>
                <a:sym typeface="Arial"/>
              </a:rPr>
              <a:t>。</a:t>
            </a:r>
            <a:endParaRPr lang="en-US" altLang="ja-JP" u="sng"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u="sng" dirty="0">
              <a:latin typeface="Arial"/>
              <a:ea typeface="Arial"/>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自分が契約し人を紹介すればマージンが入るといわれて契約した場合には</a:t>
            </a:r>
            <a:r>
              <a:rPr lang="ja-JP" u="sng" dirty="0">
                <a:latin typeface="HG丸ｺﾞｼｯｸM-PRO" panose="020F0600000000000000" pitchFamily="50" charset="-128"/>
                <a:ea typeface="HG丸ｺﾞｼｯｸM-PRO" panose="020F0600000000000000" pitchFamily="50" charset="-128"/>
                <a:cs typeface="Arial"/>
                <a:sym typeface="Arial"/>
              </a:rPr>
              <a:t>マルチ商法にクーリング・オフ</a:t>
            </a:r>
            <a:r>
              <a:rPr lang="ja-JP" dirty="0">
                <a:latin typeface="HG丸ｺﾞｼｯｸM-PRO" panose="020F0600000000000000" pitchFamily="50" charset="-128"/>
                <a:ea typeface="HG丸ｺﾞｼｯｸM-PRO" panose="020F0600000000000000" pitchFamily="50" charset="-128"/>
                <a:cs typeface="Arial"/>
                <a:sym typeface="Arial"/>
              </a:rPr>
              <a:t>が可能（20日間</a:t>
            </a:r>
            <a:r>
              <a:rPr lang="ja-JP" dirty="0" smtClean="0">
                <a:latin typeface="HG丸ｺﾞｼｯｸM-PRO" panose="020F0600000000000000" pitchFamily="50" charset="-128"/>
                <a:ea typeface="HG丸ｺﾞｼｯｸM-PRO" panose="020F0600000000000000" pitchFamily="50" charset="-128"/>
                <a:cs typeface="Arial"/>
                <a:sym typeface="Arial"/>
              </a:rPr>
              <a:t>）</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90000"/>
              </a:lnSpc>
              <a:spcBef>
                <a:spcPts val="1000"/>
              </a:spcBef>
              <a:spcAft>
                <a:spcPts val="0"/>
              </a:spcAft>
              <a:buClr>
                <a:srgbClr val="FF0000"/>
              </a:buClr>
              <a:buSzPts val="2800"/>
              <a:buNone/>
            </a:pP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いずれの場合でもできるだけ早く消費生活センターに相談しよう！！</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
        <p:nvSpPr>
          <p:cNvPr id="507" name="Google Shape;507;p34"/>
          <p:cNvSpPr txBox="1">
            <a:spLocks noGrp="1"/>
          </p:cNvSpPr>
          <p:nvPr>
            <p:ph type="title"/>
          </p:nvPr>
        </p:nvSpPr>
        <p:spPr>
          <a:xfrm>
            <a:off x="160554" y="11875"/>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情報商材を契約してしまったら</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26</a:t>
            </a:fld>
            <a:endParaRPr lang="ja-JP" altLang="en-US" dirty="0"/>
          </a:p>
        </p:txBody>
      </p:sp>
      <p:cxnSp>
        <p:nvCxnSpPr>
          <p:cNvPr id="6" name="直線コネクタ 5"/>
          <p:cNvCxnSpPr/>
          <p:nvPr/>
        </p:nvCxnSpPr>
        <p:spPr>
          <a:xfrm>
            <a:off x="0" y="1132375"/>
            <a:ext cx="12192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txBox="1">
            <a:spLocks noGrp="1"/>
          </p:cNvSpPr>
          <p:nvPr>
            <p:ph type="body" idx="1"/>
          </p:nvPr>
        </p:nvSpPr>
        <p:spPr>
          <a:xfrm>
            <a:off x="882445" y="1607574"/>
            <a:ext cx="10515600" cy="4748776"/>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chemeClr val="dk1"/>
              </a:buClr>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誘われたけれどあまり気が</a:t>
            </a:r>
            <a:r>
              <a:rPr lang="ja-JP" dirty="0" smtClean="0">
                <a:latin typeface="HG丸ｺﾞｼｯｸM-PRO" panose="020F0600000000000000" pitchFamily="50" charset="-128"/>
                <a:ea typeface="HG丸ｺﾞｼｯｸM-PRO" panose="020F0600000000000000" pitchFamily="50" charset="-128"/>
                <a:cs typeface="Arial"/>
                <a:sym typeface="Arial"/>
              </a:rPr>
              <a:t>進まない</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2800"/>
              <a:buNone/>
            </a:pP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簡単に儲かるといわれた（書かれている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儲かる仕組みがよく</a:t>
            </a:r>
            <a:r>
              <a:rPr lang="ja-JP" dirty="0" smtClean="0">
                <a:latin typeface="HG丸ｺﾞｼｯｸM-PRO" panose="020F0600000000000000" pitchFamily="50" charset="-128"/>
                <a:ea typeface="HG丸ｺﾞｼｯｸM-PRO" panose="020F0600000000000000" pitchFamily="50" charset="-128"/>
                <a:cs typeface="Arial"/>
                <a:sym typeface="Arial"/>
              </a:rPr>
              <a:t>わからない</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お金がないと言ったら借金を</a:t>
            </a:r>
            <a:r>
              <a:rPr lang="ja-JP" dirty="0" smtClean="0">
                <a:latin typeface="HG丸ｺﾞｼｯｸM-PRO" panose="020F0600000000000000" pitchFamily="50" charset="-128"/>
                <a:ea typeface="HG丸ｺﾞｼｯｸM-PRO" panose="020F0600000000000000" pitchFamily="50" charset="-128"/>
                <a:cs typeface="Arial"/>
                <a:sym typeface="Arial"/>
              </a:rPr>
              <a:t>勧められた</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p"/>
            </a:pP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友だちに紹介すれば高い紹介料を</a:t>
            </a:r>
            <a:r>
              <a:rPr lang="ja-JP" dirty="0" smtClean="0">
                <a:latin typeface="HG丸ｺﾞｼｯｸM-PRO" panose="020F0600000000000000" pitchFamily="50" charset="-128"/>
                <a:ea typeface="HG丸ｺﾞｼｯｸM-PRO" panose="020F0600000000000000" pitchFamily="50" charset="-128"/>
                <a:cs typeface="Arial"/>
                <a:sym typeface="Arial"/>
              </a:rPr>
              <a:t>もらえる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と言われた</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endParaRPr>
          </a:p>
        </p:txBody>
      </p:sp>
      <p:sp>
        <p:nvSpPr>
          <p:cNvPr id="514" name="Google Shape;514;p35"/>
          <p:cNvSpPr txBox="1">
            <a:spLocks noGrp="1"/>
          </p:cNvSpPr>
          <p:nvPr>
            <p:ph type="title"/>
          </p:nvPr>
        </p:nvSpPr>
        <p:spPr>
          <a:xfrm>
            <a:off x="166255" y="121949"/>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儲け話の勧誘</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3000" dirty="0">
                <a:solidFill>
                  <a:schemeClr val="tx1"/>
                </a:solidFill>
                <a:latin typeface="HG丸ｺﾞｼｯｸM-PRO" panose="020F0600000000000000" pitchFamily="50" charset="-128"/>
                <a:ea typeface="HG丸ｺﾞｼｯｸM-PRO" panose="020F0600000000000000" pitchFamily="50" charset="-128"/>
                <a:cs typeface="Arial"/>
                <a:sym typeface="Arial"/>
              </a:rPr>
              <a:t>こんな場合はいったん踏みとどまって</a:t>
            </a:r>
            <a:endParaRPr sz="3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27</a:t>
            </a:fld>
            <a:endParaRPr lang="ja-JP" altLang="en-US" dirty="0"/>
          </a:p>
        </p:txBody>
      </p:sp>
      <p:cxnSp>
        <p:nvCxnSpPr>
          <p:cNvPr id="5" name="直線コネクタ 4"/>
          <p:cNvCxnSpPr/>
          <p:nvPr/>
        </p:nvCxnSpPr>
        <p:spPr>
          <a:xfrm>
            <a:off x="0" y="1242449"/>
            <a:ext cx="12192000"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7</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36"/>
          <p:cNvPicPr preferRelativeResize="0">
            <a:picLocks noGrp="1"/>
          </p:cNvPicPr>
          <p:nvPr>
            <p:ph type="body" idx="1"/>
          </p:nvPr>
        </p:nvPicPr>
        <p:blipFill rotWithShape="1">
          <a:blip r:embed="rId3">
            <a:alphaModFix/>
          </a:blip>
          <a:srcRect t="2947" r="7338"/>
          <a:stretch/>
        </p:blipFill>
        <p:spPr>
          <a:xfrm>
            <a:off x="6332669" y="1474378"/>
            <a:ext cx="2399112" cy="2386400"/>
          </a:xfrm>
          <a:prstGeom prst="rect">
            <a:avLst/>
          </a:prstGeom>
          <a:noFill/>
          <a:ln w="22225" cap="flat" cmpd="sng">
            <a:solidFill>
              <a:srgbClr val="262626"/>
            </a:solidFill>
            <a:prstDash val="solid"/>
            <a:round/>
            <a:headEnd type="none" w="sm" len="sm"/>
            <a:tailEnd type="none" w="sm" len="sm"/>
          </a:ln>
        </p:spPr>
      </p:pic>
      <p:sp>
        <p:nvSpPr>
          <p:cNvPr id="521" name="Google Shape;521;p36"/>
          <p:cNvSpPr/>
          <p:nvPr/>
        </p:nvSpPr>
        <p:spPr>
          <a:xfrm>
            <a:off x="116973" y="1474378"/>
            <a:ext cx="6032090" cy="4197760"/>
          </a:xfrm>
          <a:prstGeom prst="rect">
            <a:avLst/>
          </a:prstGeom>
          <a:noFill/>
          <a:ln w="38100" cap="flat" cmpd="sng">
            <a:solidFill>
              <a:srgbClr val="1E9224"/>
            </a:solidFill>
            <a:prstDash val="solid"/>
            <a:miter lim="800000"/>
            <a:headEnd type="none" w="sm" len="sm"/>
            <a:tailEnd type="none" w="sm" len="sm"/>
            <a:extLst>
              <a:ext uri="{C807C97D-BFC1-408E-A445-0C87EB9F89A2}">
                <ask:lineSketchStyleProps xmlns="" xmlns:ask="http://schemas.microsoft.com/office/drawing/2018/sketchyshapes">
                  <ask:type>
                    <ask:lineSketchNone/>
                  </ask:type>
                </ask:lineSketchStyleProps>
              </a:ext>
            </a:extLst>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800" u="sng" dirty="0">
                <a:solidFill>
                  <a:srgbClr val="FF0000"/>
                </a:solidFill>
                <a:latin typeface="HG丸ｺﾞｼｯｸM-PRO" panose="020F0600000000000000" pitchFamily="50" charset="-128"/>
                <a:ea typeface="HG丸ｺﾞｼｯｸM-PRO" panose="020F0600000000000000" pitchFamily="50" charset="-128"/>
                <a:sym typeface="Arial"/>
              </a:rPr>
              <a:t>オーディションに合格したら高額な契約に</a:t>
            </a:r>
            <a:endParaRPr lang="en-US" altLang="ja-JP" sz="2800" u="sng" dirty="0">
              <a:solidFill>
                <a:srgbClr val="FF0000"/>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モデル事務所でモデルのオーディションを</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見つけて応募</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したら、書類審査に合格したと電話が来た。面接に行き、面接にも合格！でも50万円ものレッスン契約が必要と言われ、契約してしまった。</a:t>
            </a:r>
            <a:endParaRPr lang="en-US" altLang="ja-JP"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お金がかかると思っていなかった</a:t>
            </a:r>
            <a:r>
              <a:rPr lang="ja-JP" sz="2800" dirty="0">
                <a:solidFill>
                  <a:schemeClr val="dk1"/>
                </a:solidFill>
                <a:sym typeface="Arial"/>
              </a:rPr>
              <a:t>。</a:t>
            </a:r>
            <a:endParaRPr sz="2800" dirty="0"/>
          </a:p>
        </p:txBody>
      </p:sp>
      <p:sp>
        <p:nvSpPr>
          <p:cNvPr id="524" name="Google Shape;524;p36"/>
          <p:cNvSpPr txBox="1">
            <a:spLocks noGrp="1"/>
          </p:cNvSpPr>
          <p:nvPr>
            <p:ph type="title"/>
          </p:nvPr>
        </p:nvSpPr>
        <p:spPr>
          <a:xfrm>
            <a:off x="0" y="13"/>
            <a:ext cx="12192000" cy="1120500"/>
          </a:xfrm>
          <a:prstGeom prst="rect">
            <a:avLst/>
          </a:prstGeom>
          <a:solidFill>
            <a:srgbClr val="00B05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タレント・モデルの</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契約トラブルにご注意！</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pic>
        <p:nvPicPr>
          <p:cNvPr id="525" name="Google Shape;525;p36"/>
          <p:cNvPicPr preferRelativeResize="0"/>
          <p:nvPr/>
        </p:nvPicPr>
        <p:blipFill rotWithShape="1">
          <a:blip r:embed="rId4">
            <a:alphaModFix/>
          </a:blip>
          <a:srcRect/>
          <a:stretch/>
        </p:blipFill>
        <p:spPr>
          <a:xfrm>
            <a:off x="9032494" y="1443532"/>
            <a:ext cx="3159506" cy="2447798"/>
          </a:xfrm>
          <a:prstGeom prst="rect">
            <a:avLst/>
          </a:prstGeom>
          <a:noFill/>
          <a:ln>
            <a:noFill/>
          </a:ln>
        </p:spPr>
      </p:pic>
      <p:sp>
        <p:nvSpPr>
          <p:cNvPr id="8" name="Google Shape;279;p15"/>
          <p:cNvSpPr/>
          <p:nvPr/>
        </p:nvSpPr>
        <p:spPr>
          <a:xfrm>
            <a:off x="10117205" y="267734"/>
            <a:ext cx="1558345" cy="558943"/>
          </a:xfrm>
          <a:prstGeom prst="rect">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9-10</a:t>
            </a:r>
            <a:endParaRPr dirty="0"/>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28</a:t>
            </a:fld>
            <a:endParaRPr lang="ja-JP" altLang="en-US" dirty="0"/>
          </a:p>
        </p:txBody>
      </p:sp>
      <p:sp>
        <p:nvSpPr>
          <p:cNvPr id="3" name="テキスト ボックス 2"/>
          <p:cNvSpPr txBox="1"/>
          <p:nvPr/>
        </p:nvSpPr>
        <p:spPr>
          <a:xfrm>
            <a:off x="3672840" y="5833264"/>
            <a:ext cx="3520440" cy="400110"/>
          </a:xfrm>
          <a:prstGeom prst="rect">
            <a:avLst/>
          </a:prstGeom>
          <a:noFill/>
        </p:spPr>
        <p:txBody>
          <a:bodyPr wrap="square" rtlCol="0">
            <a:spAutoFit/>
          </a:bodyPr>
          <a:lstStyle/>
          <a:p>
            <a:r>
              <a:rPr kumimoji="1" lang="ja-JP" altLang="en-US" sz="2000" dirty="0">
                <a:latin typeface="AR丸ゴシック体E" panose="020F0909000000000000" pitchFamily="49" charset="-128"/>
                <a:ea typeface="AR丸ゴシック体E" panose="020F0909000000000000" pitchFamily="49" charset="-128"/>
              </a:rPr>
              <a:t>事務所に行くと・・</a:t>
            </a:r>
          </a:p>
        </p:txBody>
      </p:sp>
      <p:sp>
        <p:nvSpPr>
          <p:cNvPr id="523" name="Google Shape;523;p36"/>
          <p:cNvSpPr/>
          <p:nvPr/>
        </p:nvSpPr>
        <p:spPr>
          <a:xfrm>
            <a:off x="116972" y="13"/>
            <a:ext cx="3016045" cy="1120500"/>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0" tIns="45700" rIns="0" bIns="45700" anchor="ctr" anchorCtr="0">
            <a:noAutofit/>
          </a:bodyPr>
          <a:lstStyle/>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Story4</a:t>
            </a:r>
            <a:endParaRPr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タレント</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モデル商法</a:t>
            </a:r>
            <a:endParaRPr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2" name="Google Shape;556;p39"/>
          <p:cNvPicPr preferRelativeResize="0"/>
          <p:nvPr/>
        </p:nvPicPr>
        <p:blipFill rotWithShape="1">
          <a:blip r:embed="rId5">
            <a:alphaModFix/>
          </a:blip>
          <a:srcRect/>
          <a:stretch/>
        </p:blipFill>
        <p:spPr>
          <a:xfrm>
            <a:off x="6271747" y="4052456"/>
            <a:ext cx="3386518" cy="2303894"/>
          </a:xfrm>
          <a:prstGeom prst="rect">
            <a:avLst/>
          </a:prstGeom>
          <a:noFill/>
          <a:ln w="9525" cap="flat" cmpd="sng">
            <a:solidFill>
              <a:schemeClr val="dk1"/>
            </a:solidFill>
            <a:prstDash val="solid"/>
            <a:round/>
            <a:headEnd type="none" w="sm" len="sm"/>
            <a:tailEnd type="none" w="sm" len="sm"/>
          </a:ln>
        </p:spPr>
      </p:pic>
      <p:sp>
        <p:nvSpPr>
          <p:cNvPr id="522" name="Google Shape;522;p36"/>
          <p:cNvSpPr/>
          <p:nvPr/>
        </p:nvSpPr>
        <p:spPr>
          <a:xfrm>
            <a:off x="9658265" y="4026092"/>
            <a:ext cx="2476223" cy="1675214"/>
          </a:xfrm>
          <a:prstGeom prst="wedgeEllipseCallout">
            <a:avLst>
              <a:gd name="adj1" fmla="val -44615"/>
              <a:gd name="adj2" fmla="val 32289"/>
            </a:avLst>
          </a:prstGeom>
          <a:solidFill>
            <a:schemeClr val="bg1"/>
          </a:solidFill>
          <a:ln w="31750" cap="flat" cmpd="sng">
            <a:solidFill>
              <a:srgbClr val="000000"/>
            </a:solidFill>
            <a:prstDash val="solid"/>
            <a:miter lim="800000"/>
            <a:headEnd type="none" w="sm" len="sm"/>
            <a:tailEnd type="none" w="sm" len="sm"/>
          </a:ln>
        </p:spPr>
        <p:txBody>
          <a:bodyPr spcFirstLastPara="1" wrap="square" lIns="0" tIns="45700" rIns="0" bIns="45700" anchor="t" anchorCtr="0">
            <a:noAutofit/>
          </a:bodyPr>
          <a:lstStyle/>
          <a:p>
            <a:pPr marL="0" marR="0" lvl="0" indent="0" algn="l" rtl="0">
              <a:spcBef>
                <a:spcPts val="0"/>
              </a:spcBef>
              <a:spcAft>
                <a:spcPts val="0"/>
              </a:spcAft>
              <a:buNone/>
            </a:pPr>
            <a:r>
              <a:rPr lang="ja-JP" sz="1800" dirty="0">
                <a:solidFill>
                  <a:schemeClr val="dk1"/>
                </a:solidFill>
                <a:latin typeface="AR丸ゴシック体E" panose="020F0909000000000000" pitchFamily="49" charset="-128"/>
                <a:ea typeface="AR丸ゴシック体E" panose="020F0909000000000000" pitchFamily="49" charset="-128"/>
                <a:sym typeface="Arial"/>
              </a:rPr>
              <a:t>はい！契約書</a:t>
            </a:r>
            <a:endParaRPr sz="1800" dirty="0">
              <a:solidFill>
                <a:schemeClr val="dk1"/>
              </a:solidFill>
              <a:latin typeface="AR丸ゴシック体E" panose="020F0909000000000000" pitchFamily="49" charset="-128"/>
              <a:ea typeface="AR丸ゴシック体E" panose="020F0909000000000000" pitchFamily="49" charset="-128"/>
              <a:sym typeface="Arial"/>
            </a:endParaRPr>
          </a:p>
          <a:p>
            <a:pPr marL="0" marR="0" lvl="0" indent="0" algn="l" rtl="0">
              <a:spcBef>
                <a:spcPts val="0"/>
              </a:spcBef>
              <a:spcAft>
                <a:spcPts val="0"/>
              </a:spcAft>
              <a:buNone/>
            </a:pPr>
            <a:r>
              <a:rPr lang="ja-JP" sz="1800" dirty="0">
                <a:solidFill>
                  <a:schemeClr val="dk1"/>
                </a:solidFill>
                <a:latin typeface="AR丸ゴシック体E" panose="020F0909000000000000" pitchFamily="49" charset="-128"/>
                <a:ea typeface="AR丸ゴシック体E" panose="020F0909000000000000" pitchFamily="49" charset="-128"/>
                <a:sym typeface="Arial"/>
              </a:rPr>
              <a:t>レッスン料</a:t>
            </a:r>
            <a:r>
              <a:rPr lang="ja-JP" sz="1800" dirty="0" smtClean="0">
                <a:solidFill>
                  <a:schemeClr val="dk1"/>
                </a:solidFill>
                <a:latin typeface="AR丸ゴシック体E" panose="020F0909000000000000" pitchFamily="49" charset="-128"/>
                <a:ea typeface="AR丸ゴシック体E" panose="020F0909000000000000" pitchFamily="49" charset="-128"/>
                <a:sym typeface="Arial"/>
              </a:rPr>
              <a:t>は</a:t>
            </a:r>
            <a:endParaRPr lang="en-US" altLang="ja-JP" sz="1800" dirty="0" smtClean="0">
              <a:solidFill>
                <a:schemeClr val="dk1"/>
              </a:solidFill>
              <a:latin typeface="AR丸ゴシック体E" panose="020F0909000000000000" pitchFamily="49" charset="-128"/>
              <a:ea typeface="AR丸ゴシック体E" panose="020F0909000000000000" pitchFamily="49" charset="-128"/>
              <a:sym typeface="Arial"/>
            </a:endParaRPr>
          </a:p>
          <a:p>
            <a:pPr marL="0" marR="0" lvl="0" indent="0" algn="l" rtl="0">
              <a:spcBef>
                <a:spcPts val="0"/>
              </a:spcBef>
              <a:spcAft>
                <a:spcPts val="0"/>
              </a:spcAft>
              <a:buNone/>
            </a:pPr>
            <a:r>
              <a:rPr lang="ja-JP" sz="1800" dirty="0" smtClean="0">
                <a:solidFill>
                  <a:schemeClr val="tx1"/>
                </a:solidFill>
                <a:latin typeface="AR丸ゴシック体E" panose="020F0909000000000000" pitchFamily="49" charset="-128"/>
                <a:ea typeface="AR丸ゴシック体E" panose="020F0909000000000000" pitchFamily="49" charset="-128"/>
                <a:sym typeface="Arial"/>
              </a:rPr>
              <a:t>50万円</a:t>
            </a:r>
            <a:r>
              <a:rPr lang="ja-JP" sz="1800" dirty="0">
                <a:solidFill>
                  <a:schemeClr val="tx1"/>
                </a:solidFill>
                <a:latin typeface="AR丸ゴシック体E" panose="020F0909000000000000" pitchFamily="49" charset="-128"/>
                <a:ea typeface="AR丸ゴシック体E" panose="020F0909000000000000" pitchFamily="49" charset="-128"/>
                <a:sym typeface="Arial"/>
              </a:rPr>
              <a:t>ね</a:t>
            </a:r>
            <a:r>
              <a:rPr lang="ja-JP" sz="1800" dirty="0" smtClean="0">
                <a:solidFill>
                  <a:schemeClr val="tx1"/>
                </a:solidFill>
                <a:latin typeface="AR丸ゴシック体E" panose="020F0909000000000000" pitchFamily="49" charset="-128"/>
                <a:ea typeface="AR丸ゴシック体E" panose="020F0909000000000000" pitchFamily="49" charset="-128"/>
                <a:sym typeface="Arial"/>
              </a:rPr>
              <a:t>。</a:t>
            </a:r>
            <a:endParaRPr lang="en-US" altLang="ja-JP" sz="1800" dirty="0" smtClean="0">
              <a:solidFill>
                <a:schemeClr val="tx1"/>
              </a:solidFill>
              <a:latin typeface="AR丸ゴシック体E" panose="020F0909000000000000" pitchFamily="49" charset="-128"/>
              <a:ea typeface="AR丸ゴシック体E" panose="020F0909000000000000" pitchFamily="49" charset="-128"/>
              <a:sym typeface="Arial"/>
            </a:endParaRPr>
          </a:p>
          <a:p>
            <a:pPr marL="0" marR="0" lvl="0" indent="0" algn="l" rtl="0">
              <a:spcBef>
                <a:spcPts val="0"/>
              </a:spcBef>
              <a:spcAft>
                <a:spcPts val="0"/>
              </a:spcAft>
              <a:buNone/>
            </a:pPr>
            <a:r>
              <a:rPr lang="ja-JP" sz="1800" dirty="0" smtClean="0">
                <a:solidFill>
                  <a:schemeClr val="dk1"/>
                </a:solidFill>
                <a:latin typeface="AR丸ゴシック体E" panose="020F0909000000000000" pitchFamily="49" charset="-128"/>
                <a:ea typeface="AR丸ゴシック体E" panose="020F0909000000000000" pitchFamily="49" charset="-128"/>
                <a:sym typeface="Arial"/>
              </a:rPr>
              <a:t>分割</a:t>
            </a:r>
            <a:r>
              <a:rPr lang="ja-JP" sz="1800" dirty="0">
                <a:solidFill>
                  <a:schemeClr val="dk1"/>
                </a:solidFill>
                <a:latin typeface="AR丸ゴシック体E" panose="020F0909000000000000" pitchFamily="49" charset="-128"/>
                <a:ea typeface="AR丸ゴシック体E" panose="020F0909000000000000" pitchFamily="49" charset="-128"/>
                <a:sym typeface="Arial"/>
              </a:rPr>
              <a:t>でもいいよ</a:t>
            </a:r>
            <a:endParaRPr sz="1800" dirty="0">
              <a:latin typeface="AR丸ゴシック体E" panose="020F0909000000000000" pitchFamily="49" charset="-128"/>
              <a:ea typeface="AR丸ゴシック体E" panose="020F0909000000000000"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7"/>
          <p:cNvSpPr txBox="1">
            <a:spLocks noGrp="1"/>
          </p:cNvSpPr>
          <p:nvPr>
            <p:ph type="body" idx="1"/>
          </p:nvPr>
        </p:nvSpPr>
        <p:spPr>
          <a:xfrm>
            <a:off x="65314" y="1567544"/>
            <a:ext cx="12061370" cy="47414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r>
              <a:rPr lang="ja-JP" b="1" dirty="0">
                <a:solidFill>
                  <a:srgbClr val="FF0000"/>
                </a:solidFill>
                <a:latin typeface="HG丸ｺﾞｼｯｸM-PRO" panose="020F0600000000000000" pitchFamily="50" charset="-128"/>
                <a:ea typeface="HG丸ｺﾞｼｯｸM-PRO" panose="020F0600000000000000" pitchFamily="50" charset="-128"/>
                <a:cs typeface="Arial"/>
                <a:sym typeface="Arial"/>
              </a:rPr>
              <a:t>アポイントメントセールスとは</a:t>
            </a:r>
            <a:endParaRPr b="1"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メール・電話・SNSなどで「あなただけ特別に」と言われたり</a:t>
            </a:r>
            <a:r>
              <a:rPr lang="ja-JP"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smtClean="0">
                <a:latin typeface="HG丸ｺﾞｼｯｸM-PRO" panose="020F0600000000000000" pitchFamily="50" charset="-128"/>
                <a:ea typeface="HG丸ｺﾞｼｯｸM-PRO" panose="020F0600000000000000" pitchFamily="50" charset="-128"/>
                <a:cs typeface="Arial"/>
                <a:sym typeface="Arial"/>
              </a:rPr>
              <a:t>販売</a:t>
            </a:r>
            <a:r>
              <a:rPr lang="ja-JP" dirty="0">
                <a:latin typeface="HG丸ｺﾞｼｯｸM-PRO" panose="020F0600000000000000" pitchFamily="50" charset="-128"/>
                <a:ea typeface="HG丸ｺﾞｼｯｸM-PRO" panose="020F0600000000000000" pitchFamily="50" charset="-128"/>
                <a:cs typeface="Arial"/>
                <a:sym typeface="Arial"/>
              </a:rPr>
              <a:t>目的を告げられずに呼び出されて契約させる手口</a:t>
            </a:r>
            <a:endParaRPr b="1"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b="1" dirty="0">
                <a:latin typeface="HG丸ｺﾞｼｯｸM-PRO" panose="020F0600000000000000" pitchFamily="50" charset="-128"/>
                <a:ea typeface="HG丸ｺﾞｼｯｸM-PRO" panose="020F0600000000000000" pitchFamily="50" charset="-128"/>
                <a:cs typeface="Arial"/>
                <a:sym typeface="Arial"/>
              </a:rPr>
              <a:t>　</a:t>
            </a:r>
            <a:endParaRPr b="1"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b="1" dirty="0">
                <a:solidFill>
                  <a:srgbClr val="FF0000"/>
                </a:solidFill>
                <a:latin typeface="HG丸ｺﾞｼｯｸM-PRO" panose="020F0600000000000000" pitchFamily="50" charset="-128"/>
                <a:ea typeface="HG丸ｺﾞｼｯｸM-PRO" panose="020F0600000000000000" pitchFamily="50" charset="-128"/>
                <a:cs typeface="Arial"/>
                <a:sym typeface="Arial"/>
              </a:rPr>
              <a:t>クーリング・オフが可能</a:t>
            </a:r>
            <a:endParaRPr b="1"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期間はクーリング・オフについて書かれて</a:t>
            </a:r>
            <a:r>
              <a:rPr lang="ja-JP" dirty="0" smtClean="0">
                <a:latin typeface="HG丸ｺﾞｼｯｸM-PRO" panose="020F0600000000000000" pitchFamily="50" charset="-128"/>
                <a:ea typeface="HG丸ｺﾞｼｯｸM-PRO" panose="020F0600000000000000" pitchFamily="50" charset="-128"/>
                <a:cs typeface="Arial"/>
                <a:sym typeface="Arial"/>
              </a:rPr>
              <a:t>いる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契約書面を受け取ってから8日間</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p:txBody>
      </p:sp>
      <p:sp>
        <p:nvSpPr>
          <p:cNvPr id="538" name="Google Shape;538;p37"/>
          <p:cNvSpPr txBox="1">
            <a:spLocks noGrp="1"/>
          </p:cNvSpPr>
          <p:nvPr>
            <p:ph type="title"/>
          </p:nvPr>
        </p:nvSpPr>
        <p:spPr>
          <a:xfrm>
            <a:off x="0" y="0"/>
            <a:ext cx="8814282"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呼び出されて契約！</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2800" dirty="0">
                <a:solidFill>
                  <a:schemeClr val="tx1"/>
                </a:solidFill>
                <a:latin typeface="HG丸ｺﾞｼｯｸM-PRO" panose="020F0600000000000000" pitchFamily="50" charset="-128"/>
                <a:ea typeface="HG丸ｺﾞｼｯｸM-PRO" panose="020F0600000000000000" pitchFamily="50" charset="-128"/>
                <a:cs typeface="Arial"/>
                <a:sym typeface="Arial"/>
              </a:rPr>
              <a:t>アポイントメントセールスはクーリング・オフが可能</a:t>
            </a:r>
            <a:endParaRPr sz="28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29</a:t>
            </a:fld>
            <a:endParaRPr lang="ja-JP" altLang="en-US" dirty="0"/>
          </a:p>
        </p:txBody>
      </p:sp>
      <p:pic>
        <p:nvPicPr>
          <p:cNvPr id="11" name="Google Shape;525;p36"/>
          <p:cNvPicPr preferRelativeResize="0"/>
          <p:nvPr/>
        </p:nvPicPr>
        <p:blipFill rotWithShape="1">
          <a:blip r:embed="rId3">
            <a:alphaModFix/>
          </a:blip>
          <a:srcRect/>
          <a:stretch/>
        </p:blipFill>
        <p:spPr>
          <a:xfrm>
            <a:off x="8171639" y="3884868"/>
            <a:ext cx="3159506" cy="2447798"/>
          </a:xfrm>
          <a:prstGeom prst="rect">
            <a:avLst/>
          </a:prstGeom>
          <a:noFill/>
          <a:ln>
            <a:noFill/>
          </a:ln>
        </p:spPr>
      </p:pic>
      <p:sp>
        <p:nvSpPr>
          <p:cNvPr id="4" name="雲形吹き出し 3"/>
          <p:cNvSpPr/>
          <p:nvPr/>
        </p:nvSpPr>
        <p:spPr>
          <a:xfrm>
            <a:off x="8610600" y="2719435"/>
            <a:ext cx="2917631" cy="914400"/>
          </a:xfrm>
          <a:prstGeom prst="cloudCallout">
            <a:avLst>
              <a:gd name="adj1" fmla="val -20311"/>
              <a:gd name="adj2" fmla="val 74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AR P丸ゴシック体E" panose="020F0900000000000000" pitchFamily="50" charset="-128"/>
                <a:ea typeface="AR P丸ゴシック体E" panose="020F0900000000000000" pitchFamily="50" charset="-128"/>
              </a:rPr>
              <a:t>お金がかかることは内緒！</a:t>
            </a:r>
          </a:p>
        </p:txBody>
      </p:sp>
      <p:cxnSp>
        <p:nvCxnSpPr>
          <p:cNvPr id="8" name="直線コネクタ 7"/>
          <p:cNvCxnSpPr/>
          <p:nvPr/>
        </p:nvCxnSpPr>
        <p:spPr>
          <a:xfrm>
            <a:off x="0" y="1120500"/>
            <a:ext cx="12192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1" nodeType="clickEffect">
                                  <p:stCondLst>
                                    <p:cond delay="0"/>
                                  </p:stCondLst>
                                  <p:childTnLst>
                                    <p:animRot by="120000">
                                      <p:cBhvr>
                                        <p:cTn id="30" dur="100" fill="hold">
                                          <p:stCondLst>
                                            <p:cond delay="0"/>
                                          </p:stCondLst>
                                        </p:cTn>
                                        <p:tgtEl>
                                          <p:spTgt spid="4"/>
                                        </p:tgtEl>
                                        <p:attrNameLst>
                                          <p:attrName>r</p:attrName>
                                        </p:attrNameLst>
                                      </p:cBhvr>
                                    </p:animRot>
                                    <p:animRot by="-240000">
                                      <p:cBhvr>
                                        <p:cTn id="31" dur="200" fill="hold">
                                          <p:stCondLst>
                                            <p:cond delay="200"/>
                                          </p:stCondLst>
                                        </p:cTn>
                                        <p:tgtEl>
                                          <p:spTgt spid="4"/>
                                        </p:tgtEl>
                                        <p:attrNameLst>
                                          <p:attrName>r</p:attrName>
                                        </p:attrNameLst>
                                      </p:cBhvr>
                                    </p:animRot>
                                    <p:animRot by="240000">
                                      <p:cBhvr>
                                        <p:cTn id="32" dur="200" fill="hold">
                                          <p:stCondLst>
                                            <p:cond delay="400"/>
                                          </p:stCondLst>
                                        </p:cTn>
                                        <p:tgtEl>
                                          <p:spTgt spid="4"/>
                                        </p:tgtEl>
                                        <p:attrNameLst>
                                          <p:attrName>r</p:attrName>
                                        </p:attrNameLst>
                                      </p:cBhvr>
                                    </p:animRot>
                                    <p:animRot by="-240000">
                                      <p:cBhvr>
                                        <p:cTn id="33" dur="200" fill="hold">
                                          <p:stCondLst>
                                            <p:cond delay="600"/>
                                          </p:stCondLst>
                                        </p:cTn>
                                        <p:tgtEl>
                                          <p:spTgt spid="4"/>
                                        </p:tgtEl>
                                        <p:attrNameLst>
                                          <p:attrName>r</p:attrName>
                                        </p:attrNameLst>
                                      </p:cBhvr>
                                    </p:animRot>
                                    <p:animRot by="120000">
                                      <p:cBhvr>
                                        <p:cTn id="3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36" name="Google Shape;236;p12"/>
          <p:cNvSpPr txBox="1">
            <a:spLocks noGrp="1"/>
          </p:cNvSpPr>
          <p:nvPr>
            <p:ph type="title"/>
          </p:nvPr>
        </p:nvSpPr>
        <p:spPr>
          <a:xfrm>
            <a:off x="0" y="5583"/>
            <a:ext cx="12192000" cy="1120500"/>
          </a:xfrm>
          <a:prstGeom prst="rect">
            <a:avLst/>
          </a:prstGeom>
          <a:solidFill>
            <a:srgbClr val="E9334D"/>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en-US" alt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   </a:t>
            </a: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ネットショッピングの落とし穴</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lt1"/>
              </a:buClr>
              <a:buSzPts val="4000"/>
              <a:buFont typeface="Arial"/>
              <a:buNone/>
            </a:pPr>
            <a:r>
              <a:rPr lang="en-US" alt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 </a:t>
            </a: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その低価格大丈夫？</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29" name="Google Shape;229;p12"/>
          <p:cNvSpPr txBox="1">
            <a:spLocks noGrp="1"/>
          </p:cNvSpPr>
          <p:nvPr>
            <p:ph type="body" idx="1"/>
          </p:nvPr>
        </p:nvSpPr>
        <p:spPr>
          <a:xfrm>
            <a:off x="167640" y="1270661"/>
            <a:ext cx="7038703" cy="3479500"/>
          </a:xfrm>
          <a:prstGeom prst="rect">
            <a:avLst/>
          </a:prstGeom>
          <a:noFill/>
          <a:ln w="57150">
            <a:solidFill>
              <a:srgbClr val="FF0000"/>
            </a:solidFill>
          </a:ln>
        </p:spPr>
        <p:txBody>
          <a:bodyPr spcFirstLastPara="1" wrap="square" lIns="91425" tIns="45700" rIns="91425" bIns="45700" anchor="t" anchorCtr="0">
            <a:noAutofit/>
          </a:bodyPr>
          <a:lstStyle/>
          <a:p>
            <a:pPr marL="0" lvl="0" indent="0" algn="l" rtl="0">
              <a:lnSpc>
                <a:spcPts val="2900"/>
              </a:lnSpc>
              <a:spcBef>
                <a:spcPts val="0"/>
              </a:spcBef>
              <a:spcAft>
                <a:spcPts val="0"/>
              </a:spcAft>
              <a:buClr>
                <a:schemeClr val="dk1"/>
              </a:buClr>
              <a:buSzPts val="3200"/>
              <a:buNone/>
            </a:pPr>
            <a:r>
              <a:rPr lang="ja-JP" u="sng" dirty="0">
                <a:solidFill>
                  <a:srgbClr val="FF0000"/>
                </a:solidFill>
                <a:latin typeface="HG丸ｺﾞｼｯｸM-PRO" panose="020F0600000000000000" pitchFamily="50" charset="-128"/>
                <a:ea typeface="HG丸ｺﾞｼｯｸM-PRO" panose="020F0600000000000000" pitchFamily="50" charset="-128"/>
                <a:cs typeface="Arial"/>
                <a:sym typeface="Arial"/>
              </a:rPr>
              <a:t>お試しだと思ったら定期購入だった！</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9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SNSで「1か月で10キロ</a:t>
            </a:r>
            <a:r>
              <a:rPr lang="ja-JP" altLang="en-US" dirty="0">
                <a:latin typeface="HG丸ｺﾞｼｯｸM-PRO" panose="020F0600000000000000" pitchFamily="50" charset="-128"/>
                <a:ea typeface="HG丸ｺﾞｼｯｸM-PRO" panose="020F0600000000000000" pitchFamily="50" charset="-128"/>
                <a:cs typeface="Arial"/>
                <a:sym typeface="Arial"/>
              </a:rPr>
              <a:t>や</a:t>
            </a:r>
            <a:r>
              <a:rPr lang="ja-JP" dirty="0">
                <a:latin typeface="HG丸ｺﾞｼｯｸM-PRO" panose="020F0600000000000000" pitchFamily="50" charset="-128"/>
                <a:ea typeface="HG丸ｺﾞｼｯｸM-PRO" panose="020F0600000000000000" pitchFamily="50" charset="-128"/>
                <a:cs typeface="Arial"/>
                <a:sym typeface="Arial"/>
              </a:rPr>
              <a:t>せられる</a:t>
            </a:r>
            <a:r>
              <a:rPr lang="ja-JP" altLang="en-US" dirty="0">
                <a:latin typeface="HG丸ｺﾞｼｯｸM-PRO" panose="020F0600000000000000" pitchFamily="50" charset="-128"/>
                <a:ea typeface="HG丸ｺﾞｼｯｸM-PRO" panose="020F0600000000000000" pitchFamily="50" charset="-128"/>
                <a:cs typeface="Arial"/>
                <a:sym typeface="Arial"/>
              </a:rPr>
              <a:t>」</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9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というサプリメントの広告</a:t>
            </a:r>
            <a:r>
              <a:rPr lang="ja-JP" altLang="en-US" dirty="0">
                <a:latin typeface="HG丸ｺﾞｼｯｸM-PRO" panose="020F0600000000000000" pitchFamily="50" charset="-128"/>
                <a:ea typeface="HG丸ｺﾞｼｯｸM-PRO" panose="020F0600000000000000" pitchFamily="50" charset="-128"/>
                <a:cs typeface="Arial"/>
                <a:sym typeface="Arial"/>
              </a:rPr>
              <a:t>が来た</a:t>
            </a:r>
            <a:r>
              <a:rPr lang="ja-JP" dirty="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9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初回500円だったので試しに買ったら</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9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2回目が届き、</a:t>
            </a:r>
            <a:r>
              <a:rPr lang="en-US" altLang="ja-JP" dirty="0" smtClean="0">
                <a:latin typeface="HG丸ｺﾞｼｯｸM-PRO" panose="020F0600000000000000" pitchFamily="50" charset="-128"/>
                <a:ea typeface="HG丸ｺﾞｼｯｸM-PRO" panose="020F0600000000000000" pitchFamily="50" charset="-128"/>
                <a:cs typeface="Arial"/>
                <a:sym typeface="Arial"/>
              </a:rPr>
              <a:t>9,800</a:t>
            </a:r>
            <a:r>
              <a:rPr lang="ja-JP" dirty="0">
                <a:latin typeface="HG丸ｺﾞｼｯｸM-PRO" panose="020F0600000000000000" pitchFamily="50" charset="-128"/>
                <a:ea typeface="HG丸ｺﾞｼｯｸM-PRO" panose="020F0600000000000000" pitchFamily="50" charset="-128"/>
                <a:cs typeface="Arial"/>
                <a:sym typeface="Arial"/>
              </a:rPr>
              <a:t>円の請求書が！</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9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合計4回の定期購入と分かった</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9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4回合計で</a:t>
            </a:r>
            <a:r>
              <a:rPr lang="en-US" alt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2</a:t>
            </a:r>
            <a:r>
              <a:rPr lang="ja-JP" dirty="0" smtClean="0">
                <a:solidFill>
                  <a:srgbClr val="FF0000"/>
                </a:solidFill>
                <a:latin typeface="HG丸ｺﾞｼｯｸM-PRO" panose="020F0600000000000000" pitchFamily="50" charset="-128"/>
                <a:ea typeface="HG丸ｺﾞｼｯｸM-PRO" panose="020F0600000000000000" pitchFamily="50" charset="-128"/>
                <a:cs typeface="Arial"/>
                <a:sym typeface="Arial"/>
              </a:rPr>
              <a:t>9</a:t>
            </a:r>
            <a:r>
              <a:rPr lang="en-US" altLang="ja-JP" dirty="0" smtClean="0">
                <a:solidFill>
                  <a:srgbClr val="FF0000"/>
                </a:solidFill>
                <a:latin typeface="HG丸ｺﾞｼｯｸM-PRO" panose="020F0600000000000000" pitchFamily="50" charset="-128"/>
                <a:ea typeface="HG丸ｺﾞｼｯｸM-PRO" panose="020F0600000000000000" pitchFamily="50" charset="-128"/>
                <a:cs typeface="Arial"/>
                <a:sym typeface="Arial"/>
              </a:rPr>
              <a:t>,</a:t>
            </a:r>
            <a:r>
              <a:rPr lang="ja-JP" dirty="0" smtClean="0">
                <a:solidFill>
                  <a:srgbClr val="FF0000"/>
                </a:solidFill>
                <a:latin typeface="HG丸ｺﾞｼｯｸM-PRO" panose="020F0600000000000000" pitchFamily="50" charset="-128"/>
                <a:ea typeface="HG丸ｺﾞｼｯｸM-PRO" panose="020F0600000000000000" pitchFamily="50" charset="-128"/>
                <a:cs typeface="Arial"/>
                <a:sym typeface="Arial"/>
              </a:rPr>
              <a:t>900円</a:t>
            </a:r>
            <a:r>
              <a:rPr lang="ja-JP" dirty="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None/>
            </a:pPr>
            <a:endParaRPr dirty="0">
              <a:latin typeface="HG丸ｺﾞｼｯｸM-PRO" panose="020F0600000000000000" pitchFamily="50" charset="-128"/>
              <a:ea typeface="HG丸ｺﾞｼｯｸM-PRO" panose="020F0600000000000000" pitchFamily="50" charset="-128"/>
              <a:cs typeface="Arial"/>
              <a:sym typeface="Arial"/>
            </a:endParaRPr>
          </a:p>
        </p:txBody>
      </p:sp>
      <p:pic>
        <p:nvPicPr>
          <p:cNvPr id="230" name="Google Shape;230;p12"/>
          <p:cNvPicPr preferRelativeResize="0"/>
          <p:nvPr/>
        </p:nvPicPr>
        <p:blipFill rotWithShape="1">
          <a:blip r:embed="rId3">
            <a:alphaModFix/>
          </a:blip>
          <a:srcRect l="107" t="2097" r="3364" b="3860"/>
          <a:stretch/>
        </p:blipFill>
        <p:spPr>
          <a:xfrm>
            <a:off x="7521677" y="3846857"/>
            <a:ext cx="4320355" cy="2290735"/>
          </a:xfrm>
          <a:prstGeom prst="rect">
            <a:avLst/>
          </a:prstGeom>
          <a:solidFill>
            <a:schemeClr val="bg1"/>
          </a:solidFill>
          <a:ln w="9525" cap="flat" cmpd="sng">
            <a:solidFill>
              <a:schemeClr val="dk1"/>
            </a:solidFill>
            <a:prstDash val="solid"/>
            <a:round/>
            <a:headEnd type="none" w="sm" len="sm"/>
            <a:tailEnd type="none" w="sm" len="sm"/>
          </a:ln>
        </p:spPr>
      </p:pic>
      <p:pic>
        <p:nvPicPr>
          <p:cNvPr id="231" name="Google Shape;231;p12"/>
          <p:cNvPicPr preferRelativeResize="0"/>
          <p:nvPr/>
        </p:nvPicPr>
        <p:blipFill rotWithShape="1">
          <a:blip r:embed="rId4">
            <a:alphaModFix/>
          </a:blip>
          <a:srcRect t="968" b="9496"/>
          <a:stretch/>
        </p:blipFill>
        <p:spPr>
          <a:xfrm>
            <a:off x="7521676" y="1281016"/>
            <a:ext cx="4320355" cy="2446006"/>
          </a:xfrm>
          <a:prstGeom prst="rect">
            <a:avLst/>
          </a:prstGeom>
          <a:noFill/>
          <a:ln w="9525" cap="flat" cmpd="sng">
            <a:solidFill>
              <a:schemeClr val="dk1"/>
            </a:solidFill>
            <a:prstDash val="solid"/>
            <a:round/>
            <a:headEnd type="none" w="sm" len="sm"/>
            <a:tailEnd type="none" w="sm" len="sm"/>
          </a:ln>
        </p:spPr>
      </p:pic>
      <p:sp>
        <p:nvSpPr>
          <p:cNvPr id="232" name="Google Shape;232;p12"/>
          <p:cNvSpPr/>
          <p:nvPr/>
        </p:nvSpPr>
        <p:spPr>
          <a:xfrm>
            <a:off x="167639" y="4900322"/>
            <a:ext cx="4050399" cy="1574501"/>
          </a:xfrm>
          <a:prstGeom prst="wedgeEllipseCallout">
            <a:avLst>
              <a:gd name="adj1" fmla="val 116580"/>
              <a:gd name="adj2" fmla="val 57349"/>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ja-JP" altLang="en-US" sz="2400" dirty="0">
                <a:solidFill>
                  <a:schemeClr val="dk1"/>
                </a:solidFill>
                <a:latin typeface="Arial"/>
                <a:ea typeface="Arial"/>
                <a:cs typeface="Arial"/>
                <a:sym typeface="Arial"/>
              </a:rPr>
              <a:t>全然効果ないのに</a:t>
            </a:r>
            <a:endParaRPr lang="en-US" altLang="ja-JP" sz="2400" dirty="0">
              <a:solidFill>
                <a:schemeClr val="dk1"/>
              </a:solidFill>
              <a:latin typeface="Arial"/>
              <a:ea typeface="Arial"/>
              <a:cs typeface="Arial"/>
              <a:sym typeface="Arial"/>
            </a:endParaRPr>
          </a:p>
          <a:p>
            <a:pPr marL="0" marR="0" lvl="0" indent="0" algn="ctr" rtl="0">
              <a:spcBef>
                <a:spcPts val="0"/>
              </a:spcBef>
              <a:spcAft>
                <a:spcPts val="0"/>
              </a:spcAft>
              <a:buNone/>
            </a:pPr>
            <a:r>
              <a:rPr lang="ja-JP" sz="2400" dirty="0">
                <a:solidFill>
                  <a:schemeClr val="dk1"/>
                </a:solidFill>
                <a:latin typeface="Arial"/>
                <a:ea typeface="Arial"/>
                <a:cs typeface="Arial"/>
                <a:sym typeface="Arial"/>
              </a:rPr>
              <a:t>中途解約できる？</a:t>
            </a:r>
            <a:endParaRPr dirty="0"/>
          </a:p>
        </p:txBody>
      </p:sp>
      <p:sp>
        <p:nvSpPr>
          <p:cNvPr id="233" name="Google Shape;233;p12"/>
          <p:cNvSpPr/>
          <p:nvPr/>
        </p:nvSpPr>
        <p:spPr>
          <a:xfrm>
            <a:off x="4034245" y="4750173"/>
            <a:ext cx="3172097" cy="1323091"/>
          </a:xfrm>
          <a:prstGeom prst="wedgeEllipseCallout">
            <a:avLst>
              <a:gd name="adj1" fmla="val 65722"/>
              <a:gd name="adj2" fmla="val 21994"/>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これって返品できないの？</a:t>
            </a:r>
            <a:endParaRPr/>
          </a:p>
        </p:txBody>
      </p:sp>
      <p:sp>
        <p:nvSpPr>
          <p:cNvPr id="234" name="Google Shape;234;p12"/>
          <p:cNvSpPr/>
          <p:nvPr/>
        </p:nvSpPr>
        <p:spPr>
          <a:xfrm>
            <a:off x="10220664" y="280219"/>
            <a:ext cx="1558345" cy="522761"/>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テキストＰ３－４</a:t>
            </a:r>
            <a:endParaRPr dirty="0"/>
          </a:p>
        </p:txBody>
      </p:sp>
      <p:sp>
        <p:nvSpPr>
          <p:cNvPr id="235" name="Google Shape;235;p12"/>
          <p:cNvSpPr/>
          <p:nvPr/>
        </p:nvSpPr>
        <p:spPr>
          <a:xfrm>
            <a:off x="0" y="5571"/>
            <a:ext cx="2654710" cy="1120493"/>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100"/>
              <a:buFont typeface="Arial"/>
              <a:buNone/>
            </a:pPr>
            <a:r>
              <a:rPr lang="ja-JP" sz="2000" dirty="0">
                <a:solidFill>
                  <a:schemeClr val="tx1"/>
                </a:solidFill>
                <a:latin typeface="HG丸ｺﾞｼｯｸM-PRO" panose="020F0600000000000000" pitchFamily="50" charset="-128"/>
                <a:ea typeface="HG丸ｺﾞｼｯｸM-PRO" panose="020F0600000000000000" pitchFamily="50" charset="-128"/>
              </a:rPr>
              <a:t>Story 1</a:t>
            </a:r>
            <a:endParaRPr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ネット通販</a:t>
            </a:r>
            <a:endParaRPr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7551172" y="3877487"/>
            <a:ext cx="1059428" cy="369332"/>
          </a:xfrm>
          <a:prstGeom prst="rect">
            <a:avLst/>
          </a:prstGeom>
          <a:solidFill>
            <a:schemeClr val="bg1"/>
          </a:solidFill>
          <a:ln>
            <a:noFill/>
          </a:ln>
        </p:spPr>
        <p:txBody>
          <a:bodyPr wrap="square" rtlCol="0">
            <a:spAutoFit/>
          </a:bodyPr>
          <a:lstStyle/>
          <a:p>
            <a:r>
              <a:rPr kumimoji="1" lang="en-US" altLang="ja-JP" sz="1800" dirty="0">
                <a:latin typeface="AR丸ゴシック体M" panose="020F0609000000000000" pitchFamily="49" charset="-128"/>
                <a:ea typeface="AR丸ゴシック体M" panose="020F0609000000000000" pitchFamily="49" charset="-128"/>
              </a:rPr>
              <a:t>1</a:t>
            </a:r>
            <a:r>
              <a:rPr kumimoji="1" lang="ja-JP" altLang="en-US" sz="1800" dirty="0">
                <a:latin typeface="AR丸ゴシック体M" panose="020F0609000000000000" pitchFamily="49" charset="-128"/>
                <a:ea typeface="AR丸ゴシック体M" panose="020F0609000000000000" pitchFamily="49" charset="-128"/>
              </a:rPr>
              <a:t>か月後</a:t>
            </a:r>
          </a:p>
        </p:txBody>
      </p:sp>
      <p:sp>
        <p:nvSpPr>
          <p:cNvPr id="3" name="スライド番号プレースホルダー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3"/>
                                        </p:tgtEl>
                                        <p:attrNameLst>
                                          <p:attrName>style.visibility</p:attrName>
                                        </p:attrNameLst>
                                      </p:cBhvr>
                                      <p:to>
                                        <p:strVal val="visible"/>
                                      </p:to>
                                    </p:set>
                                    <p:anim calcmode="lin" valueType="num">
                                      <p:cBhvr additive="base">
                                        <p:cTn id="21" dur="500" fill="hold"/>
                                        <p:tgtEl>
                                          <p:spTgt spid="233"/>
                                        </p:tgtEl>
                                        <p:attrNameLst>
                                          <p:attrName>ppt_x</p:attrName>
                                        </p:attrNameLst>
                                      </p:cBhvr>
                                      <p:tavLst>
                                        <p:tav tm="0">
                                          <p:val>
                                            <p:strVal val="#ppt_x"/>
                                          </p:val>
                                        </p:tav>
                                        <p:tav tm="100000">
                                          <p:val>
                                            <p:strVal val="#ppt_x"/>
                                          </p:val>
                                        </p:tav>
                                      </p:tavLst>
                                    </p:anim>
                                    <p:anim calcmode="lin" valueType="num">
                                      <p:cBhvr additive="base">
                                        <p:cTn id="22"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3"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8"/>
          <p:cNvSpPr txBox="1">
            <a:spLocks noGrp="1"/>
          </p:cNvSpPr>
          <p:nvPr>
            <p:ph type="body" idx="1"/>
          </p:nvPr>
        </p:nvSpPr>
        <p:spPr>
          <a:xfrm>
            <a:off x="371046" y="1514766"/>
            <a:ext cx="6146839" cy="3576698"/>
          </a:xfrm>
          <a:prstGeom prst="rect">
            <a:avLst/>
          </a:prstGeom>
          <a:noFill/>
          <a:ln w="38100">
            <a:solidFill>
              <a:srgbClr val="00B050"/>
            </a:solid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r>
              <a:rPr lang="ja-JP" sz="3200" b="1" dirty="0">
                <a:solidFill>
                  <a:srgbClr val="FF0000"/>
                </a:solidFill>
                <a:latin typeface="HG丸ｺﾞｼｯｸM-PRO" panose="020F0600000000000000" pitchFamily="50" charset="-128"/>
                <a:ea typeface="HG丸ｺﾞｼｯｸM-PRO" panose="020F0600000000000000" pitchFamily="50" charset="-128"/>
                <a:cs typeface="Arial"/>
                <a:sym typeface="Arial"/>
              </a:rPr>
              <a:t>キャッチセールス</a:t>
            </a:r>
            <a:endParaRPr sz="3200" b="1"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14300" lvl="0" indent="0" algn="l" rtl="0">
              <a:lnSpc>
                <a:spcPct val="90000"/>
              </a:lnSpc>
              <a:spcBef>
                <a:spcPts val="1000"/>
              </a:spcBef>
              <a:spcAft>
                <a:spcPts val="0"/>
              </a:spcAft>
              <a:buSzPts val="1800"/>
              <a:buNone/>
            </a:pPr>
            <a:r>
              <a:rPr lang="en-US" altLang="ja-JP" dirty="0">
                <a:latin typeface="HG丸ｺﾞｼｯｸM-PRO" panose="020F0600000000000000" pitchFamily="50" charset="-128"/>
                <a:ea typeface="HG丸ｺﾞｼｯｸM-PRO" panose="020F0600000000000000" pitchFamily="50" charset="-128"/>
                <a:cs typeface="Arial"/>
                <a:sym typeface="Arial"/>
              </a:rPr>
              <a:t>【</a:t>
            </a:r>
            <a:r>
              <a:rPr lang="ja-JP" dirty="0">
                <a:latin typeface="HG丸ｺﾞｼｯｸM-PRO" panose="020F0600000000000000" pitchFamily="50" charset="-128"/>
                <a:ea typeface="HG丸ｺﾞｼｯｸM-PRO" panose="020F0600000000000000" pitchFamily="50" charset="-128"/>
                <a:cs typeface="Arial"/>
                <a:sym typeface="Arial"/>
              </a:rPr>
              <a:t>街角で声をかけて店や事務所に連れて行き契約させる手口</a:t>
            </a:r>
            <a:r>
              <a:rPr lang="en-US" altLang="ja-JP" dirty="0">
                <a:latin typeface="HG丸ｺﾞｼｯｸM-PRO" panose="020F0600000000000000" pitchFamily="50" charset="-128"/>
                <a:ea typeface="HG丸ｺﾞｼｯｸM-PRO" panose="020F0600000000000000" pitchFamily="50" charset="-128"/>
                <a:cs typeface="Arial"/>
                <a:sym typeface="Arial"/>
              </a:rPr>
              <a:t>】</a:t>
            </a:r>
          </a:p>
          <a:p>
            <a:pPr marL="114300" lvl="0" indent="0" algn="l" rtl="0">
              <a:lnSpc>
                <a:spcPct val="90000"/>
              </a:lnSpc>
              <a:spcBef>
                <a:spcPts val="1000"/>
              </a:spcBef>
              <a:spcAft>
                <a:spcPts val="0"/>
              </a:spcAft>
              <a:buSzPts val="1800"/>
              <a:buNone/>
            </a:pPr>
            <a:r>
              <a:rPr lang="ja-JP" altLang="en-US" dirty="0">
                <a:latin typeface="HG丸ｺﾞｼｯｸM-PRO" panose="020F0600000000000000" pitchFamily="50" charset="-128"/>
                <a:ea typeface="HG丸ｺﾞｼｯｸM-PRO" panose="020F0600000000000000" pitchFamily="50" charset="-128"/>
                <a:cs typeface="Arial"/>
                <a:sym typeface="Arial"/>
              </a:rPr>
              <a:t>街を歩いていたらモデルにならない？と声をかけられて事務所に行って話を聞いた。その後、「レッスンが必要」と言われ</a:t>
            </a:r>
            <a:r>
              <a:rPr lang="en-US" altLang="ja-JP" dirty="0">
                <a:latin typeface="HG丸ｺﾞｼｯｸM-PRO" panose="020F0600000000000000" pitchFamily="50" charset="-128"/>
                <a:ea typeface="HG丸ｺﾞｼｯｸM-PRO" panose="020F0600000000000000" pitchFamily="50" charset="-128"/>
                <a:cs typeface="Arial"/>
                <a:sym typeface="Arial"/>
              </a:rPr>
              <a:t>30</a:t>
            </a:r>
            <a:r>
              <a:rPr lang="ja-JP" altLang="en-US" dirty="0">
                <a:latin typeface="HG丸ｺﾞｼｯｸM-PRO" panose="020F0600000000000000" pitchFamily="50" charset="-128"/>
                <a:ea typeface="HG丸ｺﾞｼｯｸM-PRO" panose="020F0600000000000000" pitchFamily="50" charset="-128"/>
                <a:cs typeface="Arial"/>
                <a:sym typeface="Arial"/>
              </a:rPr>
              <a:t>万円のレッスン契約を</a:t>
            </a:r>
            <a:r>
              <a:rPr lang="ja-JP" altLang="en-US" dirty="0" smtClean="0">
                <a:latin typeface="HG丸ｺﾞｼｯｸM-PRO" panose="020F0600000000000000" pitchFamily="50" charset="-128"/>
                <a:ea typeface="HG丸ｺﾞｼｯｸM-PRO" panose="020F0600000000000000" pitchFamily="50" charset="-128"/>
                <a:cs typeface="Arial"/>
                <a:sym typeface="Arial"/>
              </a:rPr>
              <a:t>させられた。</a:t>
            </a:r>
            <a:endParaRPr dirty="0">
              <a:latin typeface="HG丸ｺﾞｼｯｸM-PRO" panose="020F0600000000000000" pitchFamily="50" charset="-128"/>
              <a:ea typeface="HG丸ｺﾞｼｯｸM-PRO" panose="020F0600000000000000" pitchFamily="50" charset="-128"/>
              <a:cs typeface="Arial"/>
              <a:sym typeface="Arial"/>
            </a:endParaRPr>
          </a:p>
        </p:txBody>
      </p:sp>
      <p:pic>
        <p:nvPicPr>
          <p:cNvPr id="545" name="Google Shape;545;p38"/>
          <p:cNvPicPr preferRelativeResize="0"/>
          <p:nvPr/>
        </p:nvPicPr>
        <p:blipFill rotWithShape="1">
          <a:blip r:embed="rId3">
            <a:alphaModFix/>
          </a:blip>
          <a:srcRect/>
          <a:stretch/>
        </p:blipFill>
        <p:spPr>
          <a:xfrm>
            <a:off x="6669847" y="1514767"/>
            <a:ext cx="1521365" cy="2649058"/>
          </a:xfrm>
          <a:prstGeom prst="rect">
            <a:avLst/>
          </a:prstGeom>
          <a:noFill/>
          <a:ln>
            <a:solidFill>
              <a:srgbClr val="262626"/>
            </a:solidFill>
          </a:ln>
        </p:spPr>
      </p:pic>
      <p:sp>
        <p:nvSpPr>
          <p:cNvPr id="546" name="Google Shape;546;p38"/>
          <p:cNvSpPr/>
          <p:nvPr/>
        </p:nvSpPr>
        <p:spPr>
          <a:xfrm>
            <a:off x="8201127" y="1418142"/>
            <a:ext cx="3562145" cy="2233500"/>
          </a:xfrm>
          <a:prstGeom prst="wedgeEllipseCallout">
            <a:avLst>
              <a:gd name="adj1" fmla="val 52912"/>
              <a:gd name="adj2" fmla="val 381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800" b="1" dirty="0">
                <a:latin typeface="+mn-lt"/>
                <a:ea typeface="+mj-ea"/>
              </a:rPr>
              <a:t>きみかわいいね</a:t>
            </a:r>
            <a:r>
              <a:rPr lang="ja-JP" altLang="en-US" sz="1800" b="1" dirty="0" smtClean="0">
                <a:latin typeface="+mn-lt"/>
                <a:ea typeface="+mj-ea"/>
              </a:rPr>
              <a:t>！</a:t>
            </a:r>
            <a:endParaRPr lang="en-US" altLang="ja-JP" sz="1800" b="1" dirty="0" smtClean="0">
              <a:latin typeface="+mn-lt"/>
              <a:ea typeface="+mj-ea"/>
            </a:endParaRPr>
          </a:p>
          <a:p>
            <a:pPr marL="0" marR="0" lvl="0" indent="0" algn="ctr" rtl="0">
              <a:spcBef>
                <a:spcPts val="0"/>
              </a:spcBef>
              <a:spcAft>
                <a:spcPts val="0"/>
              </a:spcAft>
              <a:buNone/>
            </a:pPr>
            <a:r>
              <a:rPr lang="ja-JP" altLang="en-US" sz="1800" b="1" dirty="0" smtClean="0">
                <a:latin typeface="+mn-lt"/>
                <a:ea typeface="+mj-ea"/>
              </a:rPr>
              <a:t>千年</a:t>
            </a:r>
            <a:r>
              <a:rPr lang="ja-JP" altLang="en-US" sz="1800" b="1" dirty="0">
                <a:latin typeface="+mn-lt"/>
                <a:ea typeface="+mj-ea"/>
              </a:rPr>
              <a:t>に一人の逸材だ！</a:t>
            </a:r>
            <a:endParaRPr lang="en-US" altLang="ja-JP" sz="1800" b="1" dirty="0">
              <a:latin typeface="+mn-lt"/>
              <a:ea typeface="+mj-ea"/>
            </a:endParaRPr>
          </a:p>
        </p:txBody>
      </p:sp>
      <p:sp>
        <p:nvSpPr>
          <p:cNvPr id="547" name="Google Shape;547;p38"/>
          <p:cNvSpPr/>
          <p:nvPr/>
        </p:nvSpPr>
        <p:spPr>
          <a:xfrm>
            <a:off x="6501630" y="5091464"/>
            <a:ext cx="5130737" cy="1428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dirty="0">
                <a:solidFill>
                  <a:srgbClr val="FF0000"/>
                </a:solidFill>
                <a:latin typeface="HG丸ｺﾞｼｯｸM-PRO" panose="020F0600000000000000" pitchFamily="50" charset="-128"/>
                <a:ea typeface="HG丸ｺﾞｼｯｸM-PRO" panose="020F0600000000000000" pitchFamily="50" charset="-128"/>
              </a:rPr>
              <a:t>キャッチセールスも</a:t>
            </a:r>
            <a:endParaRPr sz="2400" b="1" dirty="0">
              <a:solidFill>
                <a:srgbClr val="FF0000"/>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None/>
            </a:pPr>
            <a:r>
              <a:rPr lang="ja-JP" sz="2400" b="1" dirty="0">
                <a:solidFill>
                  <a:srgbClr val="FF0000"/>
                </a:solidFill>
                <a:latin typeface="HG丸ｺﾞｼｯｸM-PRO" panose="020F0600000000000000" pitchFamily="50" charset="-128"/>
                <a:ea typeface="HG丸ｺﾞｼｯｸM-PRO" panose="020F0600000000000000" pitchFamily="50" charset="-128"/>
              </a:rPr>
              <a:t>8日間クーリング・オフが可能！</a:t>
            </a:r>
            <a:endParaRPr b="1" dirty="0">
              <a:latin typeface="HG丸ｺﾞｼｯｸM-PRO" panose="020F0600000000000000" pitchFamily="50" charset="-128"/>
              <a:ea typeface="HG丸ｺﾞｼｯｸM-PRO" panose="020F0600000000000000" pitchFamily="50" charset="-128"/>
            </a:endParaRPr>
          </a:p>
        </p:txBody>
      </p:sp>
      <p:sp>
        <p:nvSpPr>
          <p:cNvPr id="549" name="Google Shape;549;p38"/>
          <p:cNvSpPr txBox="1">
            <a:spLocks noGrp="1"/>
          </p:cNvSpPr>
          <p:nvPr>
            <p:ph type="title"/>
          </p:nvPr>
        </p:nvSpPr>
        <p:spPr>
          <a:xfrm>
            <a:off x="90171" y="134634"/>
            <a:ext cx="8976827"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モデルタレント商法では</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こんな手口にも注意！</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3" name="スライド番号プレースホルダー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30</a:t>
            </a:fld>
            <a:endParaRPr lang="ja-JP" altLang="en-US" dirty="0"/>
          </a:p>
        </p:txBody>
      </p:sp>
      <p:cxnSp>
        <p:nvCxnSpPr>
          <p:cNvPr id="9" name="直線コネクタ 8"/>
          <p:cNvCxnSpPr/>
          <p:nvPr/>
        </p:nvCxnSpPr>
        <p:spPr>
          <a:xfrm flipV="1">
            <a:off x="0" y="1255134"/>
            <a:ext cx="12192000" cy="1487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雲形吹き出し 1"/>
          <p:cNvSpPr/>
          <p:nvPr/>
        </p:nvSpPr>
        <p:spPr>
          <a:xfrm>
            <a:off x="8323947" y="3960129"/>
            <a:ext cx="2801253" cy="1468582"/>
          </a:xfrm>
          <a:prstGeom prst="cloudCallout">
            <a:avLst>
              <a:gd name="adj1" fmla="val -57003"/>
              <a:gd name="adj2" fmla="val -427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j-lt"/>
              </a:rPr>
              <a:t>うれしい！</a:t>
            </a:r>
            <a:endParaRPr kumimoji="1" lang="en-US" altLang="ja-JP" sz="2000" b="1" dirty="0">
              <a:solidFill>
                <a:schemeClr val="tx1"/>
              </a:solidFill>
              <a:latin typeface="+mj-lt"/>
            </a:endParaRPr>
          </a:p>
          <a:p>
            <a:pPr algn="ctr"/>
            <a:r>
              <a:rPr kumimoji="1" lang="ja-JP" altLang="en-US" sz="2000" b="1" dirty="0">
                <a:solidFill>
                  <a:schemeClr val="tx1"/>
                </a:solidFill>
                <a:latin typeface="+mj-lt"/>
              </a:rPr>
              <a:t>スカウトされた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9"/>
          <p:cNvSpPr txBox="1">
            <a:spLocks noGrp="1"/>
          </p:cNvSpPr>
          <p:nvPr>
            <p:ph type="body" idx="1"/>
          </p:nvPr>
        </p:nvSpPr>
        <p:spPr>
          <a:xfrm>
            <a:off x="311541" y="1437733"/>
            <a:ext cx="11544301" cy="41454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ja-JP" sz="3200" dirty="0">
                <a:latin typeface="HG丸ｺﾞｼｯｸM-PRO" panose="020F0600000000000000" pitchFamily="50" charset="-128"/>
                <a:ea typeface="HG丸ｺﾞｼｯｸM-PRO" panose="020F0600000000000000" pitchFamily="50" charset="-128"/>
                <a:cs typeface="Arial"/>
                <a:sym typeface="Arial"/>
              </a:rPr>
              <a:t>急かされてもその場で契約しない</a:t>
            </a:r>
            <a:endParaRPr lang="en-US" altLang="ja-JP" sz="32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0"/>
              </a:spcBef>
              <a:spcAft>
                <a:spcPts val="0"/>
              </a:spcAft>
              <a:buClr>
                <a:schemeClr val="dk1"/>
              </a:buClr>
              <a:buSzPts val="32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どの段階でどのぐらいの費用がかかるか</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契約書にクーリング・オフの</a:t>
            </a:r>
            <a:endParaRPr dirty="0">
              <a:latin typeface="HG丸ｺﾞｼｯｸM-PRO" panose="020F0600000000000000" pitchFamily="50" charset="-128"/>
              <a:ea typeface="HG丸ｺﾞｼｯｸM-PRO" panose="020F0600000000000000" pitchFamily="50" charset="-128"/>
              <a:cs typeface="Arial"/>
              <a:sym typeface="Arial"/>
            </a:endParaRPr>
          </a:p>
          <a:p>
            <a:pPr marL="0" indent="0">
              <a:buSzPts val="32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dirty="0">
                <a:latin typeface="HG丸ｺﾞｼｯｸM-PRO" panose="020F0600000000000000" pitchFamily="50" charset="-128"/>
                <a:ea typeface="HG丸ｺﾞｼｯｸM-PRO" panose="020F0600000000000000" pitchFamily="50" charset="-128"/>
                <a:cs typeface="Arial"/>
                <a:sym typeface="Arial"/>
              </a:rPr>
              <a:t>記載があるかを</a:t>
            </a:r>
            <a:r>
              <a:rPr lang="ja-JP" dirty="0" smtClean="0">
                <a:latin typeface="HG丸ｺﾞｼｯｸM-PRO" panose="020F0600000000000000" pitchFamily="50" charset="-128"/>
                <a:ea typeface="HG丸ｺﾞｼｯｸM-PRO" panose="020F0600000000000000" pitchFamily="50" charset="-128"/>
                <a:cs typeface="Arial"/>
                <a:sym typeface="Arial"/>
              </a:rPr>
              <a:t>見る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契約書の内容を確認</a:t>
            </a:r>
            <a:r>
              <a:rPr lang="ja-JP" dirty="0" smtClean="0">
                <a:latin typeface="HG丸ｺﾞｼｯｸM-PRO" panose="020F0600000000000000" pitchFamily="50" charset="-128"/>
                <a:ea typeface="HG丸ｺﾞｼｯｸM-PRO" panose="020F0600000000000000" pitchFamily="50" charset="-128"/>
                <a:cs typeface="Arial"/>
                <a:sym typeface="Arial"/>
              </a:rPr>
              <a:t>する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仕事紹介の実績はある</a:t>
            </a:r>
            <a:r>
              <a:rPr lang="ja-JP" dirty="0" smtClean="0">
                <a:latin typeface="HG丸ｺﾞｼｯｸM-PRO" panose="020F0600000000000000" pitchFamily="50" charset="-128"/>
                <a:ea typeface="HG丸ｺﾞｼｯｸM-PRO" panose="020F0600000000000000" pitchFamily="50" charset="-128"/>
                <a:cs typeface="Arial"/>
                <a:sym typeface="Arial"/>
              </a:rPr>
              <a:t>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家族</a:t>
            </a:r>
            <a:r>
              <a:rPr lang="ja-JP" altLang="en-US" dirty="0">
                <a:latin typeface="HG丸ｺﾞｼｯｸM-PRO" panose="020F0600000000000000" pitchFamily="50" charset="-128"/>
                <a:ea typeface="HG丸ｺﾞｼｯｸM-PRO" panose="020F0600000000000000" pitchFamily="50" charset="-128"/>
                <a:cs typeface="Arial"/>
                <a:sym typeface="Arial"/>
              </a:rPr>
              <a:t>などに相談はした</a:t>
            </a:r>
            <a:r>
              <a:rPr lang="ja-JP" altLang="en-US" dirty="0" smtClean="0">
                <a:latin typeface="HG丸ｺﾞｼｯｸM-PRO" panose="020F0600000000000000" pitchFamily="50" charset="-128"/>
                <a:ea typeface="HG丸ｺﾞｼｯｸM-PRO" panose="020F0600000000000000" pitchFamily="50" charset="-128"/>
                <a:cs typeface="Arial"/>
                <a:sym typeface="Arial"/>
              </a:rPr>
              <a:t>か。</a:t>
            </a:r>
            <a:endParaRPr dirty="0">
              <a:latin typeface="HG丸ｺﾞｼｯｸM-PRO" panose="020F0600000000000000" pitchFamily="50" charset="-128"/>
              <a:ea typeface="HG丸ｺﾞｼｯｸM-PRO" panose="020F0600000000000000" pitchFamily="50" charset="-128"/>
              <a:cs typeface="Arial"/>
              <a:sym typeface="Arial"/>
            </a:endParaRPr>
          </a:p>
        </p:txBody>
      </p:sp>
      <p:pic>
        <p:nvPicPr>
          <p:cNvPr id="556" name="Google Shape;556;p39"/>
          <p:cNvPicPr preferRelativeResize="0"/>
          <p:nvPr/>
        </p:nvPicPr>
        <p:blipFill rotWithShape="1">
          <a:blip r:embed="rId3">
            <a:alphaModFix/>
          </a:blip>
          <a:srcRect/>
          <a:stretch/>
        </p:blipFill>
        <p:spPr>
          <a:xfrm>
            <a:off x="7578436" y="1437733"/>
            <a:ext cx="3952380" cy="2397997"/>
          </a:xfrm>
          <a:prstGeom prst="rect">
            <a:avLst/>
          </a:prstGeom>
          <a:noFill/>
          <a:ln w="9525" cap="flat" cmpd="sng">
            <a:solidFill>
              <a:schemeClr val="dk1"/>
            </a:solidFill>
            <a:prstDash val="solid"/>
            <a:round/>
            <a:headEnd type="none" w="sm" len="sm"/>
            <a:tailEnd type="none" w="sm" len="sm"/>
          </a:ln>
        </p:spPr>
      </p:pic>
      <p:pic>
        <p:nvPicPr>
          <p:cNvPr id="557" name="Google Shape;557;p39"/>
          <p:cNvPicPr preferRelativeResize="0"/>
          <p:nvPr/>
        </p:nvPicPr>
        <p:blipFill rotWithShape="1">
          <a:blip r:embed="rId4">
            <a:alphaModFix/>
          </a:blip>
          <a:srcRect r="2868"/>
          <a:stretch/>
        </p:blipFill>
        <p:spPr>
          <a:xfrm>
            <a:off x="7042068" y="3966358"/>
            <a:ext cx="4488748" cy="2389992"/>
          </a:xfrm>
          <a:prstGeom prst="rect">
            <a:avLst/>
          </a:prstGeom>
          <a:noFill/>
          <a:ln w="9525" cap="flat" cmpd="sng">
            <a:solidFill>
              <a:schemeClr val="dk1"/>
            </a:solidFill>
            <a:prstDash val="solid"/>
            <a:round/>
            <a:headEnd type="none" w="sm" len="sm"/>
            <a:tailEnd type="none" w="sm" len="sm"/>
          </a:ln>
        </p:spPr>
      </p:pic>
      <p:sp>
        <p:nvSpPr>
          <p:cNvPr id="559" name="Google Shape;559;p39"/>
          <p:cNvSpPr txBox="1">
            <a:spLocks noGrp="1"/>
          </p:cNvSpPr>
          <p:nvPr>
            <p:ph type="title"/>
          </p:nvPr>
        </p:nvSpPr>
        <p:spPr>
          <a:xfrm>
            <a:off x="0" y="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タレントモデル商法</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2800" dirty="0">
                <a:solidFill>
                  <a:schemeClr val="tx1"/>
                </a:solidFill>
                <a:latin typeface="HG丸ｺﾞｼｯｸM-PRO" panose="020F0600000000000000" pitchFamily="50" charset="-128"/>
                <a:ea typeface="HG丸ｺﾞｼｯｸM-PRO" panose="020F0600000000000000" pitchFamily="50" charset="-128"/>
                <a:cs typeface="Arial"/>
                <a:sym typeface="Arial"/>
              </a:rPr>
              <a:t>こんな点に注意</a:t>
            </a:r>
            <a:endParaRPr sz="28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31</a:t>
            </a:fld>
            <a:endParaRPr lang="ja-JP" altLang="en-US" dirty="0"/>
          </a:p>
        </p:txBody>
      </p:sp>
      <p:sp>
        <p:nvSpPr>
          <p:cNvPr id="4" name="雲形吹き出し 3"/>
          <p:cNvSpPr/>
          <p:nvPr/>
        </p:nvSpPr>
        <p:spPr>
          <a:xfrm>
            <a:off x="4257225" y="4815223"/>
            <a:ext cx="2379406" cy="1541127"/>
          </a:xfrm>
          <a:prstGeom prst="cloudCallout">
            <a:avLst>
              <a:gd name="adj1" fmla="val 70742"/>
              <a:gd name="adj2" fmla="val 13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lumMod val="75000"/>
                    <a:lumOff val="25000"/>
                  </a:schemeClr>
                </a:solidFill>
                <a:latin typeface="AR P丸ゴシック体E" panose="020F0900000000000000" pitchFamily="50" charset="-128"/>
                <a:ea typeface="AR P丸ゴシック体E" panose="020F0900000000000000" pitchFamily="50" charset="-128"/>
              </a:rPr>
              <a:t>お母さん</a:t>
            </a:r>
            <a:r>
              <a:rPr kumimoji="1" lang="ja-JP" altLang="en-US" sz="1800" dirty="0" smtClean="0">
                <a:solidFill>
                  <a:schemeClr val="tx1">
                    <a:lumMod val="75000"/>
                    <a:lumOff val="25000"/>
                  </a:schemeClr>
                </a:solidFill>
                <a:latin typeface="AR P丸ゴシック体E" panose="020F0900000000000000" pitchFamily="50" charset="-128"/>
                <a:ea typeface="AR P丸ゴシック体E" panose="020F0900000000000000" pitchFamily="50" charset="-128"/>
              </a:rPr>
              <a:t>に</a:t>
            </a:r>
            <a:endParaRPr kumimoji="1" lang="en-US" altLang="ja-JP" sz="1800" dirty="0" smtClean="0">
              <a:solidFill>
                <a:schemeClr val="tx1">
                  <a:lumMod val="75000"/>
                  <a:lumOff val="25000"/>
                </a:schemeClr>
              </a:solidFill>
              <a:latin typeface="AR P丸ゴシック体E" panose="020F0900000000000000" pitchFamily="50" charset="-128"/>
              <a:ea typeface="AR P丸ゴシック体E" panose="020F0900000000000000" pitchFamily="50" charset="-128"/>
            </a:endParaRPr>
          </a:p>
          <a:p>
            <a:pPr algn="ctr"/>
            <a:r>
              <a:rPr kumimoji="1" lang="ja-JP" altLang="en-US" sz="1800" dirty="0" smtClean="0">
                <a:solidFill>
                  <a:schemeClr val="tx1">
                    <a:lumMod val="75000"/>
                    <a:lumOff val="25000"/>
                  </a:schemeClr>
                </a:solidFill>
                <a:latin typeface="AR P丸ゴシック体E" panose="020F0900000000000000" pitchFamily="50" charset="-128"/>
                <a:ea typeface="AR P丸ゴシック体E" panose="020F0900000000000000" pitchFamily="50" charset="-128"/>
              </a:rPr>
              <a:t>相談</a:t>
            </a:r>
            <a:r>
              <a:rPr kumimoji="1" lang="ja-JP" altLang="en-US" sz="1800" dirty="0">
                <a:solidFill>
                  <a:schemeClr val="tx1">
                    <a:lumMod val="75000"/>
                    <a:lumOff val="25000"/>
                  </a:schemeClr>
                </a:solidFill>
                <a:latin typeface="AR P丸ゴシック体E" panose="020F0900000000000000" pitchFamily="50" charset="-128"/>
                <a:ea typeface="AR P丸ゴシック体E" panose="020F0900000000000000" pitchFamily="50" charset="-128"/>
              </a:rPr>
              <a:t>しよう・・</a:t>
            </a:r>
          </a:p>
        </p:txBody>
      </p:sp>
      <p:cxnSp>
        <p:nvCxnSpPr>
          <p:cNvPr id="9" name="直線コネクタ 8"/>
          <p:cNvCxnSpPr/>
          <p:nvPr/>
        </p:nvCxnSpPr>
        <p:spPr>
          <a:xfrm flipV="1">
            <a:off x="0" y="1224116"/>
            <a:ext cx="12192000" cy="147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Google Shape;149;p5"/>
          <p:cNvSpPr/>
          <p:nvPr/>
        </p:nvSpPr>
        <p:spPr>
          <a:xfrm>
            <a:off x="10335216" y="389060"/>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9" name="Google Shape;569;p40"/>
          <p:cNvSpPr txBox="1">
            <a:spLocks noGrp="1"/>
          </p:cNvSpPr>
          <p:nvPr>
            <p:ph type="title"/>
          </p:nvPr>
        </p:nvSpPr>
        <p:spPr>
          <a:xfrm>
            <a:off x="-11" y="13"/>
            <a:ext cx="12192011" cy="1120500"/>
          </a:xfrm>
          <a:prstGeom prst="rect">
            <a:avLst/>
          </a:prstGeom>
          <a:solidFill>
            <a:srgbClr val="3C78D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アパートを退去したら</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高額な修理代の請求</a:t>
            </a:r>
            <a:r>
              <a:rPr lang="ja-JP" altLang="en-US"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が</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pic>
        <p:nvPicPr>
          <p:cNvPr id="565" name="Google Shape;565;p40"/>
          <p:cNvPicPr preferRelativeResize="0"/>
          <p:nvPr/>
        </p:nvPicPr>
        <p:blipFill rotWithShape="1">
          <a:blip r:embed="rId3">
            <a:alphaModFix/>
          </a:blip>
          <a:srcRect/>
          <a:stretch/>
        </p:blipFill>
        <p:spPr>
          <a:xfrm>
            <a:off x="8450826" y="1268566"/>
            <a:ext cx="3640360" cy="4806986"/>
          </a:xfrm>
          <a:prstGeom prst="rect">
            <a:avLst/>
          </a:prstGeom>
          <a:noFill/>
          <a:ln w="15875" cap="flat" cmpd="sng">
            <a:solidFill>
              <a:schemeClr val="dk1"/>
            </a:solidFill>
            <a:prstDash val="solid"/>
            <a:round/>
            <a:headEnd type="none" w="sm" len="sm"/>
            <a:tailEnd type="none" w="sm" len="sm"/>
          </a:ln>
        </p:spPr>
      </p:pic>
      <p:sp>
        <p:nvSpPr>
          <p:cNvPr id="566" name="Google Shape;566;p40"/>
          <p:cNvSpPr txBox="1"/>
          <p:nvPr/>
        </p:nvSpPr>
        <p:spPr>
          <a:xfrm>
            <a:off x="404589" y="2801614"/>
            <a:ext cx="7795142" cy="267761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Wingdings" panose="05000000000000000000" pitchFamily="2" charset="2"/>
              <a:buChar char="l"/>
            </a:pPr>
            <a:r>
              <a:rPr lang="ja-JP" sz="2400" dirty="0">
                <a:solidFill>
                  <a:schemeClr val="dk1"/>
                </a:solidFill>
                <a:latin typeface="HG丸ｺﾞｼｯｸM-PRO" panose="020F0600000000000000" pitchFamily="50" charset="-128"/>
                <a:ea typeface="HG丸ｺﾞｼｯｸM-PRO" panose="020F0600000000000000" pitchFamily="50" charset="-128"/>
                <a:sym typeface="Arial"/>
              </a:rPr>
              <a:t>賃貸アパートの消費者相談は20歳代の男女ともに上位</a:t>
            </a:r>
            <a:endParaRPr sz="2400" dirty="0">
              <a:solidFill>
                <a:schemeClr val="dk1"/>
              </a:solidFill>
              <a:latin typeface="HG丸ｺﾞｼｯｸM-PRO" panose="020F0600000000000000" pitchFamily="50" charset="-128"/>
              <a:ea typeface="HG丸ｺﾞｼｯｸM-PRO" panose="020F0600000000000000" pitchFamily="50" charset="-128"/>
              <a:sym typeface="Arial"/>
            </a:endParaRPr>
          </a:p>
          <a:p>
            <a:pPr marL="457200" marR="0" lvl="0" indent="-457200" algn="l" rtl="0">
              <a:spcBef>
                <a:spcPts val="0"/>
              </a:spcBef>
              <a:spcAft>
                <a:spcPts val="0"/>
              </a:spcAft>
              <a:buClr>
                <a:schemeClr val="dk1"/>
              </a:buClr>
              <a:buSzPts val="2800"/>
              <a:buFont typeface="Wingdings" panose="05000000000000000000" pitchFamily="2" charset="2"/>
              <a:buChar char="l"/>
            </a:pPr>
            <a:r>
              <a:rPr lang="ja-JP" sz="2400" dirty="0">
                <a:solidFill>
                  <a:schemeClr val="dk1"/>
                </a:solidFill>
                <a:latin typeface="HG丸ｺﾞｼｯｸM-PRO" panose="020F0600000000000000" pitchFamily="50" charset="-128"/>
                <a:ea typeface="HG丸ｺﾞｼｯｸM-PRO" panose="020F0600000000000000" pitchFamily="50" charset="-128"/>
                <a:sym typeface="Arial"/>
              </a:rPr>
              <a:t>退去時に</a:t>
            </a:r>
            <a:r>
              <a:rPr lang="ja-JP" altLang="en-US" sz="2400" dirty="0">
                <a:solidFill>
                  <a:schemeClr val="dk1"/>
                </a:solidFill>
                <a:latin typeface="HG丸ｺﾞｼｯｸM-PRO" panose="020F0600000000000000" pitchFamily="50" charset="-128"/>
                <a:ea typeface="HG丸ｺﾞｼｯｸM-PRO" panose="020F0600000000000000" pitchFamily="50" charset="-128"/>
                <a:sym typeface="Arial"/>
              </a:rPr>
              <a:t>敷金が返金</a:t>
            </a:r>
            <a:r>
              <a:rPr lang="ja-JP" altLang="en-US" sz="2400" dirty="0" smtClean="0">
                <a:solidFill>
                  <a:schemeClr val="dk1"/>
                </a:solidFill>
                <a:latin typeface="HG丸ｺﾞｼｯｸM-PRO" panose="020F0600000000000000" pitchFamily="50" charset="-128"/>
                <a:ea typeface="HG丸ｺﾞｼｯｸM-PRO" panose="020F0600000000000000" pitchFamily="50" charset="-128"/>
                <a:sym typeface="Arial"/>
              </a:rPr>
              <a:t>されず、</a:t>
            </a:r>
            <a:r>
              <a:rPr lang="ja-JP" sz="2400" dirty="0" smtClean="0">
                <a:solidFill>
                  <a:schemeClr val="dk1"/>
                </a:solidFill>
                <a:latin typeface="HG丸ｺﾞｼｯｸM-PRO" panose="020F0600000000000000" pitchFamily="50" charset="-128"/>
                <a:ea typeface="HG丸ｺﾞｼｯｸM-PRO" panose="020F0600000000000000" pitchFamily="50" charset="-128"/>
                <a:sym typeface="Arial"/>
              </a:rPr>
              <a:t>高額</a:t>
            </a:r>
            <a:r>
              <a:rPr lang="ja-JP" sz="2400" dirty="0">
                <a:solidFill>
                  <a:schemeClr val="dk1"/>
                </a:solidFill>
                <a:latin typeface="HG丸ｺﾞｼｯｸM-PRO" panose="020F0600000000000000" pitchFamily="50" charset="-128"/>
                <a:ea typeface="HG丸ｺﾞｼｯｸM-PRO" panose="020F0600000000000000" pitchFamily="50" charset="-128"/>
                <a:sym typeface="Arial"/>
              </a:rPr>
              <a:t>修理代を</a:t>
            </a:r>
            <a:r>
              <a:rPr lang="ja-JP" sz="2400" dirty="0" smtClean="0">
                <a:solidFill>
                  <a:schemeClr val="dk1"/>
                </a:solidFill>
                <a:latin typeface="HG丸ｺﾞｼｯｸM-PRO" panose="020F0600000000000000" pitchFamily="50" charset="-128"/>
                <a:ea typeface="HG丸ｺﾞｼｯｸM-PRO" panose="020F0600000000000000" pitchFamily="50" charset="-128"/>
                <a:sym typeface="Arial"/>
              </a:rPr>
              <a:t>請求</a:t>
            </a:r>
            <a:endParaRPr lang="en-US" altLang="ja-JP" sz="2400" dirty="0" smtClean="0">
              <a:solidFill>
                <a:schemeClr val="dk1"/>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chemeClr val="dk1"/>
              </a:buClr>
              <a:buSzPts val="2800"/>
            </a:pPr>
            <a:r>
              <a:rPr lang="ja-JP" altLang="en-US" sz="2400" dirty="0">
                <a:solidFill>
                  <a:schemeClr val="dk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dk1"/>
                </a:solidFill>
                <a:latin typeface="HG丸ｺﾞｼｯｸM-PRO" panose="020F0600000000000000" pitchFamily="50" charset="-128"/>
                <a:ea typeface="HG丸ｺﾞｼｯｸM-PRO" panose="020F0600000000000000" pitchFamily="50" charset="-128"/>
              </a:rPr>
              <a:t> </a:t>
            </a:r>
            <a:r>
              <a:rPr lang="ja-JP" sz="2400" dirty="0" smtClean="0">
                <a:solidFill>
                  <a:schemeClr val="dk1"/>
                </a:solidFill>
                <a:latin typeface="HG丸ｺﾞｼｯｸM-PRO" panose="020F0600000000000000" pitchFamily="50" charset="-128"/>
                <a:ea typeface="HG丸ｺﾞｼｯｸM-PRO" panose="020F0600000000000000" pitchFamily="50" charset="-128"/>
                <a:sym typeface="Arial"/>
              </a:rPr>
              <a:t>された</a:t>
            </a:r>
            <a:r>
              <a:rPr lang="ja-JP" sz="2400" dirty="0">
                <a:solidFill>
                  <a:schemeClr val="dk1"/>
                </a:solidFill>
                <a:latin typeface="HG丸ｺﾞｼｯｸM-PRO" panose="020F0600000000000000" pitchFamily="50" charset="-128"/>
                <a:ea typeface="HG丸ｺﾞｼｯｸM-PRO" panose="020F0600000000000000" pitchFamily="50" charset="-128"/>
                <a:sym typeface="Arial"/>
              </a:rPr>
              <a:t>という原状回復に関する相談が</a:t>
            </a:r>
            <a:r>
              <a:rPr lang="ja-JP" sz="2400" dirty="0" smtClean="0">
                <a:solidFill>
                  <a:schemeClr val="dk1"/>
                </a:solidFill>
                <a:latin typeface="HG丸ｺﾞｼｯｸM-PRO" panose="020F0600000000000000" pitchFamily="50" charset="-128"/>
                <a:ea typeface="HG丸ｺﾞｼｯｸM-PRO" panose="020F0600000000000000" pitchFamily="50" charset="-128"/>
                <a:sym typeface="Arial"/>
              </a:rPr>
              <a:t>多い</a:t>
            </a:r>
            <a:r>
              <a:rPr lang="ja-JP" altLang="en-US" sz="2400" dirty="0" smtClean="0">
                <a:solidFill>
                  <a:schemeClr val="dk1"/>
                </a:solidFill>
                <a:latin typeface="HG丸ｺﾞｼｯｸM-PRO" panose="020F0600000000000000" pitchFamily="50" charset="-128"/>
                <a:ea typeface="HG丸ｺﾞｼｯｸM-PRO" panose="020F0600000000000000" pitchFamily="50" charset="-128"/>
                <a:sym typeface="Arial"/>
              </a:rPr>
              <a:t>。</a:t>
            </a:r>
            <a:endParaRPr sz="24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sym typeface="Arial"/>
              </a:rPr>
              <a:t>　＊原状回復：賃貸物件を退去の際に借主の</a:t>
            </a:r>
            <a:endParaRPr sz="24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sym typeface="Arial"/>
              </a:rPr>
              <a:t>　　不注意でつけた汚れや傷を復旧すること</a:t>
            </a:r>
            <a:endParaRPr sz="24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endParaRPr sz="2400" dirty="0">
              <a:solidFill>
                <a:schemeClr val="dk1"/>
              </a:solidFill>
              <a:latin typeface="HG丸ｺﾞｼｯｸM-PRO" panose="020F0600000000000000" pitchFamily="50" charset="-128"/>
              <a:ea typeface="HG丸ｺﾞｼｯｸM-PRO" panose="020F0600000000000000" pitchFamily="50" charset="-128"/>
              <a:sym typeface="Arial"/>
            </a:endParaRPr>
          </a:p>
        </p:txBody>
      </p:sp>
      <p:sp>
        <p:nvSpPr>
          <p:cNvPr id="568" name="Google Shape;568;p40"/>
          <p:cNvSpPr/>
          <p:nvPr/>
        </p:nvSpPr>
        <p:spPr>
          <a:xfrm>
            <a:off x="-11" y="13"/>
            <a:ext cx="2956968" cy="1120462"/>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0" tIns="45700" rIns="0" bIns="45700" anchor="ctr" anchorCtr="0">
            <a:noAutofit/>
          </a:bodyPr>
          <a:lstStyle/>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Story5</a:t>
            </a:r>
            <a:endParaRPr sz="20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rtl="0">
              <a:spcBef>
                <a:spcPts val="0"/>
              </a:spcBef>
              <a:spcAft>
                <a:spcPts val="0"/>
              </a:spcAft>
              <a:buSzPts val="1100"/>
              <a:buNone/>
            </a:pPr>
            <a:r>
              <a:rPr lang="ja-JP" sz="2000" dirty="0">
                <a:solidFill>
                  <a:schemeClr val="tx1"/>
                </a:solidFill>
                <a:latin typeface="HG丸ｺﾞｼｯｸM-PRO" panose="020F0600000000000000" pitchFamily="50" charset="-128"/>
                <a:ea typeface="HG丸ｺﾞｼｯｸM-PRO" panose="020F0600000000000000" pitchFamily="50" charset="-128"/>
              </a:rPr>
              <a:t>賃貸アパート</a:t>
            </a:r>
            <a:endParaRPr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56260" y="1268566"/>
            <a:ext cx="7891800" cy="1384995"/>
          </a:xfrm>
          <a:prstGeom prst="rect">
            <a:avLst/>
          </a:prstGeom>
          <a:noFill/>
          <a:ln w="38100">
            <a:solidFill>
              <a:srgbClr val="0070C0"/>
            </a:solidFill>
          </a:ln>
        </p:spPr>
        <p:txBody>
          <a:bodyPr wrap="square" rtlCol="0">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契約時や退去時のトラブルが多く</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あります。</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アパートを退去したら原状回復費用として</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en-US" altLang="ja-JP" sz="2800" dirty="0">
                <a:latin typeface="HG丸ｺﾞｼｯｸM-PRO" panose="020F0600000000000000" pitchFamily="50" charset="-128"/>
                <a:ea typeface="HG丸ｺﾞｼｯｸM-PRO" panose="020F0600000000000000" pitchFamily="50" charset="-128"/>
              </a:rPr>
              <a:t>20</a:t>
            </a:r>
            <a:r>
              <a:rPr kumimoji="1" lang="ja-JP" altLang="en-US" sz="2800" dirty="0">
                <a:latin typeface="HG丸ｺﾞｼｯｸM-PRO" panose="020F0600000000000000" pitchFamily="50" charset="-128"/>
                <a:ea typeface="HG丸ｺﾞｼｯｸM-PRO" panose="020F0600000000000000" pitchFamily="50" charset="-128"/>
              </a:rPr>
              <a:t>万円を請求された。</a:t>
            </a:r>
          </a:p>
        </p:txBody>
      </p:sp>
      <p:sp>
        <p:nvSpPr>
          <p:cNvPr id="8" name="Google Shape;279;p15"/>
          <p:cNvSpPr/>
          <p:nvPr/>
        </p:nvSpPr>
        <p:spPr>
          <a:xfrm>
            <a:off x="10196714" y="280772"/>
            <a:ext cx="1558345" cy="558943"/>
          </a:xfrm>
          <a:prstGeom prst="rect">
            <a:avLst/>
          </a:prstGeom>
          <a:solidFill>
            <a:schemeClr val="bg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a:t>
            </a:r>
            <a:r>
              <a:rPr lang="en-US" altLang="ja-JP" sz="1200" dirty="0">
                <a:solidFill>
                  <a:schemeClr val="dk1"/>
                </a:solidFill>
                <a:latin typeface="Calibri"/>
                <a:ea typeface="Calibri"/>
                <a:cs typeface="Calibri"/>
                <a:sym typeface="Calibri"/>
              </a:rPr>
              <a:t>10</a:t>
            </a:r>
            <a:r>
              <a:rPr lang="ja-JP" altLang="en-US" sz="1200" dirty="0">
                <a:solidFill>
                  <a:schemeClr val="dk1"/>
                </a:solidFill>
                <a:latin typeface="Calibri"/>
                <a:ea typeface="Calibri"/>
                <a:cs typeface="Calibri"/>
                <a:sym typeface="Calibri"/>
              </a:rPr>
              <a:t>－</a:t>
            </a:r>
            <a:r>
              <a:rPr lang="en-US" altLang="ja-JP" sz="1200" dirty="0">
                <a:solidFill>
                  <a:schemeClr val="dk1"/>
                </a:solidFill>
                <a:latin typeface="Calibri"/>
                <a:ea typeface="Calibri"/>
                <a:cs typeface="Calibri"/>
                <a:sym typeface="Calibri"/>
              </a:rPr>
              <a:t>11</a:t>
            </a:r>
            <a:endParaRPr dirty="0"/>
          </a:p>
        </p:txBody>
      </p:sp>
      <p:sp>
        <p:nvSpPr>
          <p:cNvPr id="3" name="スライド番号プレースホルダー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32</a:t>
            </a:fld>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randombar(horizontal)">
                                      <p:cBhvr>
                                        <p:cTn id="7"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1"/>
          <p:cNvSpPr txBox="1">
            <a:spLocks noGrp="1"/>
          </p:cNvSpPr>
          <p:nvPr>
            <p:ph type="body" idx="1"/>
          </p:nvPr>
        </p:nvSpPr>
        <p:spPr>
          <a:xfrm>
            <a:off x="185738" y="1303201"/>
            <a:ext cx="11879839" cy="5292724"/>
          </a:xfrm>
          <a:prstGeom prst="rect">
            <a:avLst/>
          </a:prstGeom>
          <a:noFill/>
          <a:ln>
            <a:noFill/>
          </a:ln>
        </p:spPr>
        <p:txBody>
          <a:bodyPr spcFirstLastPara="1" wrap="square" lIns="91425" tIns="45700" rIns="91425" bIns="45700" anchor="t" anchorCtr="0">
            <a:noAutofit/>
          </a:bodyPr>
          <a:lstStyle/>
          <a:p>
            <a:pPr lvl="0" indent="-457200" algn="l" rtl="0">
              <a:lnSpc>
                <a:spcPct val="80000"/>
              </a:lnSpc>
              <a:spcBef>
                <a:spcPts val="0"/>
              </a:spcBef>
              <a:spcAft>
                <a:spcPts val="0"/>
              </a:spcAft>
              <a:buClr>
                <a:schemeClr val="dk1"/>
              </a:buClr>
              <a:buSzPts val="2800"/>
              <a:buFont typeface="Wingdings" panose="05000000000000000000" pitchFamily="2" charset="2"/>
              <a:buChar char="l"/>
            </a:pPr>
            <a:r>
              <a:rPr lang="ja-JP" altLang="en-US" u="sng" dirty="0">
                <a:latin typeface="HG丸ｺﾞｼｯｸM-PRO" panose="020F0600000000000000" pitchFamily="50" charset="-128"/>
                <a:ea typeface="HG丸ｺﾞｼｯｸM-PRO" panose="020F0600000000000000" pitchFamily="50" charset="-128"/>
                <a:cs typeface="Arial"/>
                <a:sym typeface="Arial"/>
              </a:rPr>
              <a:t>契約の前に！</a:t>
            </a:r>
            <a:endParaRPr u="sng" dirty="0">
              <a:latin typeface="HG丸ｺﾞｼｯｸM-PRO" panose="020F0600000000000000" pitchFamily="50" charset="-128"/>
              <a:ea typeface="HG丸ｺﾞｼｯｸM-PRO" panose="020F0600000000000000" pitchFamily="50" charset="-128"/>
              <a:cs typeface="Arial"/>
              <a:sym typeface="Arial"/>
            </a:endParaRPr>
          </a:p>
          <a:p>
            <a:pPr marL="0" indent="0">
              <a:lnSpc>
                <a:spcPct val="80000"/>
              </a:lnSpc>
              <a:buSzPts val="2800"/>
              <a:buNone/>
            </a:pPr>
            <a:r>
              <a:rPr lang="ja-JP" dirty="0">
                <a:solidFill>
                  <a:schemeClr val="dk1"/>
                </a:solidFill>
                <a:latin typeface="HG丸ｺﾞｼｯｸM-PRO" panose="020F0600000000000000" pitchFamily="50" charset="-128"/>
                <a:ea typeface="HG丸ｺﾞｼｯｸM-PRO" panose="020F0600000000000000" pitchFamily="50" charset="-128"/>
                <a:cs typeface="Arial"/>
                <a:sym typeface="Arial"/>
              </a:rPr>
              <a:t>　</a:t>
            </a:r>
            <a:r>
              <a:rPr lang="ja-JP" altLang="en-US" dirty="0">
                <a:latin typeface="HG丸ｺﾞｼｯｸM-PRO" panose="020F0600000000000000" pitchFamily="50" charset="-128"/>
                <a:ea typeface="HG丸ｺﾞｼｯｸM-PRO" panose="020F0600000000000000" pitchFamily="50" charset="-128"/>
                <a:cs typeface="Arial"/>
                <a:sym typeface="Arial"/>
              </a:rPr>
              <a:t>ネットで物件を探した場合でも必ず</a:t>
            </a:r>
            <a:r>
              <a:rPr lang="ja-JP" altLang="en-US" dirty="0">
                <a:solidFill>
                  <a:srgbClr val="FF0000"/>
                </a:solidFill>
                <a:latin typeface="HG丸ｺﾞｼｯｸM-PRO" panose="020F0600000000000000" pitchFamily="50" charset="-128"/>
                <a:ea typeface="HG丸ｺﾞｼｯｸM-PRO" panose="020F0600000000000000" pitchFamily="50" charset="-128"/>
                <a:cs typeface="Arial"/>
                <a:sym typeface="Arial"/>
              </a:rPr>
              <a:t>現地で自分の目で確認</a:t>
            </a:r>
            <a:r>
              <a:rPr lang="ja-JP" altLang="en-US" dirty="0" smtClean="0">
                <a:solidFill>
                  <a:srgbClr val="FF0000"/>
                </a:solidFill>
                <a:latin typeface="HG丸ｺﾞｼｯｸM-PRO" panose="020F0600000000000000" pitchFamily="50" charset="-128"/>
                <a:ea typeface="HG丸ｺﾞｼｯｸM-PRO" panose="020F0600000000000000" pitchFamily="50" charset="-128"/>
                <a:cs typeface="Arial"/>
                <a:sym typeface="Arial"/>
              </a:rPr>
              <a:t>する。</a:t>
            </a:r>
            <a:endParaRPr lang="ja-JP" altLang="en-US"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80000"/>
              </a:lnSpc>
              <a:spcBef>
                <a:spcPts val="1000"/>
              </a:spcBef>
              <a:spcAft>
                <a:spcPts val="0"/>
              </a:spcAft>
              <a:buClr>
                <a:schemeClr val="dk1"/>
              </a:buClr>
              <a:buSzPts val="2800"/>
              <a:buNone/>
            </a:pPr>
            <a:r>
              <a:rPr lang="ja-JP" altLang="en-US" dirty="0">
                <a:solidFill>
                  <a:schemeClr val="dk1"/>
                </a:solidFill>
                <a:latin typeface="HG丸ｺﾞｼｯｸM-PRO" panose="020F0600000000000000" pitchFamily="50" charset="-128"/>
                <a:ea typeface="HG丸ｺﾞｼｯｸM-PRO" panose="020F0600000000000000" pitchFamily="50" charset="-128"/>
                <a:cs typeface="Arial"/>
                <a:sym typeface="Arial"/>
              </a:rPr>
              <a:t>　</a:t>
            </a:r>
            <a:r>
              <a:rPr lang="ja-JP" dirty="0">
                <a:solidFill>
                  <a:schemeClr val="dk1"/>
                </a:solidFill>
                <a:latin typeface="HG丸ｺﾞｼｯｸM-PRO" panose="020F0600000000000000" pitchFamily="50" charset="-128"/>
                <a:ea typeface="HG丸ｺﾞｼｯｸM-PRO" panose="020F0600000000000000" pitchFamily="50" charset="-128"/>
                <a:cs typeface="Arial"/>
                <a:sym typeface="Arial"/>
              </a:rPr>
              <a:t>契約は一度成立すると一方的に解約はできない。</a:t>
            </a:r>
            <a:r>
              <a:rPr lang="ja-JP" altLang="en-US" dirty="0">
                <a:solidFill>
                  <a:schemeClr val="dk1"/>
                </a:solidFill>
                <a:latin typeface="HG丸ｺﾞｼｯｸM-PRO" panose="020F0600000000000000" pitchFamily="50" charset="-128"/>
                <a:ea typeface="HG丸ｺﾞｼｯｸM-PRO" panose="020F0600000000000000" pitchFamily="50" charset="-128"/>
                <a:cs typeface="Arial"/>
                <a:sym typeface="Arial"/>
              </a:rPr>
              <a:t>契約は慎重に！</a:t>
            </a:r>
            <a:endParaRPr lang="en-US" altLang="ja-JP"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80000"/>
              </a:lnSpc>
              <a:spcBef>
                <a:spcPts val="1000"/>
              </a:spcBef>
              <a:spcAft>
                <a:spcPts val="0"/>
              </a:spcAft>
              <a:buClr>
                <a:schemeClr val="dk1"/>
              </a:buClr>
              <a:buSzPts val="2800"/>
              <a:buNone/>
            </a:pPr>
            <a:endParaRPr lang="en-US" altLang="ja-JP"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p>
            <a:pPr marL="342900" lvl="0" algn="l" rtl="0">
              <a:lnSpc>
                <a:spcPct val="80000"/>
              </a:lnSpc>
              <a:spcBef>
                <a:spcPts val="1000"/>
              </a:spcBef>
              <a:spcAft>
                <a:spcPts val="0"/>
              </a:spcAft>
              <a:buClr>
                <a:schemeClr val="dk1"/>
              </a:buClr>
              <a:buSzPts val="2800"/>
              <a:buFont typeface="Wingdings" panose="05000000000000000000" pitchFamily="2" charset="2"/>
              <a:buChar char="l"/>
            </a:pPr>
            <a:r>
              <a:rPr lang="ja-JP" altLang="en-US" u="sng" dirty="0">
                <a:latin typeface="HG丸ｺﾞｼｯｸM-PRO" panose="020F0600000000000000" pitchFamily="50" charset="-128"/>
                <a:ea typeface="HG丸ｺﾞｼｯｸM-PRO" panose="020F0600000000000000" pitchFamily="50" charset="-128"/>
                <a:cs typeface="Arial"/>
                <a:sym typeface="Arial"/>
              </a:rPr>
              <a:t>契約時</a:t>
            </a:r>
            <a:endParaRPr lang="en-US" altLang="ja-JP" u="sng" dirty="0">
              <a:latin typeface="HG丸ｺﾞｼｯｸM-PRO" panose="020F0600000000000000" pitchFamily="50" charset="-128"/>
              <a:ea typeface="HG丸ｺﾞｼｯｸM-PRO" panose="020F0600000000000000" pitchFamily="50" charset="-128"/>
              <a:cs typeface="Arial"/>
              <a:sym typeface="Arial"/>
            </a:endParaRPr>
          </a:p>
          <a:p>
            <a:pPr lvl="1" indent="-457200">
              <a:lnSpc>
                <a:spcPct val="80000"/>
              </a:lnSpc>
              <a:spcBef>
                <a:spcPts val="1000"/>
              </a:spcBef>
              <a:buSzPts val="2800"/>
              <a:buFont typeface="Wingdings" panose="05000000000000000000" pitchFamily="2" charset="2"/>
              <a:buChar char="p"/>
            </a:pPr>
            <a:r>
              <a:rPr lang="ja-JP" altLang="en-US" dirty="0">
                <a:solidFill>
                  <a:schemeClr val="dk1"/>
                </a:solidFill>
                <a:latin typeface="HG丸ｺﾞｼｯｸM-PRO" panose="020F0600000000000000" pitchFamily="50" charset="-128"/>
                <a:ea typeface="HG丸ｺﾞｼｯｸM-PRO" panose="020F0600000000000000" pitchFamily="50" charset="-128"/>
                <a:cs typeface="Arial"/>
                <a:sym typeface="Arial"/>
              </a:rPr>
              <a:t>できるだけ色々な物件を見て、比較検討してから</a:t>
            </a:r>
            <a:r>
              <a:rPr lang="ja-JP" altLang="en-US"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決める。</a:t>
            </a:r>
            <a:endParaRPr lang="en-US" altLang="ja-JP"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p>
            <a:pPr lvl="1" indent="-457200">
              <a:lnSpc>
                <a:spcPts val="3100"/>
              </a:lnSpc>
              <a:spcBef>
                <a:spcPts val="1000"/>
              </a:spcBef>
              <a:buSzPts val="2800"/>
              <a:buFont typeface="Wingdings" panose="05000000000000000000" pitchFamily="2" charset="2"/>
              <a:buChar char="p"/>
            </a:pPr>
            <a:r>
              <a:rPr lang="ja-JP" dirty="0">
                <a:solidFill>
                  <a:schemeClr val="dk1"/>
                </a:solidFill>
                <a:latin typeface="HG丸ｺﾞｼｯｸM-PRO" panose="020F0600000000000000" pitchFamily="50" charset="-128"/>
                <a:ea typeface="HG丸ｺﾞｼｯｸM-PRO" panose="020F0600000000000000" pitchFamily="50" charset="-128"/>
                <a:cs typeface="Arial"/>
                <a:sym typeface="Arial"/>
              </a:rPr>
              <a:t>急かされたり、その場の雰囲気に流されないように注意</a:t>
            </a:r>
            <a:r>
              <a:rPr lang="ja-JP"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する</a:t>
            </a:r>
            <a:r>
              <a:rPr lang="ja-JP" altLang="en-US"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a:t>
            </a:r>
            <a:endParaRPr lang="en-US" altLang="ja-JP"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p>
            <a:pPr lvl="1" indent="-457200">
              <a:lnSpc>
                <a:spcPts val="3100"/>
              </a:lnSpc>
              <a:spcBef>
                <a:spcPts val="1000"/>
              </a:spcBef>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契約の</a:t>
            </a:r>
            <a:r>
              <a:rPr lang="ja-JP" altLang="en-US" dirty="0" smtClean="0">
                <a:latin typeface="HG丸ｺﾞｼｯｸM-PRO" panose="020F0600000000000000" pitchFamily="50" charset="-128"/>
                <a:ea typeface="HG丸ｺﾞｼｯｸM-PRO" panose="020F0600000000000000" pitchFamily="50" charset="-128"/>
                <a:cs typeface="Arial"/>
                <a:sym typeface="Arial"/>
              </a:rPr>
              <a:t>前に交付</a:t>
            </a:r>
            <a:r>
              <a:rPr lang="ja-JP" altLang="en-US" dirty="0">
                <a:latin typeface="HG丸ｺﾞｼｯｸM-PRO" panose="020F0600000000000000" pitchFamily="50" charset="-128"/>
                <a:ea typeface="HG丸ｺﾞｼｯｸM-PRO" panose="020F0600000000000000" pitchFamily="50" charset="-128"/>
                <a:cs typeface="Arial"/>
                <a:sym typeface="Arial"/>
              </a:rPr>
              <a:t>される</a:t>
            </a:r>
            <a:r>
              <a:rPr lang="ja-JP" altLang="en-US" dirty="0">
                <a:solidFill>
                  <a:srgbClr val="FF0000"/>
                </a:solidFill>
                <a:latin typeface="HG丸ｺﾞｼｯｸM-PRO" panose="020F0600000000000000" pitchFamily="50" charset="-128"/>
                <a:ea typeface="HG丸ｺﾞｼｯｸM-PRO" panose="020F0600000000000000" pitchFamily="50" charset="-128"/>
                <a:cs typeface="Arial"/>
                <a:sym typeface="Arial"/>
              </a:rPr>
              <a:t>重要事項説明書</a:t>
            </a:r>
            <a:r>
              <a:rPr lang="ja-JP" altLang="en-US" dirty="0">
                <a:latin typeface="HG丸ｺﾞｼｯｸM-PRO" panose="020F0600000000000000" pitchFamily="50" charset="-128"/>
                <a:ea typeface="HG丸ｺﾞｼｯｸM-PRO" panose="020F0600000000000000" pitchFamily="50" charset="-128"/>
                <a:cs typeface="Arial"/>
                <a:sym typeface="Arial"/>
              </a:rPr>
              <a:t>で契約条件や設備をよく確認</a:t>
            </a:r>
            <a:r>
              <a:rPr lang="ja-JP" altLang="en-US" dirty="0" smtClean="0">
                <a:latin typeface="HG丸ｺﾞｼｯｸM-PRO" panose="020F0600000000000000" pitchFamily="50" charset="-128"/>
                <a:ea typeface="HG丸ｺﾞｼｯｸM-PRO" panose="020F0600000000000000" pitchFamily="50" charset="-128"/>
                <a:cs typeface="Arial"/>
                <a:sym typeface="Arial"/>
              </a:rPr>
              <a:t>する。</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a:p>
            <a:pPr marL="457200" lvl="1" indent="0">
              <a:lnSpc>
                <a:spcPts val="3100"/>
              </a:lnSpc>
              <a:spcBef>
                <a:spcPts val="1000"/>
              </a:spcBef>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altLang="en-US" dirty="0" smtClean="0">
                <a:latin typeface="HG丸ｺﾞｼｯｸM-PRO" panose="020F0600000000000000" pitchFamily="50" charset="-128"/>
                <a:ea typeface="HG丸ｺﾞｼｯｸM-PRO" panose="020F0600000000000000" pitchFamily="50" charset="-128"/>
                <a:cs typeface="Arial"/>
                <a:sym typeface="Arial"/>
              </a:rPr>
              <a:t>  退去</a:t>
            </a:r>
            <a:r>
              <a:rPr lang="ja-JP" altLang="en-US" dirty="0">
                <a:latin typeface="HG丸ｺﾞｼｯｸM-PRO" panose="020F0600000000000000" pitchFamily="50" charset="-128"/>
                <a:ea typeface="HG丸ｺﾞｼｯｸM-PRO" panose="020F0600000000000000" pitchFamily="50" charset="-128"/>
                <a:cs typeface="Arial"/>
                <a:sym typeface="Arial"/>
              </a:rPr>
              <a:t>時の原状回復費用や修理代についても</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重要事項説明書</a:t>
            </a:r>
            <a:r>
              <a:rPr lang="ja-JP" altLang="en-US" dirty="0">
                <a:latin typeface="HG丸ｺﾞｼｯｸM-PRO" panose="020F0600000000000000" pitchFamily="50" charset="-128"/>
                <a:ea typeface="HG丸ｺﾞｼｯｸM-PRO" panose="020F0600000000000000" pitchFamily="50" charset="-128"/>
                <a:cs typeface="Arial"/>
                <a:sym typeface="Arial"/>
              </a:rPr>
              <a:t>に書かれて</a:t>
            </a:r>
            <a:r>
              <a:rPr lang="ja-JP" altLang="en-US" dirty="0" smtClean="0">
                <a:latin typeface="HG丸ｺﾞｼｯｸM-PRO" panose="020F0600000000000000" pitchFamily="50" charset="-128"/>
                <a:ea typeface="HG丸ｺﾞｼｯｸM-PRO" panose="020F0600000000000000" pitchFamily="50" charset="-128"/>
                <a:cs typeface="Arial"/>
                <a:sym typeface="Arial"/>
              </a:rPr>
              <a:t>いる。</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8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2800"/>
              <a:buNone/>
            </a:pPr>
            <a:endParaRPr dirty="0">
              <a:latin typeface="Arial"/>
              <a:ea typeface="Arial"/>
              <a:cs typeface="Arial"/>
              <a:sym typeface="Arial"/>
            </a:endParaRPr>
          </a:p>
        </p:txBody>
      </p:sp>
      <p:sp>
        <p:nvSpPr>
          <p:cNvPr id="576" name="Google Shape;576;p41"/>
          <p:cNvSpPr txBox="1">
            <a:spLocks noGrp="1"/>
          </p:cNvSpPr>
          <p:nvPr>
            <p:ph type="title"/>
          </p:nvPr>
        </p:nvSpPr>
        <p:spPr>
          <a:xfrm>
            <a:off x="300038" y="13680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altLang="en-US" sz="3600" dirty="0">
                <a:solidFill>
                  <a:schemeClr val="tx1"/>
                </a:solidFill>
                <a:latin typeface="HG丸ｺﾞｼｯｸM-PRO" panose="020F0600000000000000" pitchFamily="50" charset="-128"/>
                <a:ea typeface="HG丸ｺﾞｼｯｸM-PRO" panose="020F0600000000000000" pitchFamily="50" charset="-128"/>
                <a:cs typeface="Arial"/>
                <a:sym typeface="Arial"/>
              </a:rPr>
              <a:t>賃貸アパートでトラブルにならないために入居時から退去時まで</a:t>
            </a:r>
            <a:endParaRPr sz="36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33</a:t>
            </a:fld>
            <a:endParaRPr lang="ja-JP" altLang="en-US" dirty="0"/>
          </a:p>
        </p:txBody>
      </p:sp>
      <p:cxnSp>
        <p:nvCxnSpPr>
          <p:cNvPr id="6" name="直線コネクタ 5"/>
          <p:cNvCxnSpPr/>
          <p:nvPr/>
        </p:nvCxnSpPr>
        <p:spPr>
          <a:xfrm>
            <a:off x="0" y="1231763"/>
            <a:ext cx="12192000" cy="2553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2"/>
          <p:cNvSpPr txBox="1">
            <a:spLocks noGrp="1"/>
          </p:cNvSpPr>
          <p:nvPr>
            <p:ph type="body" idx="1"/>
          </p:nvPr>
        </p:nvSpPr>
        <p:spPr>
          <a:xfrm>
            <a:off x="526473" y="263526"/>
            <a:ext cx="10827327" cy="4379912"/>
          </a:xfrm>
          <a:prstGeom prst="rect">
            <a:avLst/>
          </a:prstGeom>
          <a:noFill/>
          <a:ln>
            <a:noFill/>
          </a:ln>
        </p:spPr>
        <p:txBody>
          <a:bodyPr spcFirstLastPara="1" wrap="square" lIns="91425" tIns="45700" rIns="91425" bIns="45700" anchor="t" anchorCtr="0">
            <a:noAutofit/>
          </a:bodyPr>
          <a:lstStyle/>
          <a:p>
            <a:pPr indent="-457200">
              <a:lnSpc>
                <a:spcPts val="3000"/>
              </a:lnSpc>
              <a:buSzPts val="2800"/>
              <a:buFont typeface="Wingdings" panose="05000000000000000000" pitchFamily="2" charset="2"/>
              <a:buChar char="l"/>
            </a:pPr>
            <a:r>
              <a:rPr lang="ja-JP" altLang="en-US" u="sng" dirty="0">
                <a:latin typeface="HG丸ｺﾞｼｯｸM-PRO" panose="020F0600000000000000" pitchFamily="50" charset="-128"/>
                <a:ea typeface="HG丸ｺﾞｼｯｸM-PRO" panose="020F0600000000000000" pitchFamily="50" charset="-128"/>
                <a:cs typeface="Arial"/>
                <a:sym typeface="Arial"/>
              </a:rPr>
              <a:t>契約書はここをチェック</a:t>
            </a:r>
            <a:endParaRPr lang="en-US" altLang="ja-JP" u="sng"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契約期間と契約更新</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家賃と管理費（金額・支払い方法・滞納した場合の決まり）</a:t>
            </a:r>
            <a:endParaRPr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敷金（金額と退去時の返金）</a:t>
            </a:r>
            <a:r>
              <a:rPr lang="ja-JP" altLang="en-US" dirty="0">
                <a:latin typeface="HG丸ｺﾞｼｯｸM-PRO" panose="020F0600000000000000" pitchFamily="50" charset="-128"/>
                <a:ea typeface="HG丸ｺﾞｼｯｸM-PRO" panose="020F0600000000000000" pitchFamily="50" charset="-128"/>
                <a:cs typeface="Arial"/>
                <a:sym typeface="Arial"/>
              </a:rPr>
              <a:t>と礼金</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退去時の原状回復</a:t>
            </a:r>
            <a:endParaRPr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禁止事項</a:t>
            </a:r>
            <a:endParaRPr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入居中の設備等の修繕負担</a:t>
            </a:r>
            <a:endParaRPr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000"/>
              </a:lnSpc>
              <a:spcBef>
                <a:spcPts val="1000"/>
              </a:spcBef>
              <a:buSzPts val="2800"/>
              <a:buFont typeface="Wingdings" panose="05000000000000000000" pitchFamily="2" charset="2"/>
              <a:buChar char="p"/>
            </a:pPr>
            <a:r>
              <a:rPr lang="ja-JP" dirty="0">
                <a:latin typeface="HG丸ｺﾞｼｯｸM-PRO" panose="020F0600000000000000" pitchFamily="50" charset="-128"/>
                <a:ea typeface="HG丸ｺﾞｼｯｸM-PRO" panose="020F0600000000000000" pitchFamily="50" charset="-128"/>
                <a:cs typeface="Arial"/>
                <a:sym typeface="Arial"/>
              </a:rPr>
              <a:t>解約（退去の場合の申し出や申し出方法）</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34</a:t>
            </a:fld>
            <a:endParaRPr lang="ja-JP" altLang="en-US" dirty="0"/>
          </a:p>
        </p:txBody>
      </p:sp>
      <p:cxnSp>
        <p:nvCxnSpPr>
          <p:cNvPr id="9" name="直線コネクタ 8"/>
          <p:cNvCxnSpPr/>
          <p:nvPr/>
        </p:nvCxnSpPr>
        <p:spPr>
          <a:xfrm>
            <a:off x="0" y="4778477"/>
            <a:ext cx="12192000" cy="1474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00124" y="4956245"/>
            <a:ext cx="10887076" cy="1400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＊敷金　　不注意等による損傷や家賃滞納の担保のために貸主に預けて</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おく</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もの</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退去時に清算する。</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＊礼金　　貸主に払う謝礼金で返金はされない。　</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264" y="2043112"/>
            <a:ext cx="2482492" cy="234950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838200" y="428623"/>
            <a:ext cx="10515600" cy="6172201"/>
          </a:xfrm>
        </p:spPr>
        <p:txBody>
          <a:bodyPr>
            <a:noAutofit/>
          </a:bodyPr>
          <a:lstStyle/>
          <a:p>
            <a:pPr marL="342900" lvl="0">
              <a:lnSpc>
                <a:spcPts val="3600"/>
              </a:lnSpc>
              <a:buSzPts val="2800"/>
              <a:buFont typeface="Wingdings" panose="05000000000000000000" pitchFamily="2" charset="2"/>
              <a:buChar char="l"/>
            </a:pPr>
            <a:r>
              <a:rPr lang="ja-JP" altLang="en-US" u="sng" dirty="0">
                <a:latin typeface="HG丸ｺﾞｼｯｸM-PRO" panose="020F0600000000000000" pitchFamily="50" charset="-128"/>
                <a:ea typeface="HG丸ｺﾞｼｯｸM-PRO" panose="020F0600000000000000" pitchFamily="50" charset="-128"/>
                <a:cs typeface="Arial"/>
                <a:sym typeface="Arial"/>
              </a:rPr>
              <a:t>入居時の注意事項</a:t>
            </a:r>
          </a:p>
          <a:p>
            <a:pPr marL="800100" lvl="1">
              <a:lnSpc>
                <a:spcPts val="3600"/>
              </a:lnSpc>
              <a:spcBef>
                <a:spcPts val="1000"/>
              </a:spcBef>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家主や不動産業者と一緒に現状を確認し、気になるところは写真</a:t>
            </a:r>
            <a:r>
              <a:rPr lang="ja-JP" altLang="en-US" dirty="0" smtClean="0">
                <a:latin typeface="HG丸ｺﾞｼｯｸM-PRO" panose="020F0600000000000000" pitchFamily="50" charset="-128"/>
                <a:ea typeface="HG丸ｺﾞｼｯｸM-PRO" panose="020F0600000000000000" pitchFamily="50" charset="-128"/>
                <a:cs typeface="Arial"/>
                <a:sym typeface="Arial"/>
              </a:rPr>
              <a:t>や</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a:p>
            <a:pPr marL="457200" lvl="1" indent="0">
              <a:lnSpc>
                <a:spcPts val="3600"/>
              </a:lnSpc>
              <a:spcBef>
                <a:spcPts val="1000"/>
              </a:spcBef>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a:t>
            </a:r>
            <a:r>
              <a:rPr lang="ja-JP" altLang="en-US" dirty="0" smtClean="0">
                <a:latin typeface="HG丸ｺﾞｼｯｸM-PRO" panose="020F0600000000000000" pitchFamily="50" charset="-128"/>
                <a:ea typeface="HG丸ｺﾞｼｯｸM-PRO" panose="020F0600000000000000" pitchFamily="50" charset="-128"/>
                <a:cs typeface="Arial"/>
                <a:sym typeface="Arial"/>
              </a:rPr>
              <a:t>メモ</a:t>
            </a:r>
            <a:r>
              <a:rPr lang="ja-JP" altLang="en-US" dirty="0">
                <a:latin typeface="HG丸ｺﾞｼｯｸM-PRO" panose="020F0600000000000000" pitchFamily="50" charset="-128"/>
                <a:ea typeface="HG丸ｺﾞｼｯｸM-PRO" panose="020F0600000000000000" pitchFamily="50" charset="-128"/>
                <a:cs typeface="Arial"/>
                <a:sym typeface="Arial"/>
              </a:rPr>
              <a:t>に</a:t>
            </a:r>
            <a:r>
              <a:rPr lang="ja-JP" altLang="en-US" dirty="0" smtClean="0">
                <a:latin typeface="HG丸ｺﾞｼｯｸM-PRO" panose="020F0600000000000000" pitchFamily="50" charset="-128"/>
                <a:ea typeface="HG丸ｺﾞｼｯｸM-PRO" panose="020F0600000000000000" pitchFamily="50" charset="-128"/>
                <a:cs typeface="Arial"/>
                <a:sym typeface="Arial"/>
              </a:rPr>
              <a:t>残し管理</a:t>
            </a:r>
            <a:r>
              <a:rPr lang="ja-JP" altLang="en-US" dirty="0">
                <a:latin typeface="HG丸ｺﾞｼｯｸM-PRO" panose="020F0600000000000000" pitchFamily="50" charset="-128"/>
                <a:ea typeface="HG丸ｺﾞｼｯｸM-PRO" panose="020F0600000000000000" pitchFamily="50" charset="-128"/>
                <a:cs typeface="Arial"/>
                <a:sym typeface="Arial"/>
              </a:rPr>
              <a:t>会社や家主に伝えて</a:t>
            </a:r>
            <a:r>
              <a:rPr lang="ja-JP" altLang="en-US" dirty="0" smtClean="0">
                <a:latin typeface="HG丸ｺﾞｼｯｸM-PRO" panose="020F0600000000000000" pitchFamily="50" charset="-128"/>
                <a:ea typeface="HG丸ｺﾞｼｯｸM-PRO" panose="020F0600000000000000" pitchFamily="50" charset="-128"/>
                <a:cs typeface="Arial"/>
                <a:sym typeface="Arial"/>
              </a:rPr>
              <a:t>おく。</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800100" lvl="1">
              <a:lnSpc>
                <a:spcPts val="3600"/>
              </a:lnSpc>
              <a:spcBef>
                <a:spcPts val="1000"/>
              </a:spcBef>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借主には、賃貸住宅を適切に管理、使用しなければならないという</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457200" lvl="1" indent="0">
              <a:lnSpc>
                <a:spcPts val="3600"/>
              </a:lnSpc>
              <a:spcBef>
                <a:spcPts val="1000"/>
              </a:spcBef>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善管注意義務がある。大家さんから借りている立場として注意</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457200" lvl="1" indent="0">
              <a:lnSpc>
                <a:spcPts val="3600"/>
              </a:lnSpc>
              <a:spcBef>
                <a:spcPts val="1000"/>
              </a:spcBef>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　しながら</a:t>
            </a:r>
            <a:r>
              <a:rPr lang="ja-JP" altLang="en-US" dirty="0" smtClean="0">
                <a:latin typeface="HG丸ｺﾞｼｯｸM-PRO" panose="020F0600000000000000" pitchFamily="50" charset="-128"/>
                <a:ea typeface="HG丸ｺﾞｼｯｸM-PRO" panose="020F0600000000000000" pitchFamily="50" charset="-128"/>
                <a:cs typeface="Arial"/>
                <a:sym typeface="Arial"/>
              </a:rPr>
              <a:t>使う。</a:t>
            </a:r>
            <a:endParaRPr lang="ja-JP" altLang="en-US" dirty="0">
              <a:latin typeface="HG丸ｺﾞｼｯｸM-PRO" panose="020F0600000000000000" pitchFamily="50" charset="-128"/>
              <a:ea typeface="HG丸ｺﾞｼｯｸM-PRO" panose="020F0600000000000000" pitchFamily="50" charset="-128"/>
              <a:cs typeface="Arial"/>
              <a:sym typeface="Arial"/>
            </a:endParaRPr>
          </a:p>
          <a:p>
            <a:pPr marL="342900">
              <a:lnSpc>
                <a:spcPts val="3600"/>
              </a:lnSpc>
              <a:buSzPts val="2800"/>
              <a:buFont typeface="Wingdings" panose="05000000000000000000" pitchFamily="2" charset="2"/>
              <a:buChar char="l"/>
            </a:pPr>
            <a:r>
              <a:rPr lang="ja-JP" altLang="en-US" u="sng" dirty="0">
                <a:latin typeface="HG丸ｺﾞｼｯｸM-PRO" panose="020F0600000000000000" pitchFamily="50" charset="-128"/>
                <a:ea typeface="HG丸ｺﾞｼｯｸM-PRO" panose="020F0600000000000000" pitchFamily="50" charset="-128"/>
                <a:cs typeface="Arial"/>
                <a:sym typeface="Arial"/>
              </a:rPr>
              <a:t>退去時のチェックポイント </a:t>
            </a:r>
            <a:endParaRPr lang="en-US" altLang="ja-JP" u="sng" dirty="0">
              <a:latin typeface="HG丸ｺﾞｼｯｸM-PRO" panose="020F0600000000000000" pitchFamily="50" charset="-128"/>
              <a:ea typeface="HG丸ｺﾞｼｯｸM-PRO" panose="020F0600000000000000" pitchFamily="50" charset="-128"/>
              <a:cs typeface="Arial"/>
              <a:sym typeface="Arial"/>
            </a:endParaRPr>
          </a:p>
          <a:p>
            <a:pPr lvl="1" indent="-457200">
              <a:lnSpc>
                <a:spcPts val="3600"/>
              </a:lnSpc>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きれいに室内を掃除</a:t>
            </a:r>
            <a:r>
              <a:rPr lang="ja-JP" altLang="en-US" dirty="0" smtClean="0">
                <a:latin typeface="HG丸ｺﾞｼｯｸM-PRO" panose="020F0600000000000000" pitchFamily="50" charset="-128"/>
                <a:ea typeface="HG丸ｺﾞｼｯｸM-PRO" panose="020F0600000000000000" pitchFamily="50" charset="-128"/>
                <a:cs typeface="Arial"/>
                <a:sym typeface="Arial"/>
              </a:rPr>
              <a:t>する。</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800100" lvl="1">
              <a:lnSpc>
                <a:spcPts val="3600"/>
              </a:lnSpc>
              <a:buSzPts val="2800"/>
              <a:buFont typeface="Wingdings" panose="05000000000000000000" pitchFamily="2" charset="2"/>
              <a:buChar char="p"/>
            </a:pPr>
            <a:r>
              <a:rPr lang="ja-JP" altLang="en-US" dirty="0">
                <a:latin typeface="HG丸ｺﾞｼｯｸM-PRO" panose="020F0600000000000000" pitchFamily="50" charset="-128"/>
                <a:ea typeface="HG丸ｺﾞｼｯｸM-PRO" panose="020F0600000000000000" pitchFamily="50" charset="-128"/>
                <a:cs typeface="Arial"/>
                <a:sym typeface="Arial"/>
              </a:rPr>
              <a:t>退去時には貸主、管理会社、不動産会社などと一緒に</a:t>
            </a:r>
            <a:r>
              <a:rPr lang="ja-JP" altLang="en-US" dirty="0" smtClean="0">
                <a:latin typeface="HG丸ｺﾞｼｯｸM-PRO" panose="020F0600000000000000" pitchFamily="50" charset="-128"/>
                <a:ea typeface="HG丸ｺﾞｼｯｸM-PRO" panose="020F0600000000000000" pitchFamily="50" charset="-128"/>
                <a:cs typeface="Arial"/>
                <a:sym typeface="Arial"/>
              </a:rPr>
              <a:t>立ち合い</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a:p>
            <a:pPr marL="457200" lvl="1" indent="0">
              <a:lnSpc>
                <a:spcPts val="3600"/>
              </a:lnSpc>
              <a:buSzPts val="2800"/>
              <a:buNone/>
            </a:pPr>
            <a:r>
              <a:rPr lang="ja-JP" altLang="en-US" dirty="0" smtClean="0">
                <a:latin typeface="HG丸ｺﾞｼｯｸM-PRO" panose="020F0600000000000000" pitchFamily="50" charset="-128"/>
                <a:ea typeface="HG丸ｺﾞｼｯｸM-PRO" panose="020F0600000000000000" pitchFamily="50" charset="-128"/>
                <a:cs typeface="Arial"/>
                <a:sym typeface="Arial"/>
              </a:rPr>
              <a:t>　確認</a:t>
            </a:r>
            <a:r>
              <a:rPr lang="ja-JP" altLang="en-US" dirty="0">
                <a:latin typeface="HG丸ｺﾞｼｯｸM-PRO" panose="020F0600000000000000" pitchFamily="50" charset="-128"/>
                <a:ea typeface="HG丸ｺﾞｼｯｸM-PRO" panose="020F0600000000000000" pitchFamily="50" charset="-128"/>
                <a:cs typeface="Arial"/>
                <a:sym typeface="Arial"/>
              </a:rPr>
              <a:t>を</a:t>
            </a:r>
            <a:r>
              <a:rPr lang="ja-JP" altLang="en-US" dirty="0" smtClean="0">
                <a:latin typeface="HG丸ｺﾞｼｯｸM-PRO" panose="020F0600000000000000" pitchFamily="50" charset="-128"/>
                <a:ea typeface="HG丸ｺﾞｼｯｸM-PRO" panose="020F0600000000000000" pitchFamily="50" charset="-128"/>
                <a:cs typeface="Arial"/>
                <a:sym typeface="Arial"/>
              </a:rPr>
              <a:t>する。</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marL="342900">
              <a:lnSpc>
                <a:spcPct val="80000"/>
              </a:lnSpc>
              <a:buSzPts val="2800"/>
              <a:buFont typeface="Wingdings" panose="05000000000000000000" pitchFamily="2" charset="2"/>
              <a:buChar char="l"/>
            </a:pPr>
            <a:endParaRPr lang="ja-JP" altLang="en-US" sz="2400" dirty="0">
              <a:latin typeface="HG丸ｺﾞｼｯｸM-PRO" panose="020F0600000000000000" pitchFamily="50" charset="-128"/>
              <a:ea typeface="HG丸ｺﾞｼｯｸM-PRO" panose="020F0600000000000000" pitchFamily="50" charset="-128"/>
              <a:cs typeface="Arial"/>
              <a:sym typeface="Arial"/>
            </a:endParaRPr>
          </a:p>
          <a:p>
            <a:endParaRPr kumimoji="1" lang="ja-JP" altLang="en-US"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35</a:t>
            </a:fld>
            <a:endParaRPr lang="ja-JP" altLang="en-US" dirty="0"/>
          </a:p>
        </p:txBody>
      </p:sp>
    </p:spTree>
    <p:extLst>
      <p:ext uri="{BB962C8B-B14F-4D97-AF65-F5344CB8AC3E}">
        <p14:creationId xmlns:p14="http://schemas.microsoft.com/office/powerpoint/2010/main" val="1844251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134345" y="2320151"/>
            <a:ext cx="2939030" cy="1391022"/>
          </a:xfrm>
          <a:prstGeom prst="ellipse">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コンビニで</a:t>
            </a:r>
            <a:endParaRPr sz="2400" b="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2400" b="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お弁当を買う</a:t>
            </a:r>
            <a:endParaRPr dirty="0">
              <a:latin typeface="HG丸ｺﾞｼｯｸM-PRO" panose="020F0600000000000000" pitchFamily="50" charset="-128"/>
              <a:ea typeface="HG丸ｺﾞｼｯｸM-PRO" panose="020F0600000000000000" pitchFamily="50" charset="-128"/>
            </a:endParaRPr>
          </a:p>
        </p:txBody>
      </p:sp>
      <p:sp>
        <p:nvSpPr>
          <p:cNvPr id="98" name="Google Shape;98;p2"/>
          <p:cNvSpPr/>
          <p:nvPr/>
        </p:nvSpPr>
        <p:spPr>
          <a:xfrm>
            <a:off x="-55794" y="4734047"/>
            <a:ext cx="2886891" cy="1503257"/>
          </a:xfrm>
          <a:prstGeom prst="ellipse">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b="0" i="0" u="none" strike="noStrike" cap="none" dirty="0">
                <a:solidFill>
                  <a:schemeClr val="dk1"/>
                </a:solidFill>
                <a:latin typeface="Arial"/>
                <a:ea typeface="Arial"/>
                <a:cs typeface="Arial"/>
                <a:sym typeface="Arial"/>
              </a:rPr>
              <a:t>電車に乗る</a:t>
            </a:r>
            <a:endParaRPr dirty="0"/>
          </a:p>
        </p:txBody>
      </p:sp>
      <p:sp>
        <p:nvSpPr>
          <p:cNvPr id="99" name="Google Shape;99;p2"/>
          <p:cNvSpPr/>
          <p:nvPr/>
        </p:nvSpPr>
        <p:spPr>
          <a:xfrm>
            <a:off x="3975892" y="2316518"/>
            <a:ext cx="2599509" cy="1394655"/>
          </a:xfrm>
          <a:prstGeom prst="ellipse">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0" i="0" u="none" strike="noStrike" cap="none" dirty="0">
                <a:solidFill>
                  <a:schemeClr val="dk1"/>
                </a:solidFill>
                <a:latin typeface="Arial"/>
                <a:ea typeface="Arial"/>
                <a:cs typeface="Arial"/>
                <a:sym typeface="Arial"/>
              </a:rPr>
              <a:t>ネットで</a:t>
            </a:r>
            <a:endParaRPr sz="24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ja-JP" sz="2400" b="0" i="0" u="none" strike="noStrike" cap="none" dirty="0">
                <a:solidFill>
                  <a:schemeClr val="dk1"/>
                </a:solidFill>
                <a:latin typeface="Arial"/>
                <a:ea typeface="Arial"/>
                <a:cs typeface="Arial"/>
                <a:sym typeface="Arial"/>
              </a:rPr>
              <a:t>洋服を買う</a:t>
            </a:r>
            <a:endParaRPr sz="2400" b="0" i="0" u="none" strike="noStrike" cap="none" dirty="0">
              <a:solidFill>
                <a:schemeClr val="dk1"/>
              </a:solidFill>
              <a:latin typeface="Arial"/>
              <a:ea typeface="Arial"/>
              <a:cs typeface="Arial"/>
              <a:sym typeface="Arial"/>
            </a:endParaRPr>
          </a:p>
        </p:txBody>
      </p:sp>
      <p:sp>
        <p:nvSpPr>
          <p:cNvPr id="100" name="Google Shape;100;p2"/>
          <p:cNvSpPr/>
          <p:nvPr/>
        </p:nvSpPr>
        <p:spPr>
          <a:xfrm>
            <a:off x="130628" y="1280160"/>
            <a:ext cx="8098971" cy="78377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次のうちどれが契約でしょう？</a:t>
            </a:r>
            <a:endParaRPr dirty="0">
              <a:latin typeface="HG丸ｺﾞｼｯｸM-PRO" panose="020F0600000000000000" pitchFamily="50" charset="-128"/>
              <a:ea typeface="HG丸ｺﾞｼｯｸM-PRO" panose="020F0600000000000000" pitchFamily="50" charset="-128"/>
            </a:endParaRPr>
          </a:p>
        </p:txBody>
      </p:sp>
      <p:pic>
        <p:nvPicPr>
          <p:cNvPr id="101" name="Google Shape;101;p2"/>
          <p:cNvPicPr preferRelativeResize="0"/>
          <p:nvPr/>
        </p:nvPicPr>
        <p:blipFill rotWithShape="1">
          <a:blip r:embed="rId3">
            <a:alphaModFix/>
          </a:blip>
          <a:srcRect/>
          <a:stretch/>
        </p:blipFill>
        <p:spPr>
          <a:xfrm>
            <a:off x="2630448" y="2170098"/>
            <a:ext cx="1570334" cy="146128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6062417" y="1919740"/>
            <a:ext cx="1714500" cy="1714500"/>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2364914" y="4784286"/>
            <a:ext cx="1531521" cy="1497837"/>
          </a:xfrm>
          <a:prstGeom prst="rect">
            <a:avLst/>
          </a:prstGeom>
          <a:noFill/>
          <a:ln>
            <a:noFill/>
          </a:ln>
        </p:spPr>
      </p:pic>
      <p:sp>
        <p:nvSpPr>
          <p:cNvPr id="104" name="Google Shape;104;p2"/>
          <p:cNvSpPr/>
          <p:nvPr/>
        </p:nvSpPr>
        <p:spPr>
          <a:xfrm>
            <a:off x="3789522" y="4784286"/>
            <a:ext cx="2847702" cy="1497837"/>
          </a:xfrm>
          <a:prstGeom prst="ellipse">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dirty="0" smtClean="0">
                <a:solidFill>
                  <a:schemeClr val="dk1"/>
                </a:solidFill>
                <a:latin typeface="Arial"/>
                <a:ea typeface="Arial"/>
                <a:cs typeface="Arial"/>
                <a:sym typeface="Arial"/>
              </a:rPr>
              <a:t>オンライン</a:t>
            </a:r>
            <a:endParaRPr lang="en-US" altLang="ja-JP" sz="2400" dirty="0" smtClean="0">
              <a:solidFill>
                <a:schemeClr val="dk1"/>
              </a:solidFill>
              <a:latin typeface="Arial"/>
              <a:ea typeface="Arial"/>
              <a:cs typeface="Arial"/>
              <a:sym typeface="Arial"/>
            </a:endParaRPr>
          </a:p>
          <a:p>
            <a:pPr marL="0" marR="0" lvl="0" indent="0" algn="ctr" rtl="0">
              <a:spcBef>
                <a:spcPts val="0"/>
              </a:spcBef>
              <a:spcAft>
                <a:spcPts val="0"/>
              </a:spcAft>
              <a:buNone/>
            </a:pPr>
            <a:r>
              <a:rPr lang="ja-JP" sz="2400" dirty="0" smtClean="0">
                <a:solidFill>
                  <a:schemeClr val="dk1"/>
                </a:solidFill>
                <a:latin typeface="Arial"/>
                <a:ea typeface="Arial"/>
                <a:cs typeface="Arial"/>
                <a:sym typeface="Arial"/>
              </a:rPr>
              <a:t>ゲーム</a:t>
            </a:r>
            <a:r>
              <a:rPr lang="ja-JP" sz="2400" dirty="0">
                <a:solidFill>
                  <a:schemeClr val="dk1"/>
                </a:solidFill>
                <a:latin typeface="Arial"/>
                <a:ea typeface="Arial"/>
                <a:cs typeface="Arial"/>
                <a:sym typeface="Arial"/>
              </a:rPr>
              <a:t>をする</a:t>
            </a:r>
            <a:endParaRPr sz="2400" dirty="0">
              <a:solidFill>
                <a:schemeClr val="dk1"/>
              </a:solidFill>
              <a:latin typeface="Arial"/>
              <a:ea typeface="Arial"/>
              <a:cs typeface="Arial"/>
              <a:sym typeface="Arial"/>
            </a:endParaRPr>
          </a:p>
        </p:txBody>
      </p:sp>
      <p:pic>
        <p:nvPicPr>
          <p:cNvPr id="105" name="Google Shape;105;p2"/>
          <p:cNvPicPr preferRelativeResize="0"/>
          <p:nvPr/>
        </p:nvPicPr>
        <p:blipFill rotWithShape="1">
          <a:blip r:embed="rId6">
            <a:alphaModFix/>
          </a:blip>
          <a:srcRect/>
          <a:stretch/>
        </p:blipFill>
        <p:spPr>
          <a:xfrm>
            <a:off x="6062417" y="4628425"/>
            <a:ext cx="1714500" cy="1714500"/>
          </a:xfrm>
          <a:prstGeom prst="rect">
            <a:avLst/>
          </a:prstGeom>
          <a:noFill/>
          <a:ln>
            <a:noFill/>
          </a:ln>
        </p:spPr>
      </p:pic>
      <p:sp>
        <p:nvSpPr>
          <p:cNvPr id="106" name="Google Shape;106;p2"/>
          <p:cNvSpPr/>
          <p:nvPr/>
        </p:nvSpPr>
        <p:spPr>
          <a:xfrm>
            <a:off x="7602408" y="2236936"/>
            <a:ext cx="2673439" cy="1553818"/>
          </a:xfrm>
          <a:prstGeom prst="ellipse">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dirty="0">
                <a:solidFill>
                  <a:schemeClr val="dk1"/>
                </a:solidFill>
                <a:latin typeface="Arial"/>
                <a:ea typeface="Arial"/>
                <a:cs typeface="Arial"/>
                <a:sym typeface="Arial"/>
              </a:rPr>
              <a:t>スーパーで野菜を買う</a:t>
            </a:r>
            <a:endParaRPr dirty="0"/>
          </a:p>
        </p:txBody>
      </p:sp>
      <p:pic>
        <p:nvPicPr>
          <p:cNvPr id="107" name="Google Shape;107;p2"/>
          <p:cNvPicPr preferRelativeResize="0"/>
          <p:nvPr/>
        </p:nvPicPr>
        <p:blipFill rotWithShape="1">
          <a:blip r:embed="rId7">
            <a:alphaModFix/>
          </a:blip>
          <a:srcRect/>
          <a:stretch/>
        </p:blipFill>
        <p:spPr>
          <a:xfrm>
            <a:off x="9934132" y="1938402"/>
            <a:ext cx="1456006" cy="1497837"/>
          </a:xfrm>
          <a:prstGeom prst="rect">
            <a:avLst/>
          </a:prstGeom>
          <a:noFill/>
          <a:ln>
            <a:noFill/>
          </a:ln>
        </p:spPr>
      </p:pic>
      <p:sp>
        <p:nvSpPr>
          <p:cNvPr id="108" name="Google Shape;108;p2"/>
          <p:cNvSpPr/>
          <p:nvPr/>
        </p:nvSpPr>
        <p:spPr>
          <a:xfrm>
            <a:off x="9982382" y="588929"/>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
        <p:nvSpPr>
          <p:cNvPr id="109" name="Google Shape;109;p2"/>
          <p:cNvSpPr/>
          <p:nvPr/>
        </p:nvSpPr>
        <p:spPr>
          <a:xfrm>
            <a:off x="969895" y="4422450"/>
            <a:ext cx="2599500" cy="2176670"/>
          </a:xfrm>
          <a:prstGeom prst="flowChartConnector">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2"/>
          <p:cNvSpPr txBox="1">
            <a:spLocks noGrp="1"/>
          </p:cNvSpPr>
          <p:nvPr>
            <p:ph type="title"/>
          </p:nvPr>
        </p:nvSpPr>
        <p:spPr>
          <a:xfrm>
            <a:off x="0" y="-11964"/>
            <a:ext cx="9684327" cy="1120500"/>
          </a:xfrm>
          <a:prstGeom prst="rect">
            <a:avLst/>
          </a:prstGeom>
          <a:solidFill>
            <a:srgbClr val="00206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契約は消費生活のキホン</a:t>
            </a:r>
            <a:endParaRPr dirty="0">
              <a:latin typeface="HG丸ｺﾞｼｯｸM-PRO" panose="020F0600000000000000" pitchFamily="50" charset="-128"/>
              <a:ea typeface="HG丸ｺﾞｼｯｸM-PRO" panose="020F0600000000000000" pitchFamily="50" charset="-128"/>
            </a:endParaRPr>
          </a:p>
        </p:txBody>
      </p:sp>
      <p:sp>
        <p:nvSpPr>
          <p:cNvPr id="112" name="Google Shape;112;p2"/>
          <p:cNvSpPr/>
          <p:nvPr/>
        </p:nvSpPr>
        <p:spPr>
          <a:xfrm>
            <a:off x="969895" y="1919740"/>
            <a:ext cx="2599500" cy="2194502"/>
          </a:xfrm>
          <a:prstGeom prst="flowChartConnector">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3" name="Google Shape;113;p2"/>
          <p:cNvSpPr/>
          <p:nvPr/>
        </p:nvSpPr>
        <p:spPr>
          <a:xfrm>
            <a:off x="4832169" y="1919740"/>
            <a:ext cx="2805178" cy="2194502"/>
          </a:xfrm>
          <a:prstGeom prst="flowChartConnector">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4" name="Google Shape;114;p2"/>
          <p:cNvSpPr/>
          <p:nvPr/>
        </p:nvSpPr>
        <p:spPr>
          <a:xfrm>
            <a:off x="4630383" y="4422450"/>
            <a:ext cx="3006964" cy="2176670"/>
          </a:xfrm>
          <a:prstGeom prst="flowChartConnector">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2"/>
          <p:cNvSpPr/>
          <p:nvPr/>
        </p:nvSpPr>
        <p:spPr>
          <a:xfrm>
            <a:off x="8493624" y="2036637"/>
            <a:ext cx="2698463" cy="2077605"/>
          </a:xfrm>
          <a:prstGeom prst="flowChartConnector">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楕円 1"/>
          <p:cNvSpPr/>
          <p:nvPr/>
        </p:nvSpPr>
        <p:spPr>
          <a:xfrm>
            <a:off x="7371172" y="4808547"/>
            <a:ext cx="3157364" cy="140926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友達と映画</a:t>
            </a:r>
            <a:r>
              <a:rPr kumimoji="1" lang="ja-JP" altLang="en-US" sz="2400" dirty="0" smtClean="0">
                <a:solidFill>
                  <a:schemeClr val="tx1"/>
                </a:solidFill>
              </a:rPr>
              <a:t>を</a:t>
            </a:r>
            <a:endParaRPr kumimoji="1" lang="en-US" altLang="ja-JP" sz="2400" dirty="0" smtClean="0">
              <a:solidFill>
                <a:schemeClr val="tx1"/>
              </a:solidFill>
            </a:endParaRPr>
          </a:p>
          <a:p>
            <a:pPr algn="ctr"/>
            <a:r>
              <a:rPr kumimoji="1" lang="ja-JP" altLang="en-US" sz="2400" dirty="0" smtClean="0">
                <a:solidFill>
                  <a:schemeClr val="tx1"/>
                </a:solidFill>
              </a:rPr>
              <a:t>見る</a:t>
            </a:r>
            <a:r>
              <a:rPr kumimoji="1" lang="ja-JP" altLang="en-US" sz="2400" dirty="0">
                <a:solidFill>
                  <a:schemeClr val="tx1"/>
                </a:solidFill>
              </a:rPr>
              <a:t>約束をする</a:t>
            </a:r>
          </a:p>
        </p:txBody>
      </p:sp>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2382" y="5093338"/>
            <a:ext cx="1478802" cy="1249588"/>
          </a:xfrm>
          <a:prstGeom prst="rect">
            <a:avLst/>
          </a:prstGeom>
        </p:spPr>
      </p:pic>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36</a:t>
            </a:fld>
            <a:endParaRPr lang="ja-JP" altLang="en-US" dirty="0"/>
          </a:p>
        </p:txBody>
      </p:sp>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4533" y="4422450"/>
            <a:ext cx="1714500" cy="1714500"/>
          </a:xfrm>
          <a:prstGeom prst="rect">
            <a:avLst/>
          </a:prstGeom>
        </p:spPr>
      </p:pic>
      <p:sp>
        <p:nvSpPr>
          <p:cNvPr id="5" name="乗算 4"/>
          <p:cNvSpPr/>
          <p:nvPr/>
        </p:nvSpPr>
        <p:spPr>
          <a:xfrm>
            <a:off x="8382058" y="4734344"/>
            <a:ext cx="2604538" cy="1680388"/>
          </a:xfrm>
          <a:prstGeom prst="mathMultiply">
            <a:avLst/>
          </a:prstGeom>
          <a:solidFill>
            <a:srgbClr val="FF00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236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ppt_x"/>
                                          </p:val>
                                        </p:tav>
                                        <p:tav tm="100000">
                                          <p:val>
                                            <p:strVal val="#ppt_x"/>
                                          </p:val>
                                        </p:tav>
                                      </p:tavLst>
                                    </p:anim>
                                    <p:anim calcmode="lin" valueType="num">
                                      <p:cBhvr additive="base">
                                        <p:cTn id="8"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ppt_x"/>
                                          </p:val>
                                        </p:tav>
                                        <p:tav tm="100000">
                                          <p:val>
                                            <p:strVal val="#ppt_x"/>
                                          </p:val>
                                        </p:tav>
                                      </p:tavLst>
                                    </p:anim>
                                    <p:anim calcmode="lin" valueType="num">
                                      <p:cBhvr additive="base">
                                        <p:cTn id="2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ppt_x"/>
                                          </p:val>
                                        </p:tav>
                                        <p:tav tm="100000">
                                          <p:val>
                                            <p:strVal val="#ppt_x"/>
                                          </p:val>
                                        </p:tav>
                                      </p:tavLst>
                                    </p:anim>
                                    <p:anim calcmode="lin" valueType="num">
                                      <p:cBhvr additive="base">
                                        <p:cTn id="26"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ppt_x"/>
                                          </p:val>
                                        </p:tav>
                                        <p:tav tm="100000">
                                          <p:val>
                                            <p:strVal val="#ppt_x"/>
                                          </p:val>
                                        </p:tav>
                                      </p:tavLst>
                                    </p:anim>
                                    <p:anim calcmode="lin" valueType="num">
                                      <p:cBhvr additive="base">
                                        <p:cTn id="3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2" grpId="0" animBg="1"/>
      <p:bldP spid="113" grpId="0" animBg="1"/>
      <p:bldP spid="114" grpId="0" animBg="1"/>
      <p:bldP spid="115"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2468" y="-20717"/>
            <a:ext cx="9213300" cy="11205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契約</a:t>
            </a:r>
            <a:r>
              <a:rPr lang="ja-JP" altLang="en-US"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を知ろう</a:t>
            </a:r>
            <a:endParaRPr dirty="0">
              <a:latin typeface="HG丸ｺﾞｼｯｸM-PRO" panose="020F0600000000000000" pitchFamily="50" charset="-128"/>
              <a:ea typeface="HG丸ｺﾞｼｯｸM-PRO" panose="020F0600000000000000" pitchFamily="50" charset="-128"/>
            </a:endParaRPr>
          </a:p>
        </p:txBody>
      </p:sp>
      <p:sp>
        <p:nvSpPr>
          <p:cNvPr id="122" name="Google Shape;122;p3"/>
          <p:cNvSpPr txBox="1">
            <a:spLocks noGrp="1"/>
          </p:cNvSpPr>
          <p:nvPr>
            <p:ph type="body" idx="1"/>
          </p:nvPr>
        </p:nvSpPr>
        <p:spPr>
          <a:xfrm>
            <a:off x="12468" y="1314107"/>
            <a:ext cx="11920730" cy="533381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ja-JP" altLang="en-US" sz="3200" dirty="0">
                <a:latin typeface="HG丸ｺﾞｼｯｸM-PRO" panose="020F0600000000000000" pitchFamily="50" charset="-128"/>
                <a:ea typeface="HG丸ｺﾞｼｯｸM-PRO" panose="020F0600000000000000" pitchFamily="50" charset="-128"/>
                <a:cs typeface="Arial"/>
                <a:sym typeface="Arial"/>
              </a:rPr>
              <a:t>契約は法的な責任が伴う約束</a:t>
            </a:r>
            <a:endParaRPr sz="32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sz="3200" dirty="0">
                <a:latin typeface="HG丸ｺﾞｼｯｸM-PRO" panose="020F0600000000000000" pitchFamily="50" charset="-128"/>
                <a:ea typeface="HG丸ｺﾞｼｯｸM-PRO" panose="020F0600000000000000" pitchFamily="50" charset="-128"/>
                <a:cs typeface="Arial"/>
                <a:sym typeface="Arial"/>
              </a:rPr>
              <a:t>契約は申し込みと承諾の意思の合致で成立。契約は口頭</a:t>
            </a:r>
            <a:r>
              <a:rPr lang="ja-JP" sz="3200" dirty="0" smtClean="0">
                <a:latin typeface="HG丸ｺﾞｼｯｸM-PRO" panose="020F0600000000000000" pitchFamily="50" charset="-128"/>
                <a:ea typeface="HG丸ｺﾞｼｯｸM-PRO" panose="020F0600000000000000" pitchFamily="50" charset="-128"/>
                <a:cs typeface="Arial"/>
                <a:sym typeface="Arial"/>
              </a:rPr>
              <a:t>で</a:t>
            </a:r>
            <a:endParaRPr lang="en-US" altLang="ja-JP" sz="3200" dirty="0" smtClean="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altLang="en-US" sz="3200" dirty="0">
                <a:latin typeface="HG丸ｺﾞｼｯｸM-PRO" panose="020F0600000000000000" pitchFamily="50" charset="-128"/>
                <a:ea typeface="HG丸ｺﾞｼｯｸM-PRO" panose="020F0600000000000000" pitchFamily="50" charset="-128"/>
                <a:cs typeface="Arial"/>
                <a:sym typeface="Arial"/>
              </a:rPr>
              <a:t>　</a:t>
            </a:r>
            <a:r>
              <a:rPr lang="ja-JP" sz="3200" dirty="0" smtClean="0">
                <a:latin typeface="HG丸ｺﾞｼｯｸM-PRO" panose="020F0600000000000000" pitchFamily="50" charset="-128"/>
                <a:ea typeface="HG丸ｺﾞｼｯｸM-PRO" panose="020F0600000000000000" pitchFamily="50" charset="-128"/>
                <a:cs typeface="Arial"/>
                <a:sym typeface="Arial"/>
              </a:rPr>
              <a:t>成立</a:t>
            </a:r>
            <a:r>
              <a:rPr lang="ja-JP" sz="3200" dirty="0" smtClean="0">
                <a:latin typeface="HG丸ｺﾞｼｯｸM-PRO" panose="020F0600000000000000" pitchFamily="50" charset="-128"/>
                <a:ea typeface="HG丸ｺﾞｼｯｸM-PRO" panose="020F0600000000000000" pitchFamily="50" charset="-128"/>
                <a:cs typeface="Arial"/>
                <a:sym typeface="Arial"/>
              </a:rPr>
              <a:t>する</a:t>
            </a:r>
            <a:endParaRPr sz="3200" dirty="0">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sz="3200" dirty="0">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Char char="●"/>
            </a:pPr>
            <a:r>
              <a:rPr lang="ja-JP" dirty="0">
                <a:latin typeface="HG丸ｺﾞｼｯｸM-PRO" panose="020F0600000000000000" pitchFamily="50" charset="-128"/>
                <a:ea typeface="HG丸ｺﾞｼｯｸM-PRO" panose="020F0600000000000000" pitchFamily="50" charset="-128"/>
                <a:cs typeface="Arial"/>
                <a:sym typeface="Arial"/>
              </a:rPr>
              <a:t>契約書は契約内容の確認のため</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ct val="90000"/>
              </a:lnSpc>
              <a:spcBef>
                <a:spcPts val="1000"/>
              </a:spcBef>
              <a:spcAft>
                <a:spcPts val="0"/>
              </a:spcAft>
              <a:buClr>
                <a:schemeClr val="dk1"/>
              </a:buClr>
              <a:buSzPts val="2800"/>
              <a:buFont typeface="Noto Sans Symbols"/>
              <a:buChar char="●"/>
            </a:pPr>
            <a:r>
              <a:rPr lang="ja-JP" dirty="0">
                <a:latin typeface="HG丸ｺﾞｼｯｸM-PRO" panose="020F0600000000000000" pitchFamily="50" charset="-128"/>
                <a:ea typeface="HG丸ｺﾞｼｯｸM-PRO" panose="020F0600000000000000" pitchFamily="50" charset="-128"/>
                <a:cs typeface="Arial"/>
                <a:sym typeface="Arial"/>
              </a:rPr>
              <a:t>いったん成立すると、お互いに契約内容を守る義務が</a:t>
            </a:r>
            <a:r>
              <a:rPr lang="ja-JP" dirty="0" smtClean="0">
                <a:latin typeface="HG丸ｺﾞｼｯｸM-PRO" panose="020F0600000000000000" pitchFamily="50" charset="-128"/>
                <a:ea typeface="HG丸ｺﾞｼｯｸM-PRO" panose="020F0600000000000000" pitchFamily="50" charset="-128"/>
                <a:cs typeface="Arial"/>
                <a:sym typeface="Arial"/>
              </a:rPr>
              <a:t>ある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p:txBody>
      </p:sp>
      <p:sp>
        <p:nvSpPr>
          <p:cNvPr id="123" name="Google Shape;123;p3"/>
          <p:cNvSpPr/>
          <p:nvPr/>
        </p:nvSpPr>
        <p:spPr>
          <a:xfrm>
            <a:off x="1243092" y="2837371"/>
            <a:ext cx="2681719" cy="1916034"/>
          </a:xfrm>
          <a:prstGeom prst="ellipse">
            <a:avLst/>
          </a:prstGeom>
          <a:solidFill>
            <a:srgbClr val="0070C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200" dirty="0">
                <a:solidFill>
                  <a:schemeClr val="lt1"/>
                </a:solidFill>
                <a:latin typeface="Arial"/>
                <a:ea typeface="Arial"/>
                <a:cs typeface="Arial"/>
                <a:sym typeface="Arial"/>
              </a:rPr>
              <a:t>売ります</a:t>
            </a:r>
            <a:endParaRPr sz="3200" dirty="0">
              <a:solidFill>
                <a:schemeClr val="lt1"/>
              </a:solidFill>
              <a:latin typeface="Arial"/>
              <a:ea typeface="Arial"/>
              <a:cs typeface="Arial"/>
              <a:sym typeface="Arial"/>
            </a:endParaRPr>
          </a:p>
        </p:txBody>
      </p:sp>
      <p:sp>
        <p:nvSpPr>
          <p:cNvPr id="124" name="Google Shape;124;p3"/>
          <p:cNvSpPr/>
          <p:nvPr/>
        </p:nvSpPr>
        <p:spPr>
          <a:xfrm>
            <a:off x="8069180" y="2732460"/>
            <a:ext cx="2757398" cy="1916034"/>
          </a:xfrm>
          <a:prstGeom prst="ellipse">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dirty="0">
                <a:solidFill>
                  <a:schemeClr val="lt1"/>
                </a:solidFill>
                <a:latin typeface="Arial"/>
                <a:ea typeface="Arial"/>
                <a:cs typeface="Arial"/>
                <a:sym typeface="Arial"/>
              </a:rPr>
              <a:t>買います</a:t>
            </a:r>
            <a:endParaRPr sz="2800" dirty="0">
              <a:solidFill>
                <a:schemeClr val="lt1"/>
              </a:solidFill>
              <a:latin typeface="Arial"/>
              <a:ea typeface="Arial"/>
              <a:cs typeface="Arial"/>
              <a:sym typeface="Arial"/>
            </a:endParaRPr>
          </a:p>
        </p:txBody>
      </p:sp>
      <p:sp>
        <p:nvSpPr>
          <p:cNvPr id="125" name="Google Shape;125;p3"/>
          <p:cNvSpPr/>
          <p:nvPr/>
        </p:nvSpPr>
        <p:spPr>
          <a:xfrm>
            <a:off x="4128343" y="2974861"/>
            <a:ext cx="3688980" cy="1431232"/>
          </a:xfrm>
          <a:prstGeom prst="leftRightArrow">
            <a:avLst>
              <a:gd name="adj1" fmla="val 50000"/>
              <a:gd name="adj2"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dirty="0">
                <a:solidFill>
                  <a:schemeClr val="lt1"/>
                </a:solidFill>
                <a:latin typeface="Arial"/>
                <a:ea typeface="Arial"/>
                <a:cs typeface="Arial"/>
                <a:sym typeface="Arial"/>
              </a:rPr>
              <a:t>意思の合致</a:t>
            </a:r>
            <a:endParaRPr dirty="0"/>
          </a:p>
        </p:txBody>
      </p:sp>
      <p:sp>
        <p:nvSpPr>
          <p:cNvPr id="126" name="Google Shape;126;p3"/>
          <p:cNvSpPr/>
          <p:nvPr/>
        </p:nvSpPr>
        <p:spPr>
          <a:xfrm>
            <a:off x="3985007" y="4394936"/>
            <a:ext cx="3975652" cy="1132069"/>
          </a:xfrm>
          <a:prstGeom prst="ellipse">
            <a:avLst/>
          </a:prstGeom>
          <a:solidFill>
            <a:schemeClr val="lt1"/>
          </a:solidFill>
          <a:ln w="57150" cap="flat" cmpd="sng">
            <a:solidFill>
              <a:srgbClr val="1155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4000" b="1" dirty="0">
                <a:solidFill>
                  <a:schemeClr val="dk1"/>
                </a:solidFill>
                <a:latin typeface="Calibri"/>
                <a:ea typeface="Calibri"/>
                <a:cs typeface="Calibri"/>
                <a:sym typeface="Calibri"/>
              </a:rPr>
              <a:t>契約の成立</a:t>
            </a:r>
            <a:endParaRPr dirty="0"/>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37</a:t>
            </a:fld>
            <a:endParaRPr lang="ja-JP" altLang="en-US" dirty="0"/>
          </a:p>
        </p:txBody>
      </p:sp>
      <p:sp>
        <p:nvSpPr>
          <p:cNvPr id="10" name="Google Shape;149;p5"/>
          <p:cNvSpPr/>
          <p:nvPr/>
        </p:nvSpPr>
        <p:spPr>
          <a:xfrm>
            <a:off x="10182152" y="210322"/>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Tree>
    <p:extLst>
      <p:ext uri="{BB962C8B-B14F-4D97-AF65-F5344CB8AC3E}">
        <p14:creationId xmlns:p14="http://schemas.microsoft.com/office/powerpoint/2010/main" val="35301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500"/>
                                        <p:tgtEl>
                                          <p:spTgt spid="1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p:tgtEl>
                                          <p:spTgt spid="1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additive="base">
                                        <p:cTn id="22" dur="500"/>
                                        <p:tgtEl>
                                          <p:spTgt spid="1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
                                            <p:txEl>
                                              <p:pRg st="9" end="9"/>
                                            </p:txEl>
                                          </p:spTgt>
                                        </p:tgtEl>
                                        <p:attrNameLst>
                                          <p:attrName>style.visibility</p:attrName>
                                        </p:attrNameLst>
                                      </p:cBhvr>
                                      <p:to>
                                        <p:strVal val="visible"/>
                                      </p:to>
                                    </p:set>
                                    <p:anim calcmode="lin" valueType="num">
                                      <p:cBhvr additive="base">
                                        <p:cTn id="27" dur="500" fill="hold"/>
                                        <p:tgtEl>
                                          <p:spTgt spid="12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2">
                                            <p:txEl>
                                              <p:pRg st="10" end="10"/>
                                            </p:txEl>
                                          </p:spTgt>
                                        </p:tgtEl>
                                        <p:attrNameLst>
                                          <p:attrName>style.visibility</p:attrName>
                                        </p:attrNameLst>
                                      </p:cBhvr>
                                      <p:to>
                                        <p:strVal val="visible"/>
                                      </p:to>
                                    </p:set>
                                    <p:anim calcmode="lin" valueType="num">
                                      <p:cBhvr additive="base">
                                        <p:cTn id="33" dur="500" fill="hold"/>
                                        <p:tgtEl>
                                          <p:spTgt spid="122">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body" idx="1"/>
          </p:nvPr>
        </p:nvSpPr>
        <p:spPr>
          <a:xfrm>
            <a:off x="0" y="1584102"/>
            <a:ext cx="11552349" cy="4932608"/>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3200"/>
              <a:buNone/>
            </a:pPr>
            <a:r>
              <a:rPr lang="ja-JP" sz="3200" dirty="0">
                <a:solidFill>
                  <a:schemeClr val="dk1"/>
                </a:solidFill>
                <a:latin typeface="HG丸ｺﾞｼｯｸM-PRO" panose="020F0600000000000000" pitchFamily="50" charset="-128"/>
                <a:ea typeface="HG丸ｺﾞｼｯｸM-PRO" panose="020F0600000000000000" pitchFamily="50" charset="-128"/>
                <a:cs typeface="Arial"/>
                <a:sym typeface="Arial"/>
              </a:rPr>
              <a:t>洋服店で</a:t>
            </a:r>
            <a:endParaRPr sz="32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150000"/>
              </a:lnSpc>
              <a:spcBef>
                <a:spcPts val="1000"/>
              </a:spcBef>
              <a:spcAft>
                <a:spcPts val="0"/>
              </a:spcAft>
              <a:buClr>
                <a:schemeClr val="dk1"/>
              </a:buClr>
              <a:buSzPts val="3600"/>
              <a:buNone/>
            </a:pP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①</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客</a:t>
            </a:r>
            <a:r>
              <a:rPr lang="en-US" alt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   </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：これ</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ください</a:t>
            </a:r>
            <a:r>
              <a:rPr lang="ja-JP" altLang="en-US" sz="3600" dirty="0">
                <a:latin typeface="HG丸ｺﾞｼｯｸM-PRO" panose="020F0600000000000000" pitchFamily="50" charset="-128"/>
                <a:ea typeface="HG丸ｺﾞｼｯｸM-PRO" panose="020F0600000000000000" pitchFamily="50" charset="-128"/>
                <a:cs typeface="Arial"/>
                <a:sym typeface="Arial"/>
              </a:rPr>
              <a:t>。</a:t>
            </a: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a:t>
            </a:r>
            <a:endParaRPr sz="36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150000"/>
              </a:lnSpc>
              <a:spcBef>
                <a:spcPts val="1000"/>
              </a:spcBef>
              <a:spcAft>
                <a:spcPts val="0"/>
              </a:spcAft>
              <a:buClr>
                <a:schemeClr val="dk1"/>
              </a:buClr>
              <a:buSzPts val="3600"/>
              <a:buNone/>
            </a:pP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②店員：承知しました。１５００円</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いただきます</a:t>
            </a:r>
            <a:r>
              <a:rPr lang="ja-JP" altLang="en-US"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a:t>
            </a:r>
            <a:endParaRPr sz="36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150000"/>
              </a:lnSpc>
              <a:spcBef>
                <a:spcPts val="1000"/>
              </a:spcBef>
              <a:spcAft>
                <a:spcPts val="0"/>
              </a:spcAft>
              <a:buClr>
                <a:schemeClr val="dk1"/>
              </a:buClr>
              <a:buSzPts val="3600"/>
              <a:buNone/>
            </a:pP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a:t>
            </a:r>
            <a:r>
              <a:rPr lang="ja-JP" altLang="en-US" sz="3600" dirty="0">
                <a:latin typeface="HG丸ｺﾞｼｯｸM-PRO" panose="020F0600000000000000" pitchFamily="50" charset="-128"/>
                <a:ea typeface="HG丸ｺﾞｼｯｸM-PRO" panose="020F0600000000000000" pitchFamily="50" charset="-128"/>
                <a:cs typeface="Arial"/>
                <a:sym typeface="Arial"/>
              </a:rPr>
              <a:t>  </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③客</a:t>
            </a:r>
            <a:r>
              <a:rPr lang="ja-JP" altLang="en-US"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　：</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１</a:t>
            </a:r>
            <a:r>
              <a:rPr lang="en-US" alt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５００円払う</a:t>
            </a:r>
            <a:r>
              <a:rPr lang="ja-JP" altLang="en-US" sz="3600" dirty="0">
                <a:latin typeface="HG丸ｺﾞｼｯｸM-PRO" panose="020F0600000000000000" pitchFamily="50" charset="-128"/>
                <a:ea typeface="HG丸ｺﾞｼｯｸM-PRO" panose="020F0600000000000000" pitchFamily="50" charset="-128"/>
                <a:cs typeface="Arial"/>
                <a:sym typeface="Arial"/>
              </a:rPr>
              <a:t>。</a:t>
            </a: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a:t>
            </a:r>
            <a:endParaRPr sz="3600" dirty="0">
              <a:latin typeface="HG丸ｺﾞｼｯｸM-PRO" panose="020F0600000000000000" pitchFamily="50" charset="-128"/>
              <a:ea typeface="HG丸ｺﾞｼｯｸM-PRO" panose="020F0600000000000000" pitchFamily="50" charset="-128"/>
              <a:cs typeface="Arial"/>
              <a:sym typeface="Arial"/>
            </a:endParaRPr>
          </a:p>
          <a:p>
            <a:pPr marL="0" lvl="0" indent="0">
              <a:lnSpc>
                <a:spcPct val="150000"/>
              </a:lnSpc>
              <a:buSzPts val="3600"/>
              <a:buNone/>
            </a:pP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④店員</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3600" dirty="0" smtClean="0">
                <a:latin typeface="HG丸ｺﾞｼｯｸM-PRO" panose="020F0600000000000000" pitchFamily="50" charset="-128"/>
                <a:ea typeface="HG丸ｺﾞｼｯｸM-PRO" panose="020F0600000000000000" pitchFamily="50" charset="-128"/>
                <a:cs typeface="Arial"/>
                <a:sym typeface="Arial"/>
              </a:rPr>
              <a:t>１</a:t>
            </a:r>
            <a:r>
              <a:rPr lang="en-US" altLang="ja-JP" sz="3600" dirty="0" smtClean="0">
                <a:latin typeface="HG丸ｺﾞｼｯｸM-PRO" panose="020F0600000000000000" pitchFamily="50" charset="-128"/>
                <a:ea typeface="HG丸ｺﾞｼｯｸM-PRO" panose="020F0600000000000000" pitchFamily="50" charset="-128"/>
                <a:cs typeface="Arial"/>
                <a:sym typeface="Arial"/>
              </a:rPr>
              <a:t>,</a:t>
            </a:r>
            <a:r>
              <a:rPr lang="ja-JP" altLang="en-US" sz="3600" dirty="0" smtClean="0">
                <a:latin typeface="HG丸ｺﾞｼｯｸM-PRO" panose="020F0600000000000000" pitchFamily="50" charset="-128"/>
                <a:ea typeface="HG丸ｺﾞｼｯｸM-PRO" panose="020F0600000000000000" pitchFamily="50" charset="-128"/>
                <a:cs typeface="Arial"/>
                <a:sym typeface="Arial"/>
              </a:rPr>
              <a:t>５００</a:t>
            </a:r>
            <a:r>
              <a:rPr lang="ja-JP"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円受け取る</a:t>
            </a:r>
            <a:r>
              <a:rPr lang="ja-JP" altLang="en-US" sz="3600" dirty="0" smtClean="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sz="3600" dirty="0">
                <a:solidFill>
                  <a:schemeClr val="dk1"/>
                </a:solidFill>
                <a:latin typeface="HG丸ｺﾞｼｯｸM-PRO" panose="020F0600000000000000" pitchFamily="50" charset="-128"/>
                <a:ea typeface="HG丸ｺﾞｼｯｸM-PRO" panose="020F0600000000000000" pitchFamily="50" charset="-128"/>
                <a:cs typeface="Arial"/>
                <a:sym typeface="Arial"/>
              </a:rPr>
              <a:t>　　　　　　</a:t>
            </a:r>
            <a:endParaRPr dirty="0">
              <a:latin typeface="HG丸ｺﾞｼｯｸM-PRO" panose="020F0600000000000000" pitchFamily="50" charset="-128"/>
              <a:ea typeface="HG丸ｺﾞｼｯｸM-PRO" panose="020F0600000000000000" pitchFamily="50" charset="-128"/>
            </a:endParaRPr>
          </a:p>
        </p:txBody>
      </p:sp>
      <p:pic>
        <p:nvPicPr>
          <p:cNvPr id="136" name="Google Shape;136;p4"/>
          <p:cNvPicPr preferRelativeResize="0"/>
          <p:nvPr/>
        </p:nvPicPr>
        <p:blipFill rotWithShape="1">
          <a:blip r:embed="rId3">
            <a:alphaModFix/>
          </a:blip>
          <a:srcRect b="17488"/>
          <a:stretch/>
        </p:blipFill>
        <p:spPr>
          <a:xfrm>
            <a:off x="8351481" y="1171331"/>
            <a:ext cx="3353268" cy="2353266"/>
          </a:xfrm>
          <a:prstGeom prst="rect">
            <a:avLst/>
          </a:prstGeom>
          <a:noFill/>
          <a:ln>
            <a:noFill/>
          </a:ln>
        </p:spPr>
      </p:pic>
      <p:sp>
        <p:nvSpPr>
          <p:cNvPr id="138" name="Google Shape;138;p4"/>
          <p:cNvSpPr txBox="1">
            <a:spLocks noGrp="1"/>
          </p:cNvSpPr>
          <p:nvPr>
            <p:ph type="title"/>
          </p:nvPr>
        </p:nvSpPr>
        <p:spPr>
          <a:xfrm>
            <a:off x="-13857" y="0"/>
            <a:ext cx="9213300" cy="112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契約の成立はいつ？</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4" name="楕円 3"/>
          <p:cNvSpPr/>
          <p:nvPr/>
        </p:nvSpPr>
        <p:spPr>
          <a:xfrm>
            <a:off x="4706683" y="3185652"/>
            <a:ext cx="1828800" cy="1445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38</a:t>
            </a:fld>
            <a:endParaRPr lang="ja-JP" altLang="en-US" dirty="0"/>
          </a:p>
        </p:txBody>
      </p:sp>
      <p:cxnSp>
        <p:nvCxnSpPr>
          <p:cNvPr id="7" name="直線コネクタ 6"/>
          <p:cNvCxnSpPr/>
          <p:nvPr/>
        </p:nvCxnSpPr>
        <p:spPr>
          <a:xfrm>
            <a:off x="0" y="1283691"/>
            <a:ext cx="12192000" cy="2891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6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2" end="2"/>
                                            </p:txEl>
                                          </p:spTgt>
                                        </p:tgtEl>
                                        <p:attrNameLst>
                                          <p:attrName>style.visibility</p:attrName>
                                        </p:attrNameLst>
                                      </p:cBhvr>
                                      <p:to>
                                        <p:strVal val="visible"/>
                                      </p:to>
                                    </p:set>
                                    <p:anim calcmode="lin" valueType="num">
                                      <p:cBhvr additive="base">
                                        <p:cTn id="7"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
                                            <p:txEl>
                                              <p:pRg st="3" end="3"/>
                                            </p:txEl>
                                          </p:spTgt>
                                        </p:tgtEl>
                                        <p:attrNameLst>
                                          <p:attrName>style.visibility</p:attrName>
                                        </p:attrNameLst>
                                      </p:cBhvr>
                                      <p:to>
                                        <p:strVal val="visible"/>
                                      </p:to>
                                    </p:set>
                                    <p:anim calcmode="lin" valueType="num">
                                      <p:cBhvr additive="base">
                                        <p:cTn id="13" dur="500" fill="hold"/>
                                        <p:tgtEl>
                                          <p:spTgt spid="13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
                                            <p:txEl>
                                              <p:pRg st="4" end="4"/>
                                            </p:txEl>
                                          </p:spTgt>
                                        </p:tgtEl>
                                        <p:attrNameLst>
                                          <p:attrName>style.visibility</p:attrName>
                                        </p:attrNameLst>
                                      </p:cBhvr>
                                      <p:to>
                                        <p:strVal val="visible"/>
                                      </p:to>
                                    </p:set>
                                    <p:anim calcmode="lin" valueType="num">
                                      <p:cBhvr additive="base">
                                        <p:cTn id="19" dur="500" fill="hold"/>
                                        <p:tgtEl>
                                          <p:spTgt spid="13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218941" y="1390919"/>
            <a:ext cx="11526592" cy="49526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ja-JP" sz="3200" dirty="0">
                <a:latin typeface="HG丸ｺﾞｼｯｸM-PRO" panose="020F0600000000000000" pitchFamily="50" charset="-128"/>
                <a:ea typeface="HG丸ｺﾞｼｯｸM-PRO" panose="020F0600000000000000" pitchFamily="50" charset="-128"/>
                <a:cs typeface="Arial"/>
                <a:sym typeface="Arial"/>
              </a:rPr>
              <a:t>契約が成立すると</a:t>
            </a:r>
            <a:endParaRPr sz="3200" dirty="0">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ja-JP" dirty="0">
                <a:latin typeface="HG丸ｺﾞｼｯｸM-PRO" panose="020F0600000000000000" pitchFamily="50" charset="-128"/>
                <a:ea typeface="HG丸ｺﾞｼｯｸM-PRO" panose="020F0600000000000000" pitchFamily="50" charset="-128"/>
                <a:cs typeface="Arial"/>
                <a:sym typeface="Arial"/>
              </a:rPr>
              <a:t>お互いに</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契約を守る義務</a:t>
            </a:r>
            <a:r>
              <a:rPr lang="ja-JP" dirty="0">
                <a:latin typeface="HG丸ｺﾞｼｯｸM-PRO" panose="020F0600000000000000" pitchFamily="50" charset="-128"/>
                <a:ea typeface="HG丸ｺﾞｼｯｸM-PRO" panose="020F0600000000000000" pitchFamily="50" charset="-128"/>
                <a:cs typeface="Arial"/>
                <a:sym typeface="Arial"/>
              </a:rPr>
              <a:t>が生じる</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ja-JP" dirty="0">
                <a:latin typeface="HG丸ｺﾞｼｯｸM-PRO" panose="020F0600000000000000" pitchFamily="50" charset="-128"/>
                <a:ea typeface="HG丸ｺﾞｼｯｸM-PRO" panose="020F0600000000000000" pitchFamily="50" charset="-128"/>
                <a:cs typeface="Arial"/>
                <a:sym typeface="Arial"/>
              </a:rPr>
              <a:t>契約をやめるには相手の</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合意</a:t>
            </a:r>
            <a:r>
              <a:rPr lang="ja-JP" dirty="0">
                <a:latin typeface="HG丸ｺﾞｼｯｸM-PRO" panose="020F0600000000000000" pitchFamily="50" charset="-128"/>
                <a:ea typeface="HG丸ｺﾞｼｯｸM-PRO" panose="020F0600000000000000" pitchFamily="50" charset="-128"/>
                <a:cs typeface="Arial"/>
                <a:sym typeface="Arial"/>
              </a:rPr>
              <a:t>が必要</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ja-JP" u="sng" dirty="0">
                <a:latin typeface="HG丸ｺﾞｼｯｸM-PRO" panose="020F0600000000000000" pitchFamily="50" charset="-128"/>
                <a:ea typeface="HG丸ｺﾞｼｯｸM-PRO" panose="020F0600000000000000" pitchFamily="50" charset="-128"/>
                <a:cs typeface="Arial"/>
                <a:sym typeface="Arial"/>
              </a:rPr>
              <a:t>契約を自分の都合で一方的にやめることはできない</a:t>
            </a:r>
            <a:endParaRPr dirty="0">
              <a:latin typeface="HG丸ｺﾞｼｯｸM-PRO" panose="020F0600000000000000" pitchFamily="50" charset="-128"/>
              <a:ea typeface="HG丸ｺﾞｼｯｸM-PRO" panose="020F0600000000000000" pitchFamily="50" charset="-128"/>
            </a:endParaRPr>
          </a:p>
        </p:txBody>
      </p:sp>
      <p:sp>
        <p:nvSpPr>
          <p:cNvPr id="145" name="Google Shape;145;p5"/>
          <p:cNvSpPr/>
          <p:nvPr/>
        </p:nvSpPr>
        <p:spPr>
          <a:xfrm>
            <a:off x="1133341" y="3743783"/>
            <a:ext cx="2975020" cy="1269410"/>
          </a:xfrm>
          <a:prstGeom prst="wedgeEllipseCallout">
            <a:avLst>
              <a:gd name="adj1" fmla="val -1720"/>
              <a:gd name="adj2" fmla="val 76402"/>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dirty="0">
                <a:solidFill>
                  <a:srgbClr val="FF0000"/>
                </a:solidFill>
                <a:latin typeface="HG丸ｺﾞｼｯｸM-PRO" panose="020F0600000000000000" pitchFamily="50" charset="-128"/>
                <a:ea typeface="HG丸ｺﾞｼｯｸM-PRO" panose="020F0600000000000000" pitchFamily="50" charset="-128"/>
              </a:rPr>
              <a:t>お金がないから</a:t>
            </a:r>
            <a:endParaRPr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6" name="Google Shape;146;p5"/>
          <p:cNvSpPr/>
          <p:nvPr/>
        </p:nvSpPr>
        <p:spPr>
          <a:xfrm>
            <a:off x="4400528" y="3659504"/>
            <a:ext cx="3565825" cy="1376635"/>
          </a:xfrm>
          <a:prstGeom prst="wedgeEllipseCallout">
            <a:avLst>
              <a:gd name="adj1" fmla="val -2060"/>
              <a:gd name="adj2" fmla="val 72656"/>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イメージと違う</a:t>
            </a:r>
            <a:endParaRPr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7" name="Google Shape;147;p5"/>
          <p:cNvSpPr/>
          <p:nvPr/>
        </p:nvSpPr>
        <p:spPr>
          <a:xfrm>
            <a:off x="8258520" y="3648139"/>
            <a:ext cx="3065172" cy="1520959"/>
          </a:xfrm>
          <a:prstGeom prst="wedgeEllipseCallout">
            <a:avLst>
              <a:gd name="adj1" fmla="val 2438"/>
              <a:gd name="adj2" fmla="val 64739"/>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dirty="0">
                <a:solidFill>
                  <a:srgbClr val="FF0000"/>
                </a:solidFill>
                <a:latin typeface="HG丸ｺﾞｼｯｸM-PRO" panose="020F0600000000000000" pitchFamily="50" charset="-128"/>
                <a:ea typeface="HG丸ｺﾞｼｯｸM-PRO" panose="020F0600000000000000" pitchFamily="50" charset="-128"/>
              </a:rPr>
              <a:t>デザインが気に入らないから</a:t>
            </a:r>
            <a:endParaRPr sz="2000" b="1" dirty="0">
              <a:latin typeface="HG丸ｺﾞｼｯｸM-PRO" panose="020F0600000000000000" pitchFamily="50" charset="-128"/>
              <a:ea typeface="HG丸ｺﾞｼｯｸM-PRO" panose="020F0600000000000000" pitchFamily="50" charset="-128"/>
            </a:endParaRPr>
          </a:p>
        </p:txBody>
      </p:sp>
      <p:sp>
        <p:nvSpPr>
          <p:cNvPr id="148" name="Google Shape;148;p5"/>
          <p:cNvSpPr/>
          <p:nvPr/>
        </p:nvSpPr>
        <p:spPr>
          <a:xfrm>
            <a:off x="1227202" y="5413257"/>
            <a:ext cx="9116787" cy="830687"/>
          </a:xfrm>
          <a:prstGeom prst="rect">
            <a:avLst/>
          </a:prstGeom>
          <a:solidFill>
            <a:schemeClr val="lt1"/>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b="1" dirty="0">
                <a:solidFill>
                  <a:schemeClr val="dk1"/>
                </a:solidFill>
              </a:rPr>
              <a:t>これらは自分の都合</a:t>
            </a:r>
            <a:endParaRPr b="1" dirty="0"/>
          </a:p>
        </p:txBody>
      </p:sp>
      <p:sp>
        <p:nvSpPr>
          <p:cNvPr id="149" name="Google Shape;149;p5"/>
          <p:cNvSpPr/>
          <p:nvPr/>
        </p:nvSpPr>
        <p:spPr>
          <a:xfrm>
            <a:off x="10343989" y="256962"/>
            <a:ext cx="1318348"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
        <p:nvSpPr>
          <p:cNvPr id="151" name="Google Shape;151;p5"/>
          <p:cNvSpPr txBox="1">
            <a:spLocks noGrp="1"/>
          </p:cNvSpPr>
          <p:nvPr>
            <p:ph type="title"/>
          </p:nvPr>
        </p:nvSpPr>
        <p:spPr>
          <a:xfrm>
            <a:off x="0" y="0"/>
            <a:ext cx="9213300" cy="112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a:t>
            </a: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の拘束力</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39</a:t>
            </a:fld>
            <a:endParaRPr lang="ja-JP" altLang="en-US" dirty="0"/>
          </a:p>
        </p:txBody>
      </p:sp>
      <p:cxnSp>
        <p:nvCxnSpPr>
          <p:cNvPr id="10" name="直線コネクタ 9"/>
          <p:cNvCxnSpPr/>
          <p:nvPr/>
        </p:nvCxnSpPr>
        <p:spPr>
          <a:xfrm flipV="1">
            <a:off x="0" y="1238865"/>
            <a:ext cx="12192000" cy="1318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2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3"/>
          <p:cNvSpPr txBox="1">
            <a:spLocks noGrp="1"/>
          </p:cNvSpPr>
          <p:nvPr>
            <p:ph type="body" idx="1"/>
          </p:nvPr>
        </p:nvSpPr>
        <p:spPr>
          <a:xfrm>
            <a:off x="160157" y="1316360"/>
            <a:ext cx="11393295" cy="48169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cs typeface="Arial"/>
                <a:sym typeface="Arial"/>
              </a:rPr>
              <a:t>ネットショッショッピングはクーリング・オフができない！</a:t>
            </a:r>
            <a:endParaRPr lang="en-US" altLang="ja-JP" sz="3200"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2800"/>
              <a:buNone/>
            </a:pPr>
            <a:endParaRPr lang="en-US" altLang="ja-JP"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返品・解約はサイトが決めた規約に従わなければならない</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28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規約は契約内容　－「規約に同意する」をチェックすると、</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　サイトが決めた販売条件を承諾したことになる</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dirty="0">
              <a:latin typeface="HG丸ｺﾞｼｯｸM-PRO" panose="020F0600000000000000" pitchFamily="50" charset="-128"/>
              <a:ea typeface="HG丸ｺﾞｼｯｸM-PRO" panose="020F0600000000000000" pitchFamily="50" charset="-128"/>
            </a:endParaRPr>
          </a:p>
        </p:txBody>
      </p:sp>
      <p:sp>
        <p:nvSpPr>
          <p:cNvPr id="242" name="Google Shape;242;p13"/>
          <p:cNvSpPr/>
          <p:nvPr/>
        </p:nvSpPr>
        <p:spPr>
          <a:xfrm>
            <a:off x="618077" y="4366078"/>
            <a:ext cx="10391730" cy="805924"/>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a:solidFill>
                  <a:srgbClr val="FF0000"/>
                </a:solidFill>
                <a:latin typeface="Calibri"/>
                <a:ea typeface="Calibri"/>
                <a:cs typeface="Calibri"/>
                <a:sym typeface="Calibri"/>
              </a:rPr>
              <a:t>☑</a:t>
            </a:r>
            <a:r>
              <a:rPr lang="ja-JP" sz="3200" dirty="0">
                <a:solidFill>
                  <a:srgbClr val="FF0000"/>
                </a:solidFill>
                <a:latin typeface="Calibri"/>
                <a:ea typeface="Calibri"/>
                <a:cs typeface="Calibri"/>
                <a:sym typeface="Calibri"/>
              </a:rPr>
              <a:t>　</a:t>
            </a:r>
            <a:r>
              <a:rPr lang="ja-JP"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rPr>
              <a:t>規約に同意をチェックする前に再度内容を確認！</a:t>
            </a:r>
            <a:endParaRPr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endParaRPr>
          </a:p>
        </p:txBody>
      </p:sp>
      <p:sp>
        <p:nvSpPr>
          <p:cNvPr id="243" name="Google Shape;243;p13"/>
          <p:cNvSpPr/>
          <p:nvPr/>
        </p:nvSpPr>
        <p:spPr>
          <a:xfrm>
            <a:off x="10230634" y="280778"/>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テキストＰ３</a:t>
            </a:r>
            <a:endParaRPr dirty="0"/>
          </a:p>
        </p:txBody>
      </p:sp>
      <p:sp>
        <p:nvSpPr>
          <p:cNvPr id="246" name="Google Shape;246;p13"/>
          <p:cNvSpPr txBox="1">
            <a:spLocks noGrp="1"/>
          </p:cNvSpPr>
          <p:nvPr>
            <p:ph type="title"/>
          </p:nvPr>
        </p:nvSpPr>
        <p:spPr>
          <a:xfrm>
            <a:off x="0" y="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ネットショッピング</a:t>
            </a: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の解約</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a:xfrm>
            <a:off x="8610600" y="6298069"/>
            <a:ext cx="2743200" cy="365125"/>
          </a:xfrm>
        </p:spPr>
        <p:txBody>
          <a:bodyPr/>
          <a:lstStyle/>
          <a:p>
            <a:pPr marL="0" lvl="0" indent="0" algn="r" rtl="0">
              <a:spcBef>
                <a:spcPts val="0"/>
              </a:spcBef>
              <a:spcAft>
                <a:spcPts val="0"/>
              </a:spcAft>
              <a:buNone/>
            </a:pPr>
            <a:fld id="{00000000-1234-1234-1234-123412341234}" type="slidenum">
              <a:rPr lang="en-US" altLang="ja-JP" smtClean="0"/>
              <a:t>4</a:t>
            </a:fld>
            <a:endParaRPr lang="ja-JP" altLang="en-US" dirty="0"/>
          </a:p>
        </p:txBody>
      </p:sp>
      <p:cxnSp>
        <p:nvCxnSpPr>
          <p:cNvPr id="4" name="直線コネクタ 3"/>
          <p:cNvCxnSpPr/>
          <p:nvPr/>
        </p:nvCxnSpPr>
        <p:spPr>
          <a:xfrm>
            <a:off x="0" y="1120500"/>
            <a:ext cx="12192000"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3" name="円形吹き出し 2"/>
          <p:cNvSpPr/>
          <p:nvPr/>
        </p:nvSpPr>
        <p:spPr>
          <a:xfrm>
            <a:off x="8146472" y="3089564"/>
            <a:ext cx="3642507" cy="108065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ial" panose="020B0604020202020204" pitchFamily="34" charset="0"/>
                <a:ea typeface="ARゴシック体S" panose="020B0A09000000000000" pitchFamily="49" charset="-128"/>
                <a:cs typeface="Arial" panose="020B0604020202020204" pitchFamily="34" charset="0"/>
              </a:rPr>
              <a:t>スマートフォンは画面が</a:t>
            </a:r>
            <a:r>
              <a:rPr kumimoji="1" lang="ja-JP" altLang="en-US" sz="1600" dirty="0" smtClean="0">
                <a:solidFill>
                  <a:schemeClr val="tx1"/>
                </a:solidFill>
                <a:latin typeface="Arial" panose="020B0604020202020204" pitchFamily="34" charset="0"/>
                <a:ea typeface="ARゴシック体S" panose="020B0A09000000000000" pitchFamily="49" charset="-128"/>
                <a:cs typeface="Arial" panose="020B0604020202020204" pitchFamily="34" charset="0"/>
              </a:rPr>
              <a:t>小さくて</a:t>
            </a:r>
            <a:r>
              <a:rPr kumimoji="1" lang="ja-JP" altLang="en-US" sz="1600" dirty="0">
                <a:solidFill>
                  <a:schemeClr val="tx1"/>
                </a:solidFill>
                <a:latin typeface="Arial" panose="020B0604020202020204" pitchFamily="34" charset="0"/>
                <a:ea typeface="ARゴシック体S" panose="020B0A09000000000000" pitchFamily="49" charset="-128"/>
                <a:cs typeface="Arial" panose="020B0604020202020204" pitchFamily="34" charset="0"/>
              </a:rPr>
              <a:t>見</a:t>
            </a:r>
            <a:r>
              <a:rPr kumimoji="1" lang="ja-JP" altLang="en-US" sz="1600" dirty="0" smtClean="0">
                <a:solidFill>
                  <a:schemeClr val="tx1"/>
                </a:solidFill>
                <a:latin typeface="Arial" panose="020B0604020202020204" pitchFamily="34" charset="0"/>
                <a:ea typeface="ARゴシック体S" panose="020B0A09000000000000" pitchFamily="49" charset="-128"/>
                <a:cs typeface="Arial" panose="020B0604020202020204" pitchFamily="34" charset="0"/>
              </a:rPr>
              <a:t>にくい</a:t>
            </a:r>
            <a:r>
              <a:rPr kumimoji="1" lang="ja-JP" altLang="en-US" sz="1600" dirty="0">
                <a:solidFill>
                  <a:schemeClr val="tx1"/>
                </a:solidFill>
                <a:latin typeface="Arial" panose="020B0604020202020204" pitchFamily="34" charset="0"/>
                <a:ea typeface="ARゴシック体S" panose="020B0A09000000000000" pitchFamily="49" charset="-128"/>
                <a:cs typeface="Arial" panose="020B0604020202020204" pitchFamily="34" charset="0"/>
              </a:rPr>
              <a:t>けど</a:t>
            </a:r>
            <a:endParaRPr kumimoji="1" lang="en-US" altLang="ja-JP" sz="1600" dirty="0">
              <a:solidFill>
                <a:schemeClr val="tx1"/>
              </a:solidFill>
              <a:latin typeface="Arial" panose="020B0604020202020204" pitchFamily="34" charset="0"/>
              <a:ea typeface="ARゴシック体S" panose="020B0A09000000000000" pitchFamily="49" charset="-128"/>
              <a:cs typeface="Arial" panose="020B0604020202020204" pitchFamily="34" charset="0"/>
            </a:endParaRPr>
          </a:p>
          <a:p>
            <a:pPr algn="ctr"/>
            <a:r>
              <a:rPr kumimoji="1" lang="ja-JP" altLang="en-US" sz="1600" dirty="0">
                <a:solidFill>
                  <a:schemeClr val="tx1"/>
                </a:solidFill>
                <a:latin typeface="Arial" panose="020B0604020202020204" pitchFamily="34" charset="0"/>
                <a:ea typeface="ARゴシック体S" panose="020B0A09000000000000" pitchFamily="49" charset="-128"/>
                <a:cs typeface="Arial" panose="020B0604020202020204" pitchFamily="34" charset="0"/>
              </a:rPr>
              <a:t>しっかりチェック！</a:t>
            </a:r>
          </a:p>
        </p:txBody>
      </p:sp>
      <p:sp>
        <p:nvSpPr>
          <p:cNvPr id="5" name="テキスト ボックス 4"/>
          <p:cNvSpPr txBox="1"/>
          <p:nvPr/>
        </p:nvSpPr>
        <p:spPr>
          <a:xfrm>
            <a:off x="834531" y="5486950"/>
            <a:ext cx="10044545" cy="646331"/>
          </a:xfrm>
          <a:prstGeom prst="rect">
            <a:avLst/>
          </a:prstGeom>
          <a:noFill/>
        </p:spPr>
        <p:txBody>
          <a:bodyPr wrap="square" rtlCol="0">
            <a:spAutoFit/>
          </a:bodyPr>
          <a:lstStyle/>
          <a:p>
            <a:r>
              <a:rPr kumimoji="1" lang="ja-JP" altLang="en-US" sz="1800" dirty="0">
                <a:latin typeface="AR P丸ゴシック体M" panose="020F0600000000000000" pitchFamily="50" charset="-128"/>
                <a:ea typeface="AR P丸ゴシック体M" panose="020F0600000000000000" pitchFamily="50" charset="-128"/>
              </a:rPr>
              <a:t>＊返品に関する規約が表示されていない場合は商品を受け取ってから８日以内で返品できる</a:t>
            </a:r>
            <a:r>
              <a:rPr kumimoji="1" lang="ja-JP" altLang="en-US" sz="1800" dirty="0" smtClean="0">
                <a:latin typeface="AR P丸ゴシック体M" panose="020F0600000000000000" pitchFamily="50" charset="-128"/>
                <a:ea typeface="AR P丸ゴシック体M" panose="020F0600000000000000" pitchFamily="50" charset="-128"/>
              </a:rPr>
              <a:t>。</a:t>
            </a:r>
            <a:endParaRPr kumimoji="1" lang="en-US" altLang="ja-JP" sz="1800" dirty="0" smtClean="0">
              <a:latin typeface="AR P丸ゴシック体M" panose="020F0600000000000000" pitchFamily="50" charset="-128"/>
              <a:ea typeface="AR P丸ゴシック体M" panose="020F0600000000000000" pitchFamily="50" charset="-128"/>
            </a:endParaRPr>
          </a:p>
          <a:p>
            <a:r>
              <a:rPr kumimoji="1" lang="ja-JP" altLang="en-US" sz="1800" dirty="0">
                <a:latin typeface="AR P丸ゴシック体M" panose="020F0600000000000000" pitchFamily="50" charset="-128"/>
                <a:ea typeface="AR P丸ゴシック体M" panose="020F0600000000000000" pitchFamily="50" charset="-128"/>
              </a:rPr>
              <a:t>　</a:t>
            </a:r>
            <a:r>
              <a:rPr kumimoji="1" lang="ja-JP" altLang="en-US" sz="1800" dirty="0" smtClean="0">
                <a:latin typeface="AR P丸ゴシック体M" panose="020F0600000000000000" pitchFamily="50" charset="-128"/>
                <a:ea typeface="AR P丸ゴシック体M" panose="020F0600000000000000" pitchFamily="50" charset="-128"/>
              </a:rPr>
              <a:t>送料</a:t>
            </a:r>
            <a:r>
              <a:rPr kumimoji="1" lang="ja-JP" altLang="en-US" sz="1800" dirty="0">
                <a:latin typeface="AR P丸ゴシック体M" panose="020F0600000000000000" pitchFamily="50" charset="-128"/>
                <a:ea typeface="AR P丸ゴシック体M" panose="020F0600000000000000" pitchFamily="50" charset="-128"/>
              </a:rPr>
              <a:t>は消費者負担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88313" y="1368176"/>
            <a:ext cx="11526592" cy="4952642"/>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3200"/>
              <a:buNone/>
            </a:pPr>
            <a:r>
              <a:rPr lang="ja-JP" altLang="en-US" sz="3600" dirty="0">
                <a:latin typeface="HG丸ｺﾞｼｯｸM-PRO" panose="020F0600000000000000" pitchFamily="50" charset="-128"/>
                <a:ea typeface="HG丸ｺﾞｼｯｸM-PRO" panose="020F0600000000000000" pitchFamily="50" charset="-128"/>
              </a:rPr>
              <a:t>契約をやめることができる場合</a:t>
            </a:r>
            <a:endParaRPr lang="en-US" altLang="ja-JP" sz="3600" dirty="0">
              <a:latin typeface="HG丸ｺﾞｼｯｸM-PRO" panose="020F0600000000000000" pitchFamily="50" charset="-128"/>
              <a:ea typeface="HG丸ｺﾞｼｯｸM-PRO" panose="020F0600000000000000" pitchFamily="50" charset="-128"/>
            </a:endParaRPr>
          </a:p>
          <a:p>
            <a:pPr marL="0" lvl="0" indent="0" rtl="0">
              <a:lnSpc>
                <a:spcPct val="90000"/>
              </a:lnSpc>
              <a:spcBef>
                <a:spcPts val="0"/>
              </a:spcBef>
              <a:spcAft>
                <a:spcPts val="0"/>
              </a:spcAft>
              <a:buClr>
                <a:schemeClr val="dk1"/>
              </a:buClr>
              <a:buSzPts val="3200"/>
              <a:buNone/>
            </a:pPr>
            <a:endParaRPr lang="en-US" altLang="ja-JP" sz="3600" dirty="0">
              <a:latin typeface="HG丸ｺﾞｼｯｸM-PRO" panose="020F0600000000000000" pitchFamily="50" charset="-128"/>
              <a:ea typeface="HG丸ｺﾞｼｯｸM-PRO" panose="020F0600000000000000" pitchFamily="50" charset="-128"/>
            </a:endParaRPr>
          </a:p>
          <a:p>
            <a:pPr marL="0" lvl="0" indent="0" rtl="0">
              <a:lnSpc>
                <a:spcPct val="90000"/>
              </a:lnSpc>
              <a:spcBef>
                <a:spcPts val="0"/>
              </a:spcBef>
              <a:spcAft>
                <a:spcPts val="0"/>
              </a:spcAft>
              <a:buClr>
                <a:schemeClr val="dk1"/>
              </a:buClr>
              <a:buSzPts val="3200"/>
              <a:buNone/>
            </a:pPr>
            <a:r>
              <a:rPr lang="ja-JP" altLang="en-US" sz="3200" dirty="0">
                <a:latin typeface="HG丸ｺﾞｼｯｸM-PRO" panose="020F0600000000000000" pitchFamily="50" charset="-128"/>
                <a:ea typeface="HG丸ｺﾞｼｯｸM-PRO" panose="020F0600000000000000" pitchFamily="50" charset="-128"/>
              </a:rPr>
              <a:t>１　クーリング・オフ</a:t>
            </a:r>
            <a:endParaRPr lang="en-US" altLang="ja-JP" sz="3200" dirty="0">
              <a:latin typeface="HG丸ｺﾞｼｯｸM-PRO" panose="020F0600000000000000" pitchFamily="50" charset="-128"/>
              <a:ea typeface="HG丸ｺﾞｼｯｸM-PRO" panose="020F0600000000000000" pitchFamily="50" charset="-128"/>
            </a:endParaRPr>
          </a:p>
          <a:p>
            <a:pPr lvl="0" indent="-457200" rtl="0">
              <a:lnSpc>
                <a:spcPct val="90000"/>
              </a:lnSpc>
              <a:spcBef>
                <a:spcPts val="0"/>
              </a:spcBef>
              <a:spcAft>
                <a:spcPts val="0"/>
              </a:spcAft>
              <a:buClr>
                <a:schemeClr val="dk1"/>
              </a:buClr>
              <a:buSzPts val="3200"/>
              <a:buFont typeface="Wingdings" panose="05000000000000000000" pitchFamily="2" charset="2"/>
              <a:buChar char="l"/>
            </a:pPr>
            <a:endParaRPr lang="en-US" altLang="ja-JP" sz="3200" dirty="0">
              <a:latin typeface="HG丸ｺﾞｼｯｸM-PRO" panose="020F0600000000000000" pitchFamily="50" charset="-128"/>
              <a:ea typeface="HG丸ｺﾞｼｯｸM-PRO" panose="020F0600000000000000" pitchFamily="50" charset="-128"/>
            </a:endParaRPr>
          </a:p>
          <a:p>
            <a:pPr marL="0" lvl="0" indent="0" rtl="0">
              <a:lnSpc>
                <a:spcPct val="90000"/>
              </a:lnSpc>
              <a:spcBef>
                <a:spcPts val="0"/>
              </a:spcBef>
              <a:spcAft>
                <a:spcPts val="0"/>
              </a:spcAft>
              <a:buClr>
                <a:schemeClr val="dk1"/>
              </a:buClr>
              <a:buSzPts val="3200"/>
              <a:buNone/>
            </a:pPr>
            <a:r>
              <a:rPr lang="ja-JP" altLang="en-US" sz="3200" dirty="0">
                <a:latin typeface="HG丸ｺﾞｼｯｸM-PRO" panose="020F0600000000000000" pitchFamily="50" charset="-128"/>
                <a:ea typeface="HG丸ｺﾞｼｯｸM-PRO" panose="020F0600000000000000" pitchFamily="50" charset="-128"/>
              </a:rPr>
              <a:t>２　未成年者契約の取消</a:t>
            </a:r>
            <a:endParaRPr lang="en-US" altLang="ja-JP" sz="3200" dirty="0">
              <a:latin typeface="HG丸ｺﾞｼｯｸM-PRO" panose="020F0600000000000000" pitchFamily="50" charset="-128"/>
              <a:ea typeface="HG丸ｺﾞｼｯｸM-PRO" panose="020F0600000000000000" pitchFamily="50" charset="-128"/>
            </a:endParaRPr>
          </a:p>
          <a:p>
            <a:pPr lvl="0" indent="-457200" rtl="0">
              <a:lnSpc>
                <a:spcPct val="90000"/>
              </a:lnSpc>
              <a:spcBef>
                <a:spcPts val="0"/>
              </a:spcBef>
              <a:spcAft>
                <a:spcPts val="0"/>
              </a:spcAft>
              <a:buClr>
                <a:schemeClr val="dk1"/>
              </a:buClr>
              <a:buSzPts val="3200"/>
              <a:buFont typeface="Wingdings" panose="05000000000000000000" pitchFamily="2" charset="2"/>
              <a:buChar char="l"/>
            </a:pPr>
            <a:endParaRPr lang="en-US" altLang="ja-JP" sz="3200" dirty="0">
              <a:latin typeface="HG丸ｺﾞｼｯｸM-PRO" panose="020F0600000000000000" pitchFamily="50" charset="-128"/>
              <a:ea typeface="HG丸ｺﾞｼｯｸM-PRO" panose="020F0600000000000000" pitchFamily="50" charset="-128"/>
            </a:endParaRPr>
          </a:p>
          <a:p>
            <a:pPr marL="0" lvl="0" indent="0" rtl="0">
              <a:lnSpc>
                <a:spcPct val="90000"/>
              </a:lnSpc>
              <a:spcBef>
                <a:spcPts val="0"/>
              </a:spcBef>
              <a:spcAft>
                <a:spcPts val="0"/>
              </a:spcAft>
              <a:buClr>
                <a:schemeClr val="dk1"/>
              </a:buClr>
              <a:buSzPts val="3200"/>
              <a:buNone/>
            </a:pPr>
            <a:r>
              <a:rPr lang="ja-JP" altLang="en-US" sz="3200" dirty="0">
                <a:latin typeface="HG丸ｺﾞｼｯｸM-PRO" panose="020F0600000000000000" pitchFamily="50" charset="-128"/>
                <a:ea typeface="HG丸ｺﾞｼｯｸM-PRO" panose="020F0600000000000000" pitchFamily="50" charset="-128"/>
              </a:rPr>
              <a:t>３　消費者契約法による取消</a:t>
            </a:r>
            <a:endParaRPr lang="en-US" altLang="ja-JP" sz="3200" dirty="0">
              <a:latin typeface="HG丸ｺﾞｼｯｸM-PRO" panose="020F0600000000000000" pitchFamily="50" charset="-128"/>
              <a:ea typeface="HG丸ｺﾞｼｯｸM-PRO" panose="020F0600000000000000" pitchFamily="50" charset="-128"/>
            </a:endParaRPr>
          </a:p>
          <a:p>
            <a:pPr marL="0" indent="0" algn="ctr">
              <a:spcBef>
                <a:spcPts val="0"/>
              </a:spcBef>
              <a:buSzPts val="3200"/>
              <a:buNone/>
            </a:pPr>
            <a:endParaRPr lang="en-US" altLang="ja-JP" dirty="0">
              <a:latin typeface="HG丸ｺﾞｼｯｸM-PRO" panose="020F0600000000000000" pitchFamily="50" charset="-128"/>
              <a:ea typeface="HG丸ｺﾞｼｯｸM-PRO" panose="020F0600000000000000" pitchFamily="50" charset="-128"/>
            </a:endParaRPr>
          </a:p>
          <a:p>
            <a:pPr marL="0" lvl="0" indent="0" algn="l" rtl="0">
              <a:lnSpc>
                <a:spcPct val="90000"/>
              </a:lnSpc>
              <a:spcBef>
                <a:spcPts val="0"/>
              </a:spcBef>
              <a:spcAft>
                <a:spcPts val="0"/>
              </a:spcAft>
              <a:buClr>
                <a:schemeClr val="dk1"/>
              </a:buClr>
              <a:buSzPts val="3200"/>
              <a:buNone/>
            </a:pPr>
            <a:endParaRPr dirty="0">
              <a:latin typeface="HG丸ｺﾞｼｯｸM-PRO" panose="020F0600000000000000" pitchFamily="50" charset="-128"/>
              <a:ea typeface="HG丸ｺﾞｼｯｸM-PRO" panose="020F0600000000000000" pitchFamily="50" charset="-128"/>
            </a:endParaRPr>
          </a:p>
        </p:txBody>
      </p:sp>
      <p:sp>
        <p:nvSpPr>
          <p:cNvPr id="149" name="Google Shape;149;p5"/>
          <p:cNvSpPr/>
          <p:nvPr/>
        </p:nvSpPr>
        <p:spPr>
          <a:xfrm>
            <a:off x="10543035" y="289761"/>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000000"/>
                </a:solidFill>
                <a:effectLst/>
                <a:uLnTx/>
                <a:uFillTx/>
                <a:latin typeface="Calibri"/>
                <a:ea typeface="Calibri"/>
                <a:cs typeface="Calibri"/>
                <a:sym typeface="Calibri"/>
              </a:rPr>
              <a:t>テキストＰ１２</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5"/>
          <p:cNvSpPr txBox="1">
            <a:spLocks noGrp="1"/>
          </p:cNvSpPr>
          <p:nvPr>
            <p:ph type="title"/>
          </p:nvPr>
        </p:nvSpPr>
        <p:spPr>
          <a:xfrm>
            <a:off x="0" y="0"/>
            <a:ext cx="9698182" cy="1120500"/>
          </a:xfrm>
          <a:prstGeom prst="rect">
            <a:avLst/>
          </a:prstGeom>
          <a:solidFill>
            <a:srgbClr val="00206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t>契約の解消</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1200" b="0" i="0" u="none" strike="noStrike" kern="0" cap="none" spc="0" normalizeH="0" baseline="0" noProof="0" smtClean="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ja-JP" altLang="en-US" sz="1200" b="0" i="0" u="none" strike="noStrike" kern="0" cap="none" spc="0" normalizeH="0" baseline="0" noProof="0" dirty="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28083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61" name="Google Shape;161;p6"/>
          <p:cNvSpPr txBox="1">
            <a:spLocks noGrp="1"/>
          </p:cNvSpPr>
          <p:nvPr>
            <p:ph type="title"/>
          </p:nvPr>
        </p:nvSpPr>
        <p:spPr>
          <a:xfrm>
            <a:off x="271150" y="221109"/>
            <a:ext cx="9822875" cy="1239556"/>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lt1"/>
              </a:buClr>
              <a:buSzPts val="36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契約をやめる　</a:t>
            </a:r>
            <a: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r>
            <a:b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0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１ </a:t>
            </a:r>
            <a:r>
              <a:rPr lang="ja-JP" sz="40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クーリング</a:t>
            </a: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・オフ制度</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157" name="Google Shape;157;p6"/>
          <p:cNvSpPr txBox="1">
            <a:spLocks noGrp="1"/>
          </p:cNvSpPr>
          <p:nvPr>
            <p:ph type="body" idx="1"/>
          </p:nvPr>
        </p:nvSpPr>
        <p:spPr>
          <a:xfrm>
            <a:off x="593901" y="1576519"/>
            <a:ext cx="10877282" cy="4351338"/>
          </a:xfrm>
          <a:prstGeom prst="rect">
            <a:avLst/>
          </a:prstGeom>
          <a:noFill/>
          <a:ln>
            <a:noFill/>
          </a:ln>
        </p:spPr>
        <p:txBody>
          <a:bodyPr spcFirstLastPara="1" wrap="square" lIns="91425" tIns="45700" rIns="91425" bIns="45700" anchor="t" anchorCtr="0">
            <a:normAutofit/>
          </a:bodyPr>
          <a:lstStyle/>
          <a:p>
            <a:pPr lvl="0" indent="-457200" algn="l" rtl="0">
              <a:lnSpc>
                <a:spcPts val="3100"/>
              </a:lnSpc>
              <a:spcBef>
                <a:spcPts val="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契約は守らなければならないという原則の例外</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3100"/>
              </a:lnSpc>
              <a:spcBef>
                <a:spcPts val="1000"/>
              </a:spcBef>
              <a:spcAft>
                <a:spcPts val="0"/>
              </a:spcAft>
              <a:buClr>
                <a:srgbClr val="FF0000"/>
              </a:buClr>
              <a:buSzPts val="3200"/>
              <a:buFont typeface="Wingdings" panose="05000000000000000000" pitchFamily="2" charset="2"/>
              <a:buChar char="l"/>
            </a:pP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消費者側から無条件で契約の解除ができる</a:t>
            </a:r>
            <a:r>
              <a:rPr lang="ja-JP" dirty="0">
                <a:latin typeface="HG丸ｺﾞｼｯｸM-PRO" panose="020F0600000000000000" pitchFamily="50" charset="-128"/>
                <a:ea typeface="HG丸ｺﾞｼｯｸM-PRO" panose="020F0600000000000000" pitchFamily="50" charset="-128"/>
                <a:cs typeface="Arial"/>
                <a:sym typeface="Arial"/>
              </a:rPr>
              <a:t>制度</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100"/>
              </a:lnSpc>
              <a:spcBef>
                <a:spcPts val="1000"/>
              </a:spcBef>
              <a:spcAft>
                <a:spcPts val="0"/>
              </a:spcAft>
              <a:buClr>
                <a:srgbClr val="FF0000"/>
              </a:buClr>
              <a:buSzPts val="3200"/>
              <a:buNone/>
            </a:pPr>
            <a:endParaRPr lang="en-US" altLang="ja-JP"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100"/>
              </a:lnSpc>
              <a:spcBef>
                <a:spcPts val="1000"/>
              </a:spcBef>
              <a:spcAft>
                <a:spcPts val="0"/>
              </a:spcAft>
              <a:buClr>
                <a:srgbClr val="FF0000"/>
              </a:buClr>
              <a:buSzPts val="3200"/>
              <a:buNone/>
            </a:pP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r>
              <a:rPr lang="ja-JP" dirty="0">
                <a:solidFill>
                  <a:schemeClr val="tx1"/>
                </a:solidFill>
                <a:latin typeface="HG丸ｺﾞｼｯｸM-PRO" panose="020F0600000000000000" pitchFamily="50" charset="-128"/>
                <a:ea typeface="HG丸ｺﾞｼｯｸM-PRO" panose="020F0600000000000000" pitchFamily="50" charset="-128"/>
                <a:cs typeface="Arial"/>
                <a:sym typeface="Arial"/>
              </a:rPr>
              <a:t>すべての取引にこの制度があるわけでは</a:t>
            </a:r>
            <a:r>
              <a:rPr lang="ja-JP"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ない</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endParaRPr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100"/>
              </a:lnSpc>
              <a:spcBef>
                <a:spcPts val="1000"/>
              </a:spcBef>
              <a:spcAft>
                <a:spcPts val="0"/>
              </a:spcAft>
              <a:buClr>
                <a:schemeClr val="dk1"/>
              </a:buClr>
              <a:buSzPts val="3200"/>
              <a:buNone/>
            </a:pPr>
            <a:endParaRPr dirty="0">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41</a:t>
            </a:fld>
            <a:endParaRPr lang="ja-JP" altLang="en-US" dirty="0"/>
          </a:p>
        </p:txBody>
      </p:sp>
      <p:sp>
        <p:nvSpPr>
          <p:cNvPr id="158" name="Google Shape;158;p6"/>
          <p:cNvSpPr/>
          <p:nvPr/>
        </p:nvSpPr>
        <p:spPr>
          <a:xfrm>
            <a:off x="695459" y="4228296"/>
            <a:ext cx="10658341" cy="1463295"/>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3</a:t>
            </a:r>
            <a:r>
              <a:rPr lang="en-US" alt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a:t>
            </a:r>
            <a:r>
              <a:rPr lang="ja-JP" sz="2800" dirty="0" smtClean="0">
                <a:solidFill>
                  <a:schemeClr val="dk1"/>
                </a:solidFill>
                <a:latin typeface="HG丸ｺﾞｼｯｸM-PRO" panose="020F0600000000000000" pitchFamily="50" charset="-128"/>
                <a:ea typeface="HG丸ｺﾞｼｯｸM-PRO" panose="020F0600000000000000" pitchFamily="50" charset="-128"/>
                <a:sym typeface="Arial"/>
              </a:rPr>
              <a:t>000円</a:t>
            </a: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以内の現金取引、自動車などは適用除外</a:t>
            </a:r>
            <a:endParaRPr sz="28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sym typeface="Arial"/>
              </a:rPr>
              <a:t>店舗販売・インターネット通販を含む通信販売には適用がない！</a:t>
            </a:r>
            <a:endParaRPr sz="2800" dirty="0">
              <a:latin typeface="HG丸ｺﾞｼｯｸM-PRO" panose="020F0600000000000000" pitchFamily="50" charset="-128"/>
              <a:ea typeface="HG丸ｺﾞｼｯｸM-PRO" panose="020F0600000000000000" pitchFamily="50" charset="-128"/>
            </a:endParaRPr>
          </a:p>
        </p:txBody>
      </p:sp>
      <p:sp>
        <p:nvSpPr>
          <p:cNvPr id="159" name="Google Shape;159;p6"/>
          <p:cNvSpPr/>
          <p:nvPr/>
        </p:nvSpPr>
        <p:spPr>
          <a:xfrm>
            <a:off x="10365175" y="281944"/>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cxnSp>
        <p:nvCxnSpPr>
          <p:cNvPr id="9" name="直線コネクタ 8"/>
          <p:cNvCxnSpPr/>
          <p:nvPr/>
        </p:nvCxnSpPr>
        <p:spPr>
          <a:xfrm flipV="1">
            <a:off x="0" y="1460665"/>
            <a:ext cx="12192000" cy="2797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0159" y="2205590"/>
            <a:ext cx="1488375" cy="1894295"/>
          </a:xfrm>
          <a:prstGeom prst="rect">
            <a:avLst/>
          </a:prstGeom>
        </p:spPr>
      </p:pic>
      <p:sp>
        <p:nvSpPr>
          <p:cNvPr id="5" name="雲形吹き出し 4"/>
          <p:cNvSpPr/>
          <p:nvPr/>
        </p:nvSpPr>
        <p:spPr>
          <a:xfrm>
            <a:off x="8610600" y="1762639"/>
            <a:ext cx="1890510" cy="1390098"/>
          </a:xfrm>
          <a:prstGeom prst="cloudCallout">
            <a:avLst>
              <a:gd name="adj1" fmla="val 46724"/>
              <a:gd name="adj2" fmla="val 5084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t>頭</a:t>
            </a:r>
            <a:r>
              <a:rPr kumimoji="1" lang="ja-JP" altLang="en-US" sz="2000" dirty="0" smtClean="0"/>
              <a:t>を</a:t>
            </a:r>
            <a:endParaRPr kumimoji="1" lang="en-US" altLang="ja-JP" sz="2000" dirty="0" smtClean="0"/>
          </a:p>
          <a:p>
            <a:pPr algn="ctr"/>
            <a:r>
              <a:rPr kumimoji="1" lang="ja-JP" altLang="en-US" sz="2000" dirty="0" smtClean="0"/>
              <a:t>冷やす</a:t>
            </a:r>
            <a:r>
              <a:rPr kumimoji="1" lang="ja-JP" altLang="en-US" sz="2000" dirty="0"/>
              <a:t>！</a:t>
            </a:r>
          </a:p>
        </p:txBody>
      </p:sp>
    </p:spTree>
    <p:extLst>
      <p:ext uri="{BB962C8B-B14F-4D97-AF65-F5344CB8AC3E}">
        <p14:creationId xmlns:p14="http://schemas.microsoft.com/office/powerpoint/2010/main" val="326148036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body" idx="1"/>
          </p:nvPr>
        </p:nvSpPr>
        <p:spPr>
          <a:xfrm>
            <a:off x="441960" y="1564331"/>
            <a:ext cx="11459095" cy="43481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契約は解除となり</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代金の支払い義務はなく</a:t>
            </a:r>
            <a:r>
              <a:rPr lang="ja-JP" dirty="0" smtClean="0">
                <a:latin typeface="HG丸ｺﾞｼｯｸM-PRO" panose="020F0600000000000000" pitchFamily="50" charset="-128"/>
                <a:ea typeface="HG丸ｺﾞｼｯｸM-PRO" panose="020F0600000000000000" pitchFamily="50" charset="-128"/>
                <a:cs typeface="Arial"/>
                <a:sym typeface="Arial"/>
              </a:rPr>
              <a:t>なる</a:t>
            </a:r>
            <a:r>
              <a:rPr lang="ja-JP" altLang="en-US" dirty="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商品を返して、支払い済みの代金は返金</a:t>
            </a:r>
            <a:r>
              <a:rPr lang="ja-JP" dirty="0" smtClean="0">
                <a:latin typeface="HG丸ｺﾞｼｯｸM-PRO" panose="020F0600000000000000" pitchFamily="50" charset="-128"/>
                <a:ea typeface="HG丸ｺﾞｼｯｸM-PRO" panose="020F0600000000000000" pitchFamily="50" charset="-128"/>
                <a:cs typeface="Arial"/>
                <a:sym typeface="Arial"/>
              </a:rPr>
              <a:t>される</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商品を使用しても大丈夫（ただし指定された消耗品は不可</a:t>
            </a:r>
            <a:r>
              <a:rPr lang="ja-JP" dirty="0" smtClean="0">
                <a:latin typeface="HG丸ｺﾞｼｯｸM-PRO" panose="020F0600000000000000" pitchFamily="50" charset="-128"/>
                <a:ea typeface="HG丸ｺﾞｼｯｸM-PRO" panose="020F0600000000000000" pitchFamily="50" charset="-128"/>
                <a:cs typeface="Arial"/>
                <a:sym typeface="Arial"/>
              </a:rPr>
              <a:t>）</a:t>
            </a:r>
            <a:r>
              <a:rPr lang="ja-JP" altLang="en-US" dirty="0" smtClean="0">
                <a:latin typeface="HG丸ｺﾞｼｯｸM-PRO" panose="020F0600000000000000" pitchFamily="50" charset="-128"/>
                <a:ea typeface="HG丸ｺﾞｼｯｸM-PRO" panose="020F0600000000000000" pitchFamily="50" charset="-128"/>
                <a:cs typeface="Arial"/>
                <a:sym typeface="Arial"/>
              </a:rPr>
              <a:t>。</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r>
              <a:rPr lang="ja-JP" dirty="0">
                <a:latin typeface="HG丸ｺﾞｼｯｸM-PRO" panose="020F0600000000000000" pitchFamily="50" charset="-128"/>
                <a:ea typeface="HG丸ｺﾞｼｯｸM-PRO" panose="020F0600000000000000" pitchFamily="50" charset="-128"/>
                <a:cs typeface="Arial"/>
                <a:sym typeface="Arial"/>
              </a:rPr>
              <a:t>＊商品を返送する場合の送料は</a:t>
            </a:r>
            <a:r>
              <a:rPr lang="ja-JP" dirty="0">
                <a:solidFill>
                  <a:srgbClr val="FF0000"/>
                </a:solidFill>
                <a:latin typeface="HG丸ｺﾞｼｯｸM-PRO" panose="020F0600000000000000" pitchFamily="50" charset="-128"/>
                <a:ea typeface="HG丸ｺﾞｼｯｸM-PRO" panose="020F0600000000000000" pitchFamily="50" charset="-128"/>
                <a:cs typeface="Arial"/>
                <a:sym typeface="Arial"/>
              </a:rPr>
              <a:t>事業者の負担</a:t>
            </a:r>
            <a:endParaRPr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p:txBody>
      </p:sp>
      <p:sp>
        <p:nvSpPr>
          <p:cNvPr id="168" name="Google Shape;168;p7"/>
          <p:cNvSpPr/>
          <p:nvPr/>
        </p:nvSpPr>
        <p:spPr>
          <a:xfrm>
            <a:off x="10218019" y="226697"/>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
        <p:nvSpPr>
          <p:cNvPr id="170" name="Google Shape;170;p7"/>
          <p:cNvSpPr txBox="1">
            <a:spLocks noGrp="1"/>
          </p:cNvSpPr>
          <p:nvPr>
            <p:ph type="title"/>
          </p:nvPr>
        </p:nvSpPr>
        <p:spPr>
          <a:xfrm>
            <a:off x="0" y="226697"/>
            <a:ext cx="8763024"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クーリング・オフをすると</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42</a:t>
            </a:fld>
            <a:endParaRPr lang="ja-JP" altLang="en-US" dirty="0"/>
          </a:p>
        </p:txBody>
      </p:sp>
      <p:cxnSp>
        <p:nvCxnSpPr>
          <p:cNvPr id="6" name="直線コネクタ 5"/>
          <p:cNvCxnSpPr/>
          <p:nvPr/>
        </p:nvCxnSpPr>
        <p:spPr>
          <a:xfrm>
            <a:off x="0" y="1299934"/>
            <a:ext cx="12192000" cy="4726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918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body" idx="1"/>
          </p:nvPr>
        </p:nvSpPr>
        <p:spPr>
          <a:xfrm>
            <a:off x="441960" y="1679405"/>
            <a:ext cx="11459095" cy="5042070"/>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chemeClr val="dk1"/>
              </a:buClr>
              <a:buSzPts val="3200"/>
              <a:buFont typeface="Wingdings" panose="05000000000000000000" pitchFamily="2" charset="2"/>
              <a:buChar char="l"/>
            </a:pP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訪問販売・電話勧誘販売　　　　　　　　　　　  </a:t>
            </a:r>
            <a: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8</a:t>
            </a: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日間</a:t>
            </a:r>
            <a:endPar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3200"/>
              <a:buNone/>
            </a:pP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キャッチセールス</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アポイントメントセールス</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も）</a:t>
            </a:r>
            <a:endParaRPr lang="en-US"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0"/>
              </a:spcBef>
              <a:spcAft>
                <a:spcPts val="0"/>
              </a:spcAft>
              <a:buClr>
                <a:schemeClr val="dk1"/>
              </a:buClr>
              <a:buSzPts val="3200"/>
              <a:buFont typeface="Wingdings" panose="05000000000000000000" pitchFamily="2" charset="2"/>
              <a:buChar char="l"/>
            </a:pP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特定継続的役務　</a:t>
            </a:r>
            <a:endPar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spcBef>
                <a:spcPts val="0"/>
              </a:spcBef>
              <a:buSzPts val="3200"/>
              <a:buNone/>
            </a:pP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エステ、一部</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の美容</a:t>
            </a:r>
            <a:r>
              <a:rPr lang="ja-JP" altLang="en-US"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医療、語学教室、</a:t>
            </a:r>
            <a:r>
              <a:rPr lang="ja-JP" altLang="en-US" dirty="0">
                <a:solidFill>
                  <a:srgbClr val="000000"/>
                </a:solidFill>
                <a:latin typeface="HG丸ｺﾞｼｯｸM-PRO" panose="020F0600000000000000" pitchFamily="50" charset="-128"/>
                <a:ea typeface="HG丸ｺﾞｼｯｸM-PRO" panose="020F0600000000000000" pitchFamily="50" charset="-128"/>
                <a:cs typeface="Arial"/>
                <a:sym typeface="Arial"/>
              </a:rPr>
              <a:t>学習塾、 </a:t>
            </a:r>
            <a:r>
              <a:rPr lang="ja-JP" altLang="en-US" dirty="0" smtClean="0">
                <a:solidFill>
                  <a:srgbClr val="000000"/>
                </a:solidFill>
                <a:latin typeface="HG丸ｺﾞｼｯｸM-PRO" panose="020F0600000000000000" pitchFamily="50" charset="-128"/>
                <a:ea typeface="HG丸ｺﾞｼｯｸM-PRO" panose="020F0600000000000000" pitchFamily="50" charset="-128"/>
                <a:cs typeface="Arial"/>
                <a:sym typeface="Arial"/>
              </a:rPr>
              <a:t>  </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8</a:t>
            </a: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日間</a:t>
            </a:r>
            <a:endPar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3200"/>
              <a:buNone/>
            </a:pP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家庭</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教師、</a:t>
            </a:r>
            <a:r>
              <a:rPr lang="en-US" altLang="ja-JP" dirty="0">
                <a:solidFill>
                  <a:schemeClr val="tx1"/>
                </a:solidFill>
                <a:latin typeface="HG丸ｺﾞｼｯｸM-PRO" panose="020F0600000000000000" pitchFamily="50" charset="-128"/>
                <a:ea typeface="HG丸ｺﾞｼｯｸM-PRO" panose="020F0600000000000000" pitchFamily="50" charset="-128"/>
                <a:cs typeface="Arial"/>
                <a:sym typeface="Arial"/>
              </a:rPr>
              <a:t>PC</a:t>
            </a:r>
            <a:r>
              <a:rPr lang="ja-JP" altLang="en-US" dirty="0">
                <a:solidFill>
                  <a:schemeClr val="tx1"/>
                </a:solidFill>
                <a:latin typeface="HG丸ｺﾞｼｯｸM-PRO" panose="020F0600000000000000" pitchFamily="50" charset="-128"/>
                <a:ea typeface="HG丸ｺﾞｼｯｸM-PRO" panose="020F0600000000000000" pitchFamily="50" charset="-128"/>
                <a:cs typeface="Arial"/>
                <a:sym typeface="Arial"/>
              </a:rPr>
              <a:t>教室、結婚相手紹介サービス）</a:t>
            </a:r>
            <a:endParaRPr lang="en-US" altLang="ja-JP"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3200"/>
              <a:buNone/>
            </a:pPr>
            <a:endParaRPr 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0"/>
              </a:spcBef>
              <a:spcAft>
                <a:spcPts val="0"/>
              </a:spcAft>
              <a:buClr>
                <a:schemeClr val="dk1"/>
              </a:buClr>
              <a:buSzPts val="3200"/>
              <a:buFont typeface="Wingdings" panose="05000000000000000000" pitchFamily="2" charset="2"/>
              <a:buChar char="l"/>
            </a:pP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連鎖販売取引　（マルチ商法）　　　　　　　　</a:t>
            </a:r>
            <a: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20</a:t>
            </a: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日間</a:t>
            </a:r>
            <a:endPar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3200"/>
              <a:buNone/>
            </a:pPr>
            <a:endParaRPr 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0"/>
              </a:spcBef>
              <a:spcAft>
                <a:spcPts val="0"/>
              </a:spcAft>
              <a:buClr>
                <a:schemeClr val="dk1"/>
              </a:buClr>
              <a:buSzPts val="3200"/>
              <a:buFont typeface="Wingdings" panose="05000000000000000000" pitchFamily="2" charset="2"/>
              <a:buChar char="l"/>
            </a:pP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業務提供誘引販売　　　　　　　　　　　　　　</a:t>
            </a:r>
            <a: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20</a:t>
            </a: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日間</a:t>
            </a:r>
            <a:endParaRPr lang="en-US" altLang="ja-JP"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3200"/>
              <a:buNone/>
            </a:pPr>
            <a:endParaRPr 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indent="-457200">
              <a:spcBef>
                <a:spcPts val="0"/>
              </a:spcBef>
              <a:buSzPts val="3200"/>
              <a:buFont typeface="Wingdings" panose="05000000000000000000" pitchFamily="2" charset="2"/>
              <a:buChar char="l"/>
            </a:pP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訪問</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購入　　　  　　　　　　　　　　　　　　　</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8</a:t>
            </a: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a:sym typeface="Arial"/>
              </a:rPr>
              <a:t>日間</a:t>
            </a:r>
            <a:endParaRPr sz="32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168" name="Google Shape;168;p7"/>
          <p:cNvSpPr/>
          <p:nvPr/>
        </p:nvSpPr>
        <p:spPr>
          <a:xfrm>
            <a:off x="10342710" y="282067"/>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
        <p:nvSpPr>
          <p:cNvPr id="170" name="Google Shape;170;p7"/>
          <p:cNvSpPr txBox="1">
            <a:spLocks noGrp="1"/>
          </p:cNvSpPr>
          <p:nvPr>
            <p:ph type="title"/>
          </p:nvPr>
        </p:nvSpPr>
        <p:spPr>
          <a:xfrm>
            <a:off x="258288" y="0"/>
            <a:ext cx="9990117"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Arial"/>
              <a:buNone/>
            </a:pP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クーリング・オフができる取引と期間</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43</a:t>
            </a:fld>
            <a:endParaRPr lang="ja-JP" altLang="en-US" dirty="0"/>
          </a:p>
        </p:txBody>
      </p:sp>
      <p:cxnSp>
        <p:nvCxnSpPr>
          <p:cNvPr id="6" name="直線コネクタ 5"/>
          <p:cNvCxnSpPr/>
          <p:nvPr/>
        </p:nvCxnSpPr>
        <p:spPr>
          <a:xfrm>
            <a:off x="0" y="1232238"/>
            <a:ext cx="12192000" cy="66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5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9" name="Google Shape;179;p8"/>
          <p:cNvSpPr txBox="1">
            <a:spLocks noGrp="1"/>
          </p:cNvSpPr>
          <p:nvPr>
            <p:ph type="title"/>
          </p:nvPr>
        </p:nvSpPr>
        <p:spPr>
          <a:xfrm>
            <a:off x="91416" y="129963"/>
            <a:ext cx="8519184"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若者に多い消費者契約で</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クーリング・オフが可能な取引</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180" name="Google Shape;180;p8"/>
          <p:cNvSpPr/>
          <p:nvPr/>
        </p:nvSpPr>
        <p:spPr>
          <a:xfrm>
            <a:off x="1089485" y="3936936"/>
            <a:ext cx="4902900" cy="1991100"/>
          </a:xfrm>
          <a:prstGeom prst="flowChartAlternateProcess">
            <a:avLst/>
          </a:prstGeom>
          <a:solidFill>
            <a:schemeClr val="lt1"/>
          </a:solidFill>
          <a:ln w="38100" cap="flat" cmpd="sng">
            <a:solidFill>
              <a:srgbClr val="07376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ja-JP" sz="2800" dirty="0">
                <a:solidFill>
                  <a:schemeClr val="dk1"/>
                </a:solidFill>
                <a:latin typeface="HG丸ｺﾞｼｯｸM-PRO" panose="020F0600000000000000" pitchFamily="50" charset="-128"/>
                <a:ea typeface="HG丸ｺﾞｼｯｸM-PRO" panose="020F0600000000000000" pitchFamily="50" charset="-128"/>
                <a:cs typeface="Calibri"/>
                <a:sym typeface="Calibri"/>
              </a:rPr>
              <a:t>期間が1か月を超え</a:t>
            </a:r>
            <a:endParaRPr sz="28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Clr>
                <a:schemeClr val="dk1"/>
              </a:buClr>
              <a:buFont typeface="Arial"/>
              <a:buNone/>
            </a:pPr>
            <a:r>
              <a:rPr lang="ja-JP" sz="2800" dirty="0">
                <a:solidFill>
                  <a:schemeClr val="dk1"/>
                </a:solidFill>
                <a:latin typeface="HG丸ｺﾞｼｯｸM-PRO" panose="020F0600000000000000" pitchFamily="50" charset="-128"/>
                <a:ea typeface="HG丸ｺﾞｼｯｸM-PRO" panose="020F0600000000000000" pitchFamily="50" charset="-128"/>
                <a:cs typeface="Calibri"/>
                <a:sym typeface="Calibri"/>
              </a:rPr>
              <a:t>５万円を超える</a:t>
            </a:r>
            <a:endParaRPr sz="28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Clr>
                <a:schemeClr val="dk1"/>
              </a:buClr>
              <a:buFont typeface="Arial"/>
              <a:buNone/>
            </a:pPr>
            <a:r>
              <a:rPr lang="ja-JP"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rPr>
              <a:t>エステティック契約</a:t>
            </a:r>
            <a:endParaRPr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Clr>
                <a:schemeClr val="dk1"/>
              </a:buClr>
              <a:buFont typeface="Arial"/>
              <a:buNone/>
            </a:pPr>
            <a:r>
              <a:rPr lang="ja-JP"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rPr>
              <a:t>一部の美容医療</a:t>
            </a:r>
            <a:endParaRPr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endParaRPr>
          </a:p>
        </p:txBody>
      </p:sp>
      <p:sp>
        <p:nvSpPr>
          <p:cNvPr id="181" name="Google Shape;181;p8"/>
          <p:cNvSpPr/>
          <p:nvPr/>
        </p:nvSpPr>
        <p:spPr>
          <a:xfrm>
            <a:off x="6450900" y="1729299"/>
            <a:ext cx="4902900" cy="1991100"/>
          </a:xfrm>
          <a:prstGeom prst="flowChartAlternateProcess">
            <a:avLst/>
          </a:prstGeom>
          <a:solidFill>
            <a:schemeClr val="lt1"/>
          </a:solidFill>
          <a:ln w="38100" cap="flat" cmpd="sng">
            <a:solidFill>
              <a:srgbClr val="07376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cs typeface="Calibri"/>
                <a:sym typeface="Calibri"/>
              </a:rPr>
              <a:t>呼び止められて契約！</a:t>
            </a:r>
            <a:endParaRPr sz="28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None/>
            </a:pPr>
            <a:r>
              <a:rPr lang="ja-JP" sz="2800" b="1" dirty="0" smtClean="0">
                <a:solidFill>
                  <a:srgbClr val="FF0000"/>
                </a:solidFill>
                <a:latin typeface="HG丸ｺﾞｼｯｸM-PRO" panose="020F0600000000000000" pitchFamily="50" charset="-128"/>
                <a:ea typeface="HG丸ｺﾞｼｯｸM-PRO" panose="020F0600000000000000" pitchFamily="50" charset="-128"/>
                <a:cs typeface="Calibri"/>
                <a:sym typeface="Calibri"/>
              </a:rPr>
              <a:t>キャッチセールス</a:t>
            </a:r>
            <a:endParaRPr sz="28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p:txBody>
      </p:sp>
      <p:sp>
        <p:nvSpPr>
          <p:cNvPr id="182" name="Google Shape;182;p8"/>
          <p:cNvSpPr/>
          <p:nvPr/>
        </p:nvSpPr>
        <p:spPr>
          <a:xfrm>
            <a:off x="1089485" y="1714785"/>
            <a:ext cx="4902900" cy="1991100"/>
          </a:xfrm>
          <a:prstGeom prst="flowChartAlternateProcess">
            <a:avLst/>
          </a:prstGeom>
          <a:solidFill>
            <a:schemeClr val="lt1"/>
          </a:solidFill>
          <a:ln w="38100" cap="flat" cmpd="sng">
            <a:solidFill>
              <a:srgbClr val="07376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800" dirty="0">
                <a:solidFill>
                  <a:schemeClr val="dk1"/>
                </a:solidFill>
                <a:latin typeface="HG丸ｺﾞｼｯｸM-PRO" panose="020F0600000000000000" pitchFamily="50" charset="-128"/>
                <a:ea typeface="HG丸ｺﾞｼｯｸM-PRO" panose="020F0600000000000000" pitchFamily="50" charset="-128"/>
                <a:cs typeface="Calibri"/>
                <a:sym typeface="Calibri"/>
              </a:rPr>
              <a:t>呼び出されて契約！</a:t>
            </a:r>
            <a:endParaRPr sz="28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None/>
            </a:pPr>
            <a:r>
              <a:rPr lang="ja-JP" sz="2800" b="1" dirty="0" smtClean="0">
                <a:solidFill>
                  <a:srgbClr val="FF0000"/>
                </a:solidFill>
                <a:latin typeface="HG丸ｺﾞｼｯｸM-PRO" panose="020F0600000000000000" pitchFamily="50" charset="-128"/>
                <a:ea typeface="HG丸ｺﾞｼｯｸM-PRO" panose="020F0600000000000000" pitchFamily="50" charset="-128"/>
                <a:cs typeface="Calibri"/>
                <a:sym typeface="Calibri"/>
              </a:rPr>
              <a:t>アポイントメントセールス</a:t>
            </a:r>
            <a:endParaRPr sz="28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p:txBody>
      </p:sp>
      <p:sp>
        <p:nvSpPr>
          <p:cNvPr id="183" name="Google Shape;183;p8"/>
          <p:cNvSpPr/>
          <p:nvPr/>
        </p:nvSpPr>
        <p:spPr>
          <a:xfrm>
            <a:off x="6548175" y="3886414"/>
            <a:ext cx="4902900" cy="1991100"/>
          </a:xfrm>
          <a:prstGeom prst="flowChartAlternateProcess">
            <a:avLst/>
          </a:prstGeom>
          <a:solidFill>
            <a:schemeClr val="lt1"/>
          </a:solidFill>
          <a:ln w="38100" cap="flat" cmpd="sng">
            <a:solidFill>
              <a:srgbClr val="07376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2400" dirty="0">
                <a:solidFill>
                  <a:schemeClr val="dk1"/>
                </a:solidFill>
                <a:latin typeface="HG丸ｺﾞｼｯｸM-PRO" panose="020F0600000000000000" pitchFamily="50" charset="-128"/>
                <a:ea typeface="HG丸ｺﾞｼｯｸM-PRO" panose="020F0600000000000000" pitchFamily="50" charset="-128"/>
                <a:cs typeface="Calibri"/>
                <a:sym typeface="Calibri"/>
              </a:rPr>
              <a:t>人を紹介すれば儲かると</a:t>
            </a:r>
            <a:endParaRPr sz="24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None/>
            </a:pPr>
            <a:r>
              <a:rPr lang="ja-JP" altLang="en-US" sz="2400" dirty="0">
                <a:solidFill>
                  <a:schemeClr val="dk1"/>
                </a:solidFill>
                <a:latin typeface="HG丸ｺﾞｼｯｸM-PRO" panose="020F0600000000000000" pitchFamily="50" charset="-128"/>
                <a:ea typeface="HG丸ｺﾞｼｯｸM-PRO" panose="020F0600000000000000" pitchFamily="50" charset="-128"/>
                <a:cs typeface="Calibri"/>
                <a:sym typeface="Calibri"/>
              </a:rPr>
              <a:t>言</a:t>
            </a:r>
            <a:r>
              <a:rPr lang="ja-JP" altLang="en-US" sz="2400" dirty="0" smtClean="0">
                <a:solidFill>
                  <a:schemeClr val="dk1"/>
                </a:solidFill>
                <a:latin typeface="HG丸ｺﾞｼｯｸM-PRO" panose="020F0600000000000000" pitchFamily="50" charset="-128"/>
                <a:ea typeface="HG丸ｺﾞｼｯｸM-PRO" panose="020F0600000000000000" pitchFamily="50" charset="-128"/>
                <a:cs typeface="Calibri"/>
                <a:sym typeface="Calibri"/>
              </a:rPr>
              <a:t>われ</a:t>
            </a:r>
            <a:r>
              <a:rPr lang="ja-JP" sz="2400" dirty="0" smtClean="0">
                <a:solidFill>
                  <a:schemeClr val="dk1"/>
                </a:solidFill>
                <a:latin typeface="HG丸ｺﾞｼｯｸM-PRO" panose="020F0600000000000000" pitchFamily="50" charset="-128"/>
                <a:ea typeface="HG丸ｺﾞｼｯｸM-PRO" panose="020F0600000000000000" pitchFamily="50" charset="-128"/>
                <a:cs typeface="Calibri"/>
                <a:sym typeface="Calibri"/>
              </a:rPr>
              <a:t>て</a:t>
            </a:r>
            <a:r>
              <a:rPr lang="ja-JP" sz="2400" dirty="0">
                <a:solidFill>
                  <a:schemeClr val="dk1"/>
                </a:solidFill>
                <a:latin typeface="HG丸ｺﾞｼｯｸM-PRO" panose="020F0600000000000000" pitchFamily="50" charset="-128"/>
                <a:ea typeface="HG丸ｺﾞｼｯｸM-PRO" panose="020F0600000000000000" pitchFamily="50" charset="-128"/>
                <a:cs typeface="Calibri"/>
                <a:sym typeface="Calibri"/>
              </a:rPr>
              <a:t>契約！</a:t>
            </a:r>
            <a:endParaRPr sz="2400"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lvl="0" indent="0" algn="ctr" rtl="0">
              <a:spcBef>
                <a:spcPts val="0"/>
              </a:spcBef>
              <a:spcAft>
                <a:spcPts val="0"/>
              </a:spcAft>
              <a:buNone/>
            </a:pPr>
            <a:r>
              <a:rPr lang="ja-JP" sz="2800" b="1" dirty="0">
                <a:solidFill>
                  <a:srgbClr val="FF0000"/>
                </a:solidFill>
                <a:latin typeface="HG丸ｺﾞｼｯｸM-PRO" panose="020F0600000000000000" pitchFamily="50" charset="-128"/>
                <a:ea typeface="HG丸ｺﾞｼｯｸM-PRO" panose="020F0600000000000000" pitchFamily="50" charset="-128"/>
                <a:cs typeface="Calibri"/>
                <a:sym typeface="Calibri"/>
              </a:rPr>
              <a:t>マルチ</a:t>
            </a:r>
            <a:r>
              <a:rPr lang="ja-JP" sz="2800" b="1" dirty="0" smtClean="0">
                <a:solidFill>
                  <a:srgbClr val="FF0000"/>
                </a:solidFill>
                <a:latin typeface="HG丸ｺﾞｼｯｸM-PRO" panose="020F0600000000000000" pitchFamily="50" charset="-128"/>
                <a:ea typeface="HG丸ｺﾞｼｯｸM-PRO" panose="020F0600000000000000" pitchFamily="50" charset="-128"/>
                <a:cs typeface="Calibri"/>
                <a:sym typeface="Calibri"/>
              </a:rPr>
              <a:t>商法</a:t>
            </a:r>
            <a:endParaRPr sz="2800" dirty="0">
              <a:solidFill>
                <a:schemeClr val="dk1"/>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44</a:t>
            </a:fld>
            <a:endParaRPr lang="ja-JP" altLang="en-US" dirty="0"/>
          </a:p>
        </p:txBody>
      </p:sp>
      <p:cxnSp>
        <p:nvCxnSpPr>
          <p:cNvPr id="9" name="直線コネクタ 8"/>
          <p:cNvCxnSpPr/>
          <p:nvPr/>
        </p:nvCxnSpPr>
        <p:spPr>
          <a:xfrm flipV="1">
            <a:off x="0" y="1399309"/>
            <a:ext cx="12192000" cy="8442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33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fill="hold"/>
                                        <p:tgtEl>
                                          <p:spTgt spid="182"/>
                                        </p:tgtEl>
                                        <p:attrNameLst>
                                          <p:attrName>ppt_x</p:attrName>
                                        </p:attrNameLst>
                                      </p:cBhvr>
                                      <p:tavLst>
                                        <p:tav tm="0">
                                          <p:val>
                                            <p:strVal val="#ppt_x"/>
                                          </p:val>
                                        </p:tav>
                                        <p:tav tm="100000">
                                          <p:val>
                                            <p:strVal val="#ppt_x"/>
                                          </p:val>
                                        </p:tav>
                                      </p:tavLst>
                                    </p:anim>
                                    <p:anim calcmode="lin" valueType="num">
                                      <p:cBhvr additive="base">
                                        <p:cTn id="8"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1"/>
                                        </p:tgtEl>
                                        <p:attrNameLst>
                                          <p:attrName>style.visibility</p:attrName>
                                        </p:attrNameLst>
                                      </p:cBhvr>
                                      <p:to>
                                        <p:strVal val="visible"/>
                                      </p:to>
                                    </p:set>
                                    <p:anim calcmode="lin" valueType="num">
                                      <p:cBhvr additive="base">
                                        <p:cTn id="13" dur="500" fill="hold"/>
                                        <p:tgtEl>
                                          <p:spTgt spid="181"/>
                                        </p:tgtEl>
                                        <p:attrNameLst>
                                          <p:attrName>ppt_x</p:attrName>
                                        </p:attrNameLst>
                                      </p:cBhvr>
                                      <p:tavLst>
                                        <p:tav tm="0">
                                          <p:val>
                                            <p:strVal val="#ppt_x"/>
                                          </p:val>
                                        </p:tav>
                                        <p:tav tm="100000">
                                          <p:val>
                                            <p:strVal val="#ppt_x"/>
                                          </p:val>
                                        </p:tav>
                                      </p:tavLst>
                                    </p:anim>
                                    <p:anim calcmode="lin" valueType="num">
                                      <p:cBhvr additive="base">
                                        <p:cTn id="14"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fill="hold"/>
                                        <p:tgtEl>
                                          <p:spTgt spid="180"/>
                                        </p:tgtEl>
                                        <p:attrNameLst>
                                          <p:attrName>ppt_x</p:attrName>
                                        </p:attrNameLst>
                                      </p:cBhvr>
                                      <p:tavLst>
                                        <p:tav tm="0">
                                          <p:val>
                                            <p:strVal val="#ppt_x"/>
                                          </p:val>
                                        </p:tav>
                                        <p:tav tm="100000">
                                          <p:val>
                                            <p:strVal val="#ppt_x"/>
                                          </p:val>
                                        </p:tav>
                                      </p:tavLst>
                                    </p:anim>
                                    <p:anim calcmode="lin" valueType="num">
                                      <p:cBhvr additive="base">
                                        <p:cTn id="20"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3"/>
                                        </p:tgtEl>
                                        <p:attrNameLst>
                                          <p:attrName>style.visibility</p:attrName>
                                        </p:attrNameLst>
                                      </p:cBhvr>
                                      <p:to>
                                        <p:strVal val="visible"/>
                                      </p:to>
                                    </p:set>
                                    <p:anim calcmode="lin" valueType="num">
                                      <p:cBhvr additive="base">
                                        <p:cTn id="25" dur="500" fill="hold"/>
                                        <p:tgtEl>
                                          <p:spTgt spid="183"/>
                                        </p:tgtEl>
                                        <p:attrNameLst>
                                          <p:attrName>ppt_x</p:attrName>
                                        </p:attrNameLst>
                                      </p:cBhvr>
                                      <p:tavLst>
                                        <p:tav tm="0">
                                          <p:val>
                                            <p:strVal val="#ppt_x"/>
                                          </p:val>
                                        </p:tav>
                                        <p:tav tm="100000">
                                          <p:val>
                                            <p:strVal val="#ppt_x"/>
                                          </p:val>
                                        </p:tav>
                                      </p:tavLst>
                                    </p:anim>
                                    <p:anim calcmode="lin" valueType="num">
                                      <p:cBhvr additive="base">
                                        <p:cTn id="26"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animBg="1"/>
      <p:bldP spid="182" grpId="0" animBg="1"/>
      <p:bldP spid="18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body" idx="1"/>
          </p:nvPr>
        </p:nvSpPr>
        <p:spPr>
          <a:xfrm>
            <a:off x="398737" y="5360663"/>
            <a:ext cx="6266721" cy="1497337"/>
          </a:xfrm>
          <a:prstGeom prst="rect">
            <a:avLst/>
          </a:prstGeom>
          <a:noFill/>
          <a:ln>
            <a:noFill/>
          </a:ln>
        </p:spPr>
        <p:txBody>
          <a:bodyPr spcFirstLastPara="1" wrap="square" lIns="91425" tIns="45700" rIns="91425" bIns="45700" anchor="t" anchorCtr="0">
            <a:noAutofit/>
          </a:bodyPr>
          <a:lstStyle/>
          <a:p>
            <a:pPr marL="0" lvl="0" indent="0" algn="l" rtl="0">
              <a:lnSpc>
                <a:spcPts val="30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①１２月８日までに出す</a:t>
            </a:r>
            <a:endParaRPr lang="en-US" altLang="ja-JP"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3000"/>
              </a:lnSpc>
              <a:spcBef>
                <a:spcPts val="1000"/>
              </a:spcBef>
              <a:spcAft>
                <a:spcPts val="0"/>
              </a:spcAft>
              <a:buClr>
                <a:schemeClr val="dk1"/>
              </a:buClr>
              <a:buSzPts val="2800"/>
              <a:buNone/>
            </a:pPr>
            <a:r>
              <a:rPr lang="ja-JP" altLang="en-US" dirty="0">
                <a:latin typeface="HG丸ｺﾞｼｯｸM-PRO" panose="020F0600000000000000" pitchFamily="50" charset="-128"/>
                <a:ea typeface="HG丸ｺﾞｼｯｸM-PRO" panose="020F0600000000000000" pitchFamily="50" charset="-128"/>
                <a:cs typeface="Arial"/>
                <a:sym typeface="Arial"/>
              </a:rPr>
              <a:t>②１２月２０日までに出す</a:t>
            </a:r>
            <a:endParaRPr dirty="0">
              <a:latin typeface="HG丸ｺﾞｼｯｸM-PRO" panose="020F0600000000000000" pitchFamily="50" charset="-128"/>
              <a:ea typeface="HG丸ｺﾞｼｯｸM-PRO" panose="020F0600000000000000" pitchFamily="50" charset="-128"/>
              <a:cs typeface="Arial"/>
              <a:sym typeface="Arial"/>
            </a:endParaRPr>
          </a:p>
          <a:p>
            <a:pPr marL="228600" lvl="0" indent="-5080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
        <p:nvSpPr>
          <p:cNvPr id="190" name="Google Shape;190;p9"/>
          <p:cNvSpPr/>
          <p:nvPr/>
        </p:nvSpPr>
        <p:spPr>
          <a:xfrm>
            <a:off x="6665458" y="2013089"/>
            <a:ext cx="5540188" cy="4278169"/>
          </a:xfrm>
          <a:prstGeom prst="rect">
            <a:avLst/>
          </a:prstGeom>
          <a:solidFill>
            <a:srgbClr val="66FF99"/>
          </a:solidFill>
          <a:ln w="38100" cap="flat" cmpd="sng">
            <a:solidFill>
              <a:srgbClr val="54813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dirty="0">
                <a:solidFill>
                  <a:schemeClr val="dk1"/>
                </a:solidFill>
                <a:latin typeface="Arial"/>
                <a:ea typeface="Arial"/>
                <a:cs typeface="Arial"/>
                <a:sym typeface="Arial"/>
              </a:rPr>
              <a:t>　</a:t>
            </a:r>
            <a:r>
              <a:rPr lang="ja-JP" altLang="en-US" sz="2800" dirty="0">
                <a:solidFill>
                  <a:schemeClr val="dk1"/>
                </a:solidFill>
                <a:latin typeface="AR P丸ゴシック体M" panose="020F0600000000000000" pitchFamily="50" charset="-128"/>
                <a:ea typeface="AR P丸ゴシック体M" panose="020F0600000000000000" pitchFamily="50" charset="-128"/>
                <a:sym typeface="Arial"/>
              </a:rPr>
              <a:t>１２月</a:t>
            </a:r>
            <a:endParaRPr lang="en-US" altLang="ja-JP" sz="2800" dirty="0">
              <a:solidFill>
                <a:schemeClr val="dk1"/>
              </a:solidFill>
              <a:latin typeface="AR P丸ゴシック体M" panose="020F0600000000000000" pitchFamily="50" charset="-128"/>
              <a:ea typeface="AR P丸ゴシック体M" panose="020F0600000000000000" pitchFamily="50" charset="-128"/>
              <a:sym typeface="Arial"/>
            </a:endParaRPr>
          </a:p>
          <a:p>
            <a:pPr marL="0" marR="0" lvl="0" indent="0" algn="l" rtl="0">
              <a:spcBef>
                <a:spcPts val="0"/>
              </a:spcBef>
              <a:spcAft>
                <a:spcPts val="0"/>
              </a:spcAft>
              <a:buNone/>
            </a:pPr>
            <a:endParaRPr lang="en-US" altLang="ja-JP" sz="2000" dirty="0">
              <a:solidFill>
                <a:schemeClr val="dk1"/>
              </a:solidFill>
            </a:endParaRPr>
          </a:p>
          <a:p>
            <a:pPr marL="0" marR="0" lvl="0" indent="0" algn="l" rtl="0">
              <a:spcBef>
                <a:spcPts val="0"/>
              </a:spcBef>
              <a:spcAft>
                <a:spcPts val="0"/>
              </a:spcAft>
              <a:buNone/>
            </a:pPr>
            <a:r>
              <a:rPr lang="ja-JP" sz="2000" dirty="0">
                <a:solidFill>
                  <a:schemeClr val="dk1"/>
                </a:solidFill>
                <a:latin typeface="AR P丸ゴシック体M" panose="020F0600000000000000" pitchFamily="50" charset="-128"/>
                <a:ea typeface="AR P丸ゴシック体M" panose="020F0600000000000000" pitchFamily="50" charset="-128"/>
                <a:sym typeface="Arial"/>
              </a:rPr>
              <a:t>日　　月　　火　　水　　木　　金　　土</a:t>
            </a:r>
            <a:endParaRPr sz="2000" dirty="0">
              <a:solidFill>
                <a:schemeClr val="dk1"/>
              </a:solidFill>
              <a:latin typeface="AR P丸ゴシック体M" panose="020F0600000000000000" pitchFamily="50" charset="-128"/>
              <a:ea typeface="AR P丸ゴシック体M" panose="020F0600000000000000" pitchFamily="50" charset="-128"/>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ja-JP" sz="2000" dirty="0">
                <a:solidFill>
                  <a:schemeClr val="dk1"/>
                </a:solidFill>
                <a:latin typeface="Arial"/>
                <a:ea typeface="Arial"/>
                <a:cs typeface="Arial"/>
                <a:sym typeface="Arial"/>
              </a:rPr>
              <a:t>　　　　</a:t>
            </a:r>
            <a:r>
              <a:rPr lang="ja-JP" sz="2000" dirty="0">
                <a:solidFill>
                  <a:schemeClr val="dk1"/>
                </a:solidFill>
                <a:latin typeface="AR丸ゴシック体M" panose="020F0609000000000000" pitchFamily="49" charset="-128"/>
                <a:ea typeface="AR丸ゴシック体M" panose="020F0609000000000000" pitchFamily="49" charset="-128"/>
                <a:sym typeface="Arial"/>
              </a:rPr>
              <a:t>１　　２　　３　　４　　５　　６</a:t>
            </a: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r>
              <a:rPr lang="ja-JP" sz="2000" dirty="0">
                <a:solidFill>
                  <a:schemeClr val="dk1"/>
                </a:solidFill>
                <a:latin typeface="AR丸ゴシック体M" panose="020F0609000000000000" pitchFamily="49" charset="-128"/>
                <a:ea typeface="AR丸ゴシック体M" panose="020F0609000000000000" pitchFamily="49" charset="-128"/>
                <a:sym typeface="Arial"/>
              </a:rPr>
              <a:t>　７　　８　</a:t>
            </a:r>
            <a:r>
              <a:rPr lang="en-US" altLang="ja-JP" sz="2000" dirty="0" smtClean="0">
                <a:solidFill>
                  <a:schemeClr val="dk1"/>
                </a:solidFill>
                <a:latin typeface="AR丸ゴシック体M" panose="020F0609000000000000" pitchFamily="49" charset="-128"/>
                <a:ea typeface="AR丸ゴシック体M" panose="020F0609000000000000" pitchFamily="49" charset="-128"/>
                <a:sym typeface="Arial"/>
              </a:rPr>
              <a:t>  </a:t>
            </a:r>
            <a:r>
              <a:rPr lang="ja-JP" sz="2000" dirty="0" smtClean="0">
                <a:solidFill>
                  <a:schemeClr val="dk1"/>
                </a:solidFill>
                <a:latin typeface="AR丸ゴシック体M" panose="020F0609000000000000" pitchFamily="49" charset="-128"/>
                <a:ea typeface="AR丸ゴシック体M" panose="020F0609000000000000" pitchFamily="49" charset="-128"/>
                <a:sym typeface="Arial"/>
              </a:rPr>
              <a:t>９</a:t>
            </a:r>
            <a:r>
              <a:rPr lang="ja-JP" sz="2000" dirty="0">
                <a:solidFill>
                  <a:schemeClr val="dk1"/>
                </a:solidFill>
                <a:latin typeface="AR丸ゴシック体M" panose="020F0609000000000000" pitchFamily="49" charset="-128"/>
                <a:ea typeface="AR丸ゴシック体M" panose="020F0609000000000000" pitchFamily="49" charset="-128"/>
                <a:sym typeface="Arial"/>
              </a:rPr>
              <a:t>　１０　１１　１２　１３</a:t>
            </a: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r>
              <a:rPr lang="ja-JP" sz="2000" dirty="0">
                <a:solidFill>
                  <a:schemeClr val="dk1"/>
                </a:solidFill>
                <a:latin typeface="AR丸ゴシック体M" panose="020F0609000000000000" pitchFamily="49" charset="-128"/>
                <a:ea typeface="AR丸ゴシック体M" panose="020F0609000000000000" pitchFamily="49" charset="-128"/>
                <a:sym typeface="Arial"/>
              </a:rPr>
              <a:t>　</a:t>
            </a: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r>
              <a:rPr lang="ja-JP" sz="2000" dirty="0">
                <a:solidFill>
                  <a:schemeClr val="dk1"/>
                </a:solidFill>
                <a:latin typeface="AR丸ゴシック体M" panose="020F0609000000000000" pitchFamily="49" charset="-128"/>
                <a:ea typeface="AR丸ゴシック体M" panose="020F0609000000000000" pitchFamily="49" charset="-128"/>
                <a:sym typeface="Arial"/>
              </a:rPr>
              <a:t>１４　１５　１６　１７　１８　１９　２０</a:t>
            </a: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r>
              <a:rPr lang="ja-JP" sz="2000" dirty="0">
                <a:solidFill>
                  <a:schemeClr val="dk1"/>
                </a:solidFill>
                <a:latin typeface="AR丸ゴシック体M" panose="020F0609000000000000" pitchFamily="49" charset="-128"/>
                <a:ea typeface="AR丸ゴシック体M" panose="020F0609000000000000" pitchFamily="49" charset="-128"/>
                <a:sym typeface="Arial"/>
              </a:rPr>
              <a:t>２１　２２　２３　２４　２５　２６　２７</a:t>
            </a: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endParaRPr sz="2000" dirty="0">
              <a:solidFill>
                <a:schemeClr val="dk1"/>
              </a:solidFill>
              <a:latin typeface="AR丸ゴシック体M" panose="020F0609000000000000" pitchFamily="49" charset="-128"/>
              <a:ea typeface="AR丸ゴシック体M" panose="020F0609000000000000" pitchFamily="49" charset="-128"/>
              <a:sym typeface="Arial"/>
            </a:endParaRPr>
          </a:p>
          <a:p>
            <a:pPr marL="0" marR="0" lvl="0" indent="0" algn="l" rtl="0">
              <a:spcBef>
                <a:spcPts val="0"/>
              </a:spcBef>
              <a:spcAft>
                <a:spcPts val="0"/>
              </a:spcAft>
              <a:buNone/>
            </a:pPr>
            <a:r>
              <a:rPr lang="ja-JP" sz="2000" dirty="0">
                <a:solidFill>
                  <a:schemeClr val="dk1"/>
                </a:solidFill>
                <a:latin typeface="AR丸ゴシック体M" panose="020F0609000000000000" pitchFamily="49" charset="-128"/>
                <a:ea typeface="AR丸ゴシック体M" panose="020F0609000000000000" pitchFamily="49" charset="-128"/>
                <a:sym typeface="Arial"/>
              </a:rPr>
              <a:t>２８　２９　３０　３１　　</a:t>
            </a:r>
            <a:endParaRPr dirty="0">
              <a:latin typeface="AR丸ゴシック体M" panose="020F0609000000000000" pitchFamily="49" charset="-128"/>
              <a:ea typeface="AR丸ゴシック体M" panose="020F0609000000000000" pitchFamily="49" charset="-128"/>
            </a:endParaRPr>
          </a:p>
        </p:txBody>
      </p:sp>
      <p:sp>
        <p:nvSpPr>
          <p:cNvPr id="191" name="Google Shape;191;p9"/>
          <p:cNvSpPr/>
          <p:nvPr/>
        </p:nvSpPr>
        <p:spPr>
          <a:xfrm>
            <a:off x="7620326" y="3360996"/>
            <a:ext cx="483278" cy="407509"/>
          </a:xfrm>
          <a:prstGeom prst="ellipse">
            <a:avLst/>
          </a:prstGeom>
          <a:noFill/>
          <a:ln w="47625"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2" name="Google Shape;192;p9"/>
          <p:cNvSpPr/>
          <p:nvPr/>
        </p:nvSpPr>
        <p:spPr>
          <a:xfrm>
            <a:off x="7620326" y="4004805"/>
            <a:ext cx="483277" cy="407509"/>
          </a:xfrm>
          <a:prstGeom prst="ellipse">
            <a:avLst/>
          </a:prstGeom>
          <a:noFill/>
          <a:ln w="476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ja-JP" altLang="ja-JP" sz="1800" dirty="0">
                <a:solidFill>
                  <a:schemeClr val="dk1"/>
                </a:solidFill>
                <a:latin typeface="AR丸ゴシック体M" panose="020F0609000000000000" pitchFamily="49" charset="-128"/>
                <a:ea typeface="AR丸ゴシック体M" panose="020F0609000000000000" pitchFamily="49" charset="-128"/>
              </a:rPr>
              <a:t>　</a:t>
            </a:r>
            <a:endParaRPr sz="1800" dirty="0">
              <a:solidFill>
                <a:schemeClr val="lt1"/>
              </a:solidFill>
              <a:latin typeface="Calibri"/>
              <a:ea typeface="Calibri"/>
              <a:cs typeface="Calibri"/>
              <a:sym typeface="Calibri"/>
            </a:endParaRPr>
          </a:p>
        </p:txBody>
      </p:sp>
      <p:sp>
        <p:nvSpPr>
          <p:cNvPr id="193" name="Google Shape;193;p9"/>
          <p:cNvSpPr/>
          <p:nvPr/>
        </p:nvSpPr>
        <p:spPr>
          <a:xfrm>
            <a:off x="11224888" y="4566775"/>
            <a:ext cx="663387" cy="407509"/>
          </a:xfrm>
          <a:prstGeom prst="ellipse">
            <a:avLst/>
          </a:prstGeom>
          <a:noFill/>
          <a:ln w="476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9"/>
          <p:cNvSpPr txBox="1">
            <a:spLocks noGrp="1"/>
          </p:cNvSpPr>
          <p:nvPr>
            <p:ph type="title"/>
          </p:nvPr>
        </p:nvSpPr>
        <p:spPr>
          <a:xfrm>
            <a:off x="13456" y="30579"/>
            <a:ext cx="8597144"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クーリング・オフの期限</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正方形/長方形 1"/>
          <p:cNvSpPr/>
          <p:nvPr/>
        </p:nvSpPr>
        <p:spPr>
          <a:xfrm>
            <a:off x="245108" y="4102184"/>
            <a:ext cx="6304236" cy="112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①１日に訪問販売で浄水器を契約　　　　　</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②１日にマルチ商法で健康食品を契約　</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45</a:t>
            </a:fld>
            <a:endParaRPr lang="ja-JP" altLang="en-US" dirty="0"/>
          </a:p>
        </p:txBody>
      </p:sp>
      <p:cxnSp>
        <p:nvCxnSpPr>
          <p:cNvPr id="10" name="直線コネクタ 9"/>
          <p:cNvCxnSpPr/>
          <p:nvPr/>
        </p:nvCxnSpPr>
        <p:spPr>
          <a:xfrm>
            <a:off x="-30788" y="1239567"/>
            <a:ext cx="1230144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45108" y="1579963"/>
            <a:ext cx="6304236" cy="2386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Wingdings" panose="05000000000000000000" pitchFamily="2" charset="2"/>
              <a:buChar char="l"/>
            </a:pP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クーリング・オフについて記載された書類を受け取った日を１日目として</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数える。</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marL="457200" indent="-457200">
              <a:buFont typeface="Wingdings" panose="05000000000000000000" pitchFamily="2" charset="2"/>
              <a:buChar char="l"/>
            </a:pP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クーリング・オフは発信</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主義</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期限内</a:t>
            </a: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に発信すれば</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よい。</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7620326" y="1342898"/>
            <a:ext cx="3606473" cy="605100"/>
          </a:xfrm>
          <a:prstGeom prst="wedgeEllipseCallout">
            <a:avLst>
              <a:gd name="adj1" fmla="val -39475"/>
              <a:gd name="adj2" fmla="val 2787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契約日</a:t>
            </a:r>
            <a:endParaRPr kumimoji="1" lang="ja-JP" altLang="en-US" sz="2400" dirty="0"/>
          </a:p>
        </p:txBody>
      </p:sp>
      <p:sp>
        <p:nvSpPr>
          <p:cNvPr id="13" name="Google Shape;149;p5"/>
          <p:cNvSpPr/>
          <p:nvPr/>
        </p:nvSpPr>
        <p:spPr>
          <a:xfrm>
            <a:off x="10238234" y="318834"/>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Tree>
    <p:extLst>
      <p:ext uri="{BB962C8B-B14F-4D97-AF65-F5344CB8AC3E}">
        <p14:creationId xmlns:p14="http://schemas.microsoft.com/office/powerpoint/2010/main" val="185179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p:tgtEl>
                                          <p:spTgt spid="19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9">
                                            <p:txEl>
                                              <p:pRg st="0" end="0"/>
                                            </p:txEl>
                                          </p:spTgt>
                                        </p:tgtEl>
                                        <p:attrNameLst>
                                          <p:attrName>style.visibility</p:attrName>
                                        </p:attrNameLst>
                                      </p:cBhvr>
                                      <p:to>
                                        <p:strVal val="visible"/>
                                      </p:to>
                                    </p:set>
                                    <p:anim calcmode="lin" valueType="num">
                                      <p:cBhvr additive="base">
                                        <p:cTn id="10" dur="500" fill="hold"/>
                                        <p:tgtEl>
                                          <p:spTgt spid="18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3"/>
                                        </p:tgtEl>
                                        <p:attrNameLst>
                                          <p:attrName>style.visibility</p:attrName>
                                        </p:attrNameLst>
                                      </p:cBhvr>
                                      <p:to>
                                        <p:strVal val="visible"/>
                                      </p:to>
                                    </p:set>
                                    <p:anim calcmode="lin" valueType="num">
                                      <p:cBhvr additive="base">
                                        <p:cTn id="16" dur="500"/>
                                        <p:tgtEl>
                                          <p:spTgt spid="19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9">
                                            <p:txEl>
                                              <p:pRg st="1" end="1"/>
                                            </p:txEl>
                                          </p:spTgt>
                                        </p:tgtEl>
                                        <p:attrNameLst>
                                          <p:attrName>style.visibility</p:attrName>
                                        </p:attrNameLst>
                                      </p:cBhvr>
                                      <p:to>
                                        <p:strVal val="visible"/>
                                      </p:to>
                                    </p:set>
                                    <p:anim calcmode="lin" valueType="num">
                                      <p:cBhvr additive="base">
                                        <p:cTn id="19" dur="10" fill="hold"/>
                                        <p:tgtEl>
                                          <p:spTgt spid="189">
                                            <p:txEl>
                                              <p:pRg st="1" end="1"/>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18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p:nvPr/>
        </p:nvSpPr>
        <p:spPr>
          <a:xfrm>
            <a:off x="393267" y="1959864"/>
            <a:ext cx="2881223" cy="375127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altLang="ja-JP" sz="1800"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dirty="0" smtClean="0">
                <a:solidFill>
                  <a:schemeClr val="dk1"/>
                </a:solidFill>
                <a:latin typeface="Calibri"/>
                <a:ea typeface="Calibri"/>
                <a:cs typeface="Calibri"/>
                <a:sym typeface="Calibri"/>
              </a:rPr>
              <a:t>郵便</a:t>
            </a:r>
            <a:r>
              <a:rPr lang="ja-JP" sz="1800" dirty="0">
                <a:solidFill>
                  <a:schemeClr val="dk1"/>
                </a:solidFill>
                <a:latin typeface="Calibri"/>
                <a:ea typeface="Calibri"/>
                <a:cs typeface="Calibri"/>
                <a:sym typeface="Calibri"/>
              </a:rPr>
              <a:t>はがき</a:t>
            </a:r>
            <a:endParaRPr dirty="0"/>
          </a:p>
        </p:txBody>
      </p:sp>
      <p:sp>
        <p:nvSpPr>
          <p:cNvPr id="202" name="Google Shape;202;p10"/>
          <p:cNvSpPr/>
          <p:nvPr/>
        </p:nvSpPr>
        <p:spPr>
          <a:xfrm>
            <a:off x="3742828" y="1339629"/>
            <a:ext cx="4149170" cy="539547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180000" tIns="288000" rIns="91425" bIns="45700" anchor="t" anchorCtr="0">
            <a:noAutofit/>
          </a:bodyPr>
          <a:lstStyle/>
          <a:p>
            <a:pPr marL="0" marR="0" lvl="0" indent="0" algn="ctr" rtl="0">
              <a:spcBef>
                <a:spcPts val="0"/>
              </a:spcBef>
              <a:spcAft>
                <a:spcPts val="0"/>
              </a:spcAft>
              <a:buNone/>
            </a:pPr>
            <a:r>
              <a:rPr lang="ja-JP" sz="2000" dirty="0">
                <a:solidFill>
                  <a:schemeClr val="dk1"/>
                </a:solidFill>
                <a:latin typeface="Calibri"/>
                <a:ea typeface="Calibri"/>
                <a:cs typeface="Calibri"/>
                <a:sym typeface="Calibri"/>
              </a:rPr>
              <a:t>契約解除通知書</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次の契約を解除</a:t>
            </a:r>
            <a:r>
              <a:rPr lang="ja-JP" sz="2000" dirty="0" smtClean="0">
                <a:solidFill>
                  <a:schemeClr val="dk1"/>
                </a:solidFill>
                <a:latin typeface="Calibri"/>
                <a:ea typeface="Calibri"/>
                <a:cs typeface="Calibri"/>
                <a:sym typeface="Calibri"/>
              </a:rPr>
              <a:t>します</a:t>
            </a:r>
            <a:r>
              <a:rPr lang="ja-JP" alt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lvl="0"/>
            <a:r>
              <a:rPr lang="ja-JP" sz="2000" dirty="0">
                <a:solidFill>
                  <a:schemeClr val="dk1"/>
                </a:solidFill>
                <a:latin typeface="Calibri"/>
                <a:ea typeface="Calibri"/>
                <a:cs typeface="Calibri"/>
                <a:sym typeface="Calibri"/>
              </a:rPr>
              <a:t>契約日　２０●</a:t>
            </a:r>
            <a:r>
              <a:rPr lang="ja-JP" sz="2000" dirty="0" smtClean="0">
                <a:solidFill>
                  <a:schemeClr val="dk1"/>
                </a:solidFill>
                <a:latin typeface="Calibri"/>
                <a:ea typeface="Calibri"/>
                <a:cs typeface="Calibri"/>
                <a:sym typeface="Calibri"/>
              </a:rPr>
              <a:t>●年</a:t>
            </a:r>
            <a:r>
              <a:rPr lang="ja-JP" altLang="en-US" sz="2000" dirty="0">
                <a:latin typeface="Calibri"/>
                <a:ea typeface="Calibri"/>
                <a:cs typeface="Calibri"/>
                <a:sym typeface="Calibri"/>
              </a:rPr>
              <a:t>　</a:t>
            </a:r>
            <a:r>
              <a:rPr lang="en-US" altLang="ja-JP" sz="2000" dirty="0">
                <a:latin typeface="Calibri"/>
                <a:ea typeface="Calibri"/>
                <a:cs typeface="Calibri"/>
                <a:sym typeface="Calibri"/>
              </a:rPr>
              <a:t>×</a:t>
            </a:r>
            <a:r>
              <a:rPr lang="ja-JP" altLang="en-US" sz="2000" dirty="0">
                <a:latin typeface="Calibri"/>
                <a:ea typeface="Calibri"/>
                <a:cs typeface="Calibri"/>
                <a:sym typeface="Calibri"/>
              </a:rPr>
              <a:t>月</a:t>
            </a:r>
            <a:r>
              <a:rPr lang="en-US" altLang="ja-JP" sz="2000" dirty="0">
                <a:latin typeface="Calibri"/>
                <a:ea typeface="Calibri"/>
                <a:cs typeface="Calibri"/>
                <a:sym typeface="Calibri"/>
              </a:rPr>
              <a:t>×</a:t>
            </a:r>
            <a:r>
              <a:rPr lang="ja-JP" altLang="en-US" sz="2000" dirty="0">
                <a:latin typeface="Calibri"/>
                <a:ea typeface="Calibri"/>
                <a:cs typeface="Calibri"/>
                <a:sym typeface="Calibri"/>
              </a:rPr>
              <a:t>日</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商品名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契約金額　△△△円</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販売店名　　××××　△△店</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支払った代金●●●●円を返金し、</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商品を引き取って</a:t>
            </a:r>
            <a:r>
              <a:rPr lang="ja-JP" sz="2000" dirty="0" smtClean="0">
                <a:solidFill>
                  <a:schemeClr val="dk1"/>
                </a:solidFill>
                <a:latin typeface="Calibri"/>
                <a:ea typeface="Calibri"/>
                <a:cs typeface="Calibri"/>
                <a:sym typeface="Calibri"/>
              </a:rPr>
              <a:t>ください</a:t>
            </a:r>
            <a:r>
              <a:rPr lang="ja-JP" altLang="en-US" sz="2000" dirty="0" smtClean="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２０●●年　×月×日</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住所</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氏名</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03" name="Google Shape;203;p10"/>
          <p:cNvSpPr/>
          <p:nvPr/>
        </p:nvSpPr>
        <p:spPr>
          <a:xfrm>
            <a:off x="711736" y="3044668"/>
            <a:ext cx="2244283" cy="158167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dirty="0">
                <a:solidFill>
                  <a:schemeClr val="dk1"/>
                </a:solidFill>
                <a:latin typeface="Calibri"/>
                <a:ea typeface="Calibri"/>
                <a:cs typeface="Calibri"/>
                <a:sym typeface="Calibri"/>
              </a:rPr>
              <a:t>販売店の住所</a:t>
            </a: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2400" dirty="0">
                <a:solidFill>
                  <a:schemeClr val="dk1"/>
                </a:solidFill>
                <a:latin typeface="Calibri"/>
                <a:ea typeface="Calibri"/>
                <a:cs typeface="Calibri"/>
                <a:sym typeface="Calibri"/>
              </a:rPr>
              <a:t>会社名</a:t>
            </a: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2400" dirty="0">
                <a:solidFill>
                  <a:schemeClr val="dk1"/>
                </a:solidFill>
                <a:latin typeface="Calibri"/>
                <a:ea typeface="Calibri"/>
                <a:cs typeface="Calibri"/>
                <a:sym typeface="Calibri"/>
              </a:rPr>
              <a:t>代表者　様</a:t>
            </a:r>
            <a:endParaRPr dirty="0"/>
          </a:p>
        </p:txBody>
      </p:sp>
      <p:sp>
        <p:nvSpPr>
          <p:cNvPr id="204" name="Google Shape;204;p10"/>
          <p:cNvSpPr/>
          <p:nvPr/>
        </p:nvSpPr>
        <p:spPr>
          <a:xfrm>
            <a:off x="7891998" y="3485283"/>
            <a:ext cx="2708694" cy="1466490"/>
          </a:xfrm>
          <a:prstGeom prst="wedgeEllipseCallout">
            <a:avLst>
              <a:gd name="adj1" fmla="val -56502"/>
              <a:gd name="adj2" fmla="val 27206"/>
            </a:avLst>
          </a:prstGeom>
          <a:solidFill>
            <a:schemeClr val="l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支払い済み</a:t>
            </a:r>
            <a:r>
              <a:rPr lang="ja-JP" sz="1800" dirty="0" smtClean="0">
                <a:solidFill>
                  <a:schemeClr val="dk1"/>
                </a:solidFill>
                <a:latin typeface="Calibri"/>
                <a:ea typeface="Calibri"/>
                <a:cs typeface="Calibri"/>
                <a:sym typeface="Calibri"/>
              </a:rPr>
              <a:t>の</a:t>
            </a:r>
            <a:endParaRPr lang="en-US" altLang="ja-JP" sz="1800"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dirty="0" smtClean="0">
                <a:solidFill>
                  <a:schemeClr val="dk1"/>
                </a:solidFill>
                <a:latin typeface="Calibri"/>
                <a:ea typeface="Calibri"/>
                <a:cs typeface="Calibri"/>
                <a:sym typeface="Calibri"/>
              </a:rPr>
              <a:t>代金</a:t>
            </a:r>
            <a:r>
              <a:rPr lang="ja-JP" sz="1800" dirty="0">
                <a:solidFill>
                  <a:schemeClr val="dk1"/>
                </a:solidFill>
                <a:latin typeface="Calibri"/>
                <a:ea typeface="Calibri"/>
                <a:cs typeface="Calibri"/>
                <a:sym typeface="Calibri"/>
              </a:rPr>
              <a:t>がある場合</a:t>
            </a:r>
            <a:endParaRPr dirty="0"/>
          </a:p>
        </p:txBody>
      </p:sp>
      <p:sp>
        <p:nvSpPr>
          <p:cNvPr id="205" name="Google Shape;205;p10"/>
          <p:cNvSpPr/>
          <p:nvPr/>
        </p:nvSpPr>
        <p:spPr>
          <a:xfrm>
            <a:off x="7909250" y="5125001"/>
            <a:ext cx="2674189" cy="1610102"/>
          </a:xfrm>
          <a:prstGeom prst="wedgeEllipseCallout">
            <a:avLst>
              <a:gd name="adj1" fmla="val -67728"/>
              <a:gd name="adj2" fmla="val -59057"/>
            </a:avLst>
          </a:prstGeom>
          <a:solidFill>
            <a:schemeClr val="l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返品費用は販売会社の負担</a:t>
            </a:r>
            <a:endParaRPr dirty="0"/>
          </a:p>
        </p:txBody>
      </p:sp>
      <p:sp>
        <p:nvSpPr>
          <p:cNvPr id="206" name="Google Shape;206;p10"/>
          <p:cNvSpPr/>
          <p:nvPr/>
        </p:nvSpPr>
        <p:spPr>
          <a:xfrm>
            <a:off x="7942507" y="1335395"/>
            <a:ext cx="4083170" cy="1709273"/>
          </a:xfrm>
          <a:prstGeom prst="flowChartProcess">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2000"/>
              <a:buFont typeface="Wingdings" panose="05000000000000000000" pitchFamily="2" charset="2"/>
              <a:buChar char="l"/>
            </a:pPr>
            <a:r>
              <a:rPr lang="ja-JP" sz="2000" dirty="0">
                <a:solidFill>
                  <a:srgbClr val="FF0000"/>
                </a:solidFill>
                <a:latin typeface="HG丸ｺﾞｼｯｸM-PRO" panose="020F0600000000000000" pitchFamily="50" charset="-128"/>
                <a:ea typeface="HG丸ｺﾞｼｯｸM-PRO" panose="020F0600000000000000" pitchFamily="50" charset="-128"/>
                <a:sym typeface="Arial"/>
              </a:rPr>
              <a:t>クレジットで購入の場合はクレジット会社にも通知</a:t>
            </a:r>
            <a:r>
              <a:rPr lang="ja-JP" sz="2000" dirty="0" smtClean="0">
                <a:solidFill>
                  <a:srgbClr val="FF0000"/>
                </a:solidFill>
                <a:latin typeface="HG丸ｺﾞｼｯｸM-PRO" panose="020F0600000000000000" pitchFamily="50" charset="-128"/>
                <a:ea typeface="HG丸ｺﾞｼｯｸM-PRO" panose="020F0600000000000000" pitchFamily="50" charset="-128"/>
                <a:sym typeface="Arial"/>
              </a:rPr>
              <a:t>する</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sym typeface="Arial"/>
              </a:rPr>
              <a:t>。</a:t>
            </a:r>
            <a:endParaRPr sz="2000" dirty="0">
              <a:solidFill>
                <a:srgbClr val="FF0000"/>
              </a:solidFill>
              <a:latin typeface="HG丸ｺﾞｼｯｸM-PRO" panose="020F0600000000000000" pitchFamily="50" charset="-128"/>
              <a:ea typeface="HG丸ｺﾞｼｯｸM-PRO" panose="020F0600000000000000" pitchFamily="50" charset="-128"/>
              <a:sym typeface="Arial"/>
            </a:endParaRPr>
          </a:p>
          <a:p>
            <a:pPr marL="342900" marR="0" lvl="0" indent="-342900" algn="l" rtl="0">
              <a:spcBef>
                <a:spcPts val="0"/>
              </a:spcBef>
              <a:spcAft>
                <a:spcPts val="0"/>
              </a:spcAft>
              <a:buClr>
                <a:srgbClr val="FF0000"/>
              </a:buClr>
              <a:buSzPts val="2000"/>
              <a:buFont typeface="Wingdings" panose="05000000000000000000" pitchFamily="2" charset="2"/>
              <a:buChar char="l"/>
            </a:pPr>
            <a:r>
              <a:rPr lang="ja-JP" sz="2000" dirty="0">
                <a:solidFill>
                  <a:srgbClr val="FF0000"/>
                </a:solidFill>
                <a:latin typeface="HG丸ｺﾞｼｯｸM-PRO" panose="020F0600000000000000" pitchFamily="50" charset="-128"/>
                <a:ea typeface="HG丸ｺﾞｼｯｸM-PRO" panose="020F0600000000000000" pitchFamily="50" charset="-128"/>
                <a:sym typeface="Arial"/>
              </a:rPr>
              <a:t>ハガキの両面コピーを取る</a:t>
            </a:r>
            <a:endParaRPr sz="2000" dirty="0">
              <a:solidFill>
                <a:srgbClr val="FF0000"/>
              </a:solidFill>
              <a:latin typeface="HG丸ｺﾞｼｯｸM-PRO" panose="020F0600000000000000" pitchFamily="50" charset="-128"/>
              <a:ea typeface="HG丸ｺﾞｼｯｸM-PRO" panose="020F0600000000000000" pitchFamily="50" charset="-128"/>
              <a:sym typeface="Arial"/>
            </a:endParaRPr>
          </a:p>
          <a:p>
            <a:pPr marL="342900" marR="0" lvl="0" indent="-342900" algn="l" rtl="0">
              <a:spcBef>
                <a:spcPts val="0"/>
              </a:spcBef>
              <a:spcAft>
                <a:spcPts val="0"/>
              </a:spcAft>
              <a:buClr>
                <a:srgbClr val="FF0000"/>
              </a:buClr>
              <a:buSzPts val="2000"/>
              <a:buFont typeface="Wingdings" panose="05000000000000000000" pitchFamily="2" charset="2"/>
              <a:buChar char="l"/>
            </a:pPr>
            <a:r>
              <a:rPr lang="ja-JP" sz="2000" dirty="0">
                <a:solidFill>
                  <a:srgbClr val="FF0000"/>
                </a:solidFill>
                <a:latin typeface="HG丸ｺﾞｼｯｸM-PRO" panose="020F0600000000000000" pitchFamily="50" charset="-128"/>
                <a:ea typeface="HG丸ｺﾞｼｯｸM-PRO" panose="020F0600000000000000" pitchFamily="50" charset="-128"/>
                <a:sym typeface="Arial"/>
              </a:rPr>
              <a:t>特定記録郵便・簡易書留</a:t>
            </a:r>
            <a:r>
              <a:rPr lang="ja-JP" sz="2000" dirty="0" smtClean="0">
                <a:solidFill>
                  <a:srgbClr val="FF0000"/>
                </a:solidFill>
                <a:latin typeface="HG丸ｺﾞｼｯｸM-PRO" panose="020F0600000000000000" pitchFamily="50" charset="-128"/>
                <a:ea typeface="HG丸ｺﾞｼｯｸM-PRO" panose="020F0600000000000000" pitchFamily="50" charset="-128"/>
                <a:sym typeface="Arial"/>
              </a:rPr>
              <a:t>など</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sym typeface="Arial"/>
            </a:endParaRPr>
          </a:p>
          <a:p>
            <a:pPr marR="0" lvl="0" algn="l" rtl="0">
              <a:spcBef>
                <a:spcPts val="0"/>
              </a:spcBef>
              <a:spcAft>
                <a:spcPts val="0"/>
              </a:spcAft>
              <a:buClr>
                <a:srgbClr val="FF0000"/>
              </a:buClr>
              <a:buSzPts val="2000"/>
            </a:pP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a:t>
            </a:r>
            <a:r>
              <a:rPr lang="ja-JP" sz="2000" dirty="0" smtClean="0">
                <a:solidFill>
                  <a:srgbClr val="FF0000"/>
                </a:solidFill>
                <a:latin typeface="HG丸ｺﾞｼｯｸM-PRO" panose="020F0600000000000000" pitchFamily="50" charset="-128"/>
                <a:ea typeface="HG丸ｺﾞｼｯｸM-PRO" panose="020F0600000000000000" pitchFamily="50" charset="-128"/>
                <a:sym typeface="Arial"/>
              </a:rPr>
              <a:t>発信</a:t>
            </a:r>
            <a:r>
              <a:rPr lang="ja-JP" sz="2000" dirty="0">
                <a:solidFill>
                  <a:srgbClr val="FF0000"/>
                </a:solidFill>
                <a:latin typeface="HG丸ｺﾞｼｯｸM-PRO" panose="020F0600000000000000" pitchFamily="50" charset="-128"/>
                <a:ea typeface="HG丸ｺﾞｼｯｸM-PRO" panose="020F0600000000000000" pitchFamily="50" charset="-128"/>
                <a:sym typeface="Arial"/>
              </a:rPr>
              <a:t>の記録が残る方法で</a:t>
            </a:r>
            <a:r>
              <a:rPr lang="ja-JP" sz="2000" dirty="0" smtClean="0">
                <a:solidFill>
                  <a:srgbClr val="FF0000"/>
                </a:solidFill>
                <a:latin typeface="HG丸ｺﾞｼｯｸM-PRO" panose="020F0600000000000000" pitchFamily="50" charset="-128"/>
                <a:ea typeface="HG丸ｺﾞｼｯｸM-PRO" panose="020F0600000000000000" pitchFamily="50" charset="-128"/>
                <a:sym typeface="Arial"/>
              </a:rPr>
              <a:t>送る</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sym typeface="Arial"/>
              </a:rPr>
              <a:t>。</a:t>
            </a:r>
            <a:endParaRPr sz="2000" dirty="0">
              <a:solidFill>
                <a:srgbClr val="FF0000"/>
              </a:solidFill>
              <a:latin typeface="HG丸ｺﾞｼｯｸM-PRO" panose="020F0600000000000000" pitchFamily="50" charset="-128"/>
              <a:ea typeface="HG丸ｺﾞｼｯｸM-PRO" panose="020F0600000000000000" pitchFamily="50" charset="-128"/>
              <a:sym typeface="Arial"/>
            </a:endParaRPr>
          </a:p>
        </p:txBody>
      </p:sp>
      <p:sp>
        <p:nvSpPr>
          <p:cNvPr id="207" name="Google Shape;207;p10"/>
          <p:cNvSpPr/>
          <p:nvPr/>
        </p:nvSpPr>
        <p:spPr>
          <a:xfrm>
            <a:off x="531051" y="5125001"/>
            <a:ext cx="1987862" cy="1172282"/>
          </a:xfrm>
          <a:prstGeom prst="wedgeEllipseCallout">
            <a:avLst>
              <a:gd name="adj1" fmla="val 18158"/>
              <a:gd name="adj2" fmla="val -78786"/>
            </a:avLst>
          </a:prstGeom>
          <a:solidFill>
            <a:schemeClr val="lt1"/>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代表者宛に</a:t>
            </a:r>
            <a:endParaRPr dirty="0"/>
          </a:p>
        </p:txBody>
      </p:sp>
      <p:sp>
        <p:nvSpPr>
          <p:cNvPr id="210" name="Google Shape;210;p10"/>
          <p:cNvSpPr txBox="1">
            <a:spLocks noGrp="1"/>
          </p:cNvSpPr>
          <p:nvPr>
            <p:ph type="title"/>
          </p:nvPr>
        </p:nvSpPr>
        <p:spPr>
          <a:xfrm>
            <a:off x="0" y="183495"/>
            <a:ext cx="8615452"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クーリング・オフ通知の書き方</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3600" dirty="0">
                <a:solidFill>
                  <a:schemeClr val="tx1"/>
                </a:solidFill>
                <a:latin typeface="HG丸ｺﾞｼｯｸM-PRO" panose="020F0600000000000000" pitchFamily="50" charset="-128"/>
                <a:ea typeface="HG丸ｺﾞｼｯｸM-PRO" panose="020F0600000000000000" pitchFamily="50" charset="-128"/>
                <a:cs typeface="Arial"/>
                <a:sym typeface="Arial"/>
              </a:rPr>
              <a:t>必ずはがきなどの書面で！</a:t>
            </a:r>
            <a:endParaRPr sz="36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46</a:t>
            </a:fld>
            <a:endParaRPr lang="ja-JP" altLang="en-US" dirty="0"/>
          </a:p>
        </p:txBody>
      </p:sp>
      <p:sp>
        <p:nvSpPr>
          <p:cNvPr id="12" name="Google Shape;149;p5"/>
          <p:cNvSpPr/>
          <p:nvPr/>
        </p:nvSpPr>
        <p:spPr>
          <a:xfrm>
            <a:off x="10252089" y="315906"/>
            <a:ext cx="1318348" cy="54097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Calibri"/>
                <a:ea typeface="Calibri"/>
                <a:cs typeface="Calibri"/>
                <a:sym typeface="Calibri"/>
              </a:rPr>
              <a:t>テキストＰ１２</a:t>
            </a:r>
            <a:endParaRPr dirty="0"/>
          </a:p>
        </p:txBody>
      </p:sp>
    </p:spTree>
    <p:extLst>
      <p:ext uri="{BB962C8B-B14F-4D97-AF65-F5344CB8AC3E}">
        <p14:creationId xmlns:p14="http://schemas.microsoft.com/office/powerpoint/2010/main" val="154828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body" idx="1"/>
          </p:nvPr>
        </p:nvSpPr>
        <p:spPr>
          <a:xfrm>
            <a:off x="90152" y="2275104"/>
            <a:ext cx="11616939" cy="1621222"/>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未成年者の契約には、原則として親や親権者の同意が必要</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同意のないこづかいの範囲を超えた</a:t>
            </a:r>
            <a:r>
              <a:rPr lang="ja-JP" altLang="en-US" dirty="0">
                <a:latin typeface="HG丸ｺﾞｼｯｸM-PRO" panose="020F0600000000000000" pitchFamily="50" charset="-128"/>
                <a:ea typeface="HG丸ｺﾞｼｯｸM-PRO" panose="020F0600000000000000" pitchFamily="50" charset="-128"/>
                <a:cs typeface="Arial"/>
                <a:sym typeface="Arial"/>
              </a:rPr>
              <a:t>契約</a:t>
            </a:r>
            <a:r>
              <a:rPr lang="ja-JP" dirty="0">
                <a:latin typeface="HG丸ｺﾞｼｯｸM-PRO" panose="020F0600000000000000" pitchFamily="50" charset="-128"/>
                <a:ea typeface="HG丸ｺﾞｼｯｸM-PRO" panose="020F0600000000000000" pitchFamily="50" charset="-128"/>
                <a:cs typeface="Arial"/>
                <a:sym typeface="Arial"/>
              </a:rPr>
              <a:t>は取消が可能</a:t>
            </a:r>
            <a:endParaRPr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ct val="90000"/>
              </a:lnSpc>
              <a:spcBef>
                <a:spcPts val="1000"/>
              </a:spcBef>
              <a:spcAft>
                <a:spcPts val="0"/>
              </a:spcAft>
              <a:buClr>
                <a:schemeClr val="dk1"/>
              </a:buClr>
              <a:buSzPts val="3200"/>
              <a:buFont typeface="Wingdings" panose="05000000000000000000" pitchFamily="2" charset="2"/>
              <a:buChar char="l"/>
            </a:pPr>
            <a:r>
              <a:rPr lang="ja-JP" dirty="0">
                <a:latin typeface="HG丸ｺﾞｼｯｸM-PRO" panose="020F0600000000000000" pitchFamily="50" charset="-128"/>
                <a:ea typeface="HG丸ｺﾞｼｯｸM-PRO" panose="020F0600000000000000" pitchFamily="50" charset="-128"/>
                <a:cs typeface="Arial"/>
                <a:sym typeface="Arial"/>
              </a:rPr>
              <a:t>本人からでも親権者からでも取消が可能</a:t>
            </a:r>
            <a:endParaRPr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r>
              <a:rPr lang="ja-JP" altLang="en-US" sz="3200" dirty="0">
                <a:latin typeface="Arial"/>
                <a:ea typeface="Arial"/>
                <a:cs typeface="Arial"/>
                <a:sym typeface="Arial"/>
              </a:rPr>
              <a:t>　</a:t>
            </a:r>
            <a:endParaRPr sz="3200" dirty="0">
              <a:latin typeface="Arial"/>
              <a:ea typeface="Arial"/>
              <a:cs typeface="Arial"/>
              <a:sym typeface="Arial"/>
            </a:endParaRPr>
          </a:p>
        </p:txBody>
      </p:sp>
      <p:sp>
        <p:nvSpPr>
          <p:cNvPr id="218" name="Google Shape;218;p11"/>
          <p:cNvSpPr/>
          <p:nvPr/>
        </p:nvSpPr>
        <p:spPr>
          <a:xfrm>
            <a:off x="5778418" y="4314029"/>
            <a:ext cx="5320665" cy="1386023"/>
          </a:xfrm>
          <a:prstGeom prst="rect">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b="1" dirty="0" smtClean="0">
                <a:solidFill>
                  <a:srgbClr val="FF0000"/>
                </a:solidFill>
              </a:rPr>
              <a:t>2022年</a:t>
            </a:r>
            <a:r>
              <a:rPr lang="en-US" altLang="ja-JP" sz="2800" b="1" dirty="0" smtClean="0">
                <a:solidFill>
                  <a:srgbClr val="FF0000"/>
                </a:solidFill>
              </a:rPr>
              <a:t>4</a:t>
            </a:r>
            <a:r>
              <a:rPr lang="ja-JP" altLang="en-US" sz="2800" b="1" dirty="0" smtClean="0">
                <a:solidFill>
                  <a:srgbClr val="FF0000"/>
                </a:solidFill>
              </a:rPr>
              <a:t>月</a:t>
            </a:r>
            <a:r>
              <a:rPr lang="en-US" altLang="ja-JP" sz="2800" b="1" dirty="0" smtClean="0">
                <a:solidFill>
                  <a:srgbClr val="FF0000"/>
                </a:solidFill>
              </a:rPr>
              <a:t>1</a:t>
            </a:r>
            <a:r>
              <a:rPr lang="ja-JP" altLang="en-US" sz="2800" b="1" dirty="0" smtClean="0">
                <a:solidFill>
                  <a:srgbClr val="FF0000"/>
                </a:solidFill>
              </a:rPr>
              <a:t>日</a:t>
            </a:r>
            <a:r>
              <a:rPr lang="ja-JP" sz="2800" b="1" dirty="0" smtClean="0">
                <a:solidFill>
                  <a:srgbClr val="FF0000"/>
                </a:solidFill>
              </a:rPr>
              <a:t>より</a:t>
            </a:r>
            <a:r>
              <a:rPr lang="ja-JP" sz="2800" b="1" dirty="0">
                <a:solidFill>
                  <a:srgbClr val="FF0000"/>
                </a:solidFill>
              </a:rPr>
              <a:t>成年年齢が</a:t>
            </a:r>
            <a:endParaRPr sz="2800" b="1" dirty="0">
              <a:solidFill>
                <a:srgbClr val="FF0000"/>
              </a:solidFill>
            </a:endParaRPr>
          </a:p>
          <a:p>
            <a:pPr marL="0" marR="0" lvl="0" indent="0" algn="ctr" rtl="0">
              <a:spcBef>
                <a:spcPts val="0"/>
              </a:spcBef>
              <a:spcAft>
                <a:spcPts val="0"/>
              </a:spcAft>
              <a:buNone/>
            </a:pPr>
            <a:r>
              <a:rPr lang="ja-JP" sz="2800" b="1" dirty="0">
                <a:solidFill>
                  <a:srgbClr val="FF0000"/>
                </a:solidFill>
              </a:rPr>
              <a:t>18歳に</a:t>
            </a:r>
            <a:r>
              <a:rPr lang="ja-JP" sz="2800" b="1" dirty="0" smtClean="0">
                <a:solidFill>
                  <a:srgbClr val="FF0000"/>
                </a:solidFill>
              </a:rPr>
              <a:t>引き下げられ</a:t>
            </a:r>
            <a:r>
              <a:rPr lang="ja-JP" altLang="en-US" sz="2800" b="1" dirty="0" smtClean="0">
                <a:solidFill>
                  <a:srgbClr val="FF0000"/>
                </a:solidFill>
              </a:rPr>
              <a:t>た</a:t>
            </a:r>
            <a:r>
              <a:rPr lang="ja-JP" sz="2800" b="1" dirty="0" smtClean="0">
                <a:solidFill>
                  <a:srgbClr val="FF0000"/>
                </a:solidFill>
              </a:rPr>
              <a:t>！</a:t>
            </a:r>
            <a:endParaRPr sz="2800" b="1" dirty="0">
              <a:solidFill>
                <a:schemeClr val="lt1"/>
              </a:solidFill>
              <a:latin typeface="Calibri"/>
              <a:ea typeface="Calibri"/>
              <a:cs typeface="Calibri"/>
              <a:sym typeface="Calibri"/>
            </a:endParaRPr>
          </a:p>
        </p:txBody>
      </p:sp>
      <p:sp>
        <p:nvSpPr>
          <p:cNvPr id="220" name="Google Shape;220;p11"/>
          <p:cNvSpPr/>
          <p:nvPr/>
        </p:nvSpPr>
        <p:spPr>
          <a:xfrm>
            <a:off x="10047666" y="270033"/>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Calibri"/>
                <a:ea typeface="Calibri"/>
                <a:cs typeface="Calibri"/>
                <a:sym typeface="Calibri"/>
              </a:rPr>
              <a:t>テキストＰ１３</a:t>
            </a:r>
            <a:endParaRPr/>
          </a:p>
        </p:txBody>
      </p:sp>
      <p:sp>
        <p:nvSpPr>
          <p:cNvPr id="221" name="Google Shape;221;p11"/>
          <p:cNvSpPr/>
          <p:nvPr/>
        </p:nvSpPr>
        <p:spPr>
          <a:xfrm>
            <a:off x="7830381" y="1316970"/>
            <a:ext cx="4271131" cy="880200"/>
          </a:xfrm>
          <a:prstGeom prst="wedgeEllipseCallout">
            <a:avLst>
              <a:gd name="adj1" fmla="val -49792"/>
              <a:gd name="adj2" fmla="val -39443"/>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dirty="0">
                <a:solidFill>
                  <a:schemeClr val="dk1"/>
                </a:solidFill>
                <a:latin typeface="+mn-lt"/>
                <a:ea typeface="Calibri"/>
                <a:cs typeface="Calibri"/>
                <a:sym typeface="Calibri"/>
              </a:rPr>
              <a:t>未成年者の特権！</a:t>
            </a:r>
            <a:endParaRPr sz="2000" dirty="0">
              <a:solidFill>
                <a:schemeClr val="dk1"/>
              </a:solidFill>
              <a:latin typeface="+mn-lt"/>
              <a:ea typeface="Calibri"/>
              <a:cs typeface="Calibri"/>
              <a:sym typeface="Calibri"/>
            </a:endParaRPr>
          </a:p>
          <a:p>
            <a:pPr marL="0" marR="0" lvl="0" indent="0" algn="ctr" rtl="0">
              <a:spcBef>
                <a:spcPts val="0"/>
              </a:spcBef>
              <a:spcAft>
                <a:spcPts val="0"/>
              </a:spcAft>
              <a:buNone/>
            </a:pPr>
            <a:r>
              <a:rPr lang="ja-JP" sz="2000" dirty="0">
                <a:solidFill>
                  <a:schemeClr val="dk1"/>
                </a:solidFill>
                <a:latin typeface="+mn-lt"/>
                <a:ea typeface="Calibri"/>
                <a:cs typeface="Calibri"/>
                <a:sym typeface="Calibri"/>
              </a:rPr>
              <a:t>大人になったら使えない</a:t>
            </a:r>
            <a:endParaRPr sz="2000" dirty="0">
              <a:solidFill>
                <a:schemeClr val="dk1"/>
              </a:solidFill>
              <a:latin typeface="+mn-lt"/>
              <a:ea typeface="Calibri"/>
              <a:cs typeface="Calibri"/>
              <a:sym typeface="Calibri"/>
            </a:endParaRPr>
          </a:p>
        </p:txBody>
      </p:sp>
      <p:sp>
        <p:nvSpPr>
          <p:cNvPr id="223" name="Google Shape;223;p11"/>
          <p:cNvSpPr txBox="1">
            <a:spLocks noGrp="1"/>
          </p:cNvSpPr>
          <p:nvPr>
            <p:ph type="title"/>
          </p:nvPr>
        </p:nvSpPr>
        <p:spPr>
          <a:xfrm>
            <a:off x="0" y="8897"/>
            <a:ext cx="8900173"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契約をやめる</a:t>
            </a:r>
            <a: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r>
            <a:b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0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２ </a:t>
            </a:r>
            <a:r>
              <a:rPr lang="ja-JP" sz="40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未成年者</a:t>
            </a: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契約の取消</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角丸四角形 1"/>
          <p:cNvSpPr/>
          <p:nvPr/>
        </p:nvSpPr>
        <p:spPr>
          <a:xfrm>
            <a:off x="259516" y="4099982"/>
            <a:ext cx="5393049" cy="181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u="sng" dirty="0">
                <a:solidFill>
                  <a:schemeClr val="tx1"/>
                </a:solidFill>
                <a:latin typeface="HG丸ｺﾞｼｯｸM-PRO" panose="020F0600000000000000" pitchFamily="50" charset="-128"/>
                <a:ea typeface="HG丸ｺﾞｼｯｸM-PRO" panose="020F0600000000000000" pitchFamily="50" charset="-128"/>
              </a:rPr>
              <a:t>未成年者取消ができない場合</a:t>
            </a:r>
            <a:endParaRPr kumimoji="1" lang="en-US" altLang="ja-JP" sz="2400" u="sng" dirty="0">
              <a:solidFill>
                <a:schemeClr val="tx1"/>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ü"/>
            </a:pP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成人しているとうそをついた契約</a:t>
            </a:r>
            <a:endParaRPr kumimoji="1"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ü"/>
            </a:pP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お小遣いの範囲の契約</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ü"/>
            </a:pP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親が目的を定めて許した契約</a:t>
            </a:r>
          </a:p>
        </p:txBody>
      </p:sp>
      <p:sp>
        <p:nvSpPr>
          <p:cNvPr id="3" name="スライド番号プレースホルダー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47</a:t>
            </a:fld>
            <a:endParaRPr lang="ja-JP" altLang="en-US" dirty="0"/>
          </a:p>
        </p:txBody>
      </p:sp>
      <p:cxnSp>
        <p:nvCxnSpPr>
          <p:cNvPr id="10" name="直線コネクタ 9"/>
          <p:cNvCxnSpPr/>
          <p:nvPr/>
        </p:nvCxnSpPr>
        <p:spPr>
          <a:xfrm flipV="1">
            <a:off x="0" y="1316970"/>
            <a:ext cx="12192000" cy="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5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p:cTn id="7" dur="500" fill="hold"/>
                                        <p:tgtEl>
                                          <p:spTgt spid="221"/>
                                        </p:tgtEl>
                                        <p:attrNameLst>
                                          <p:attrName>ppt_w</p:attrName>
                                        </p:attrNameLst>
                                      </p:cBhvr>
                                      <p:tavLst>
                                        <p:tav tm="0">
                                          <p:val>
                                            <p:fltVal val="0"/>
                                          </p:val>
                                        </p:tav>
                                        <p:tav tm="100000">
                                          <p:val>
                                            <p:strVal val="#ppt_w"/>
                                          </p:val>
                                        </p:tav>
                                      </p:tavLst>
                                    </p:anim>
                                    <p:anim calcmode="lin" valueType="num">
                                      <p:cBhvr>
                                        <p:cTn id="8" dur="500" fill="hold"/>
                                        <p:tgtEl>
                                          <p:spTgt spid="221"/>
                                        </p:tgtEl>
                                        <p:attrNameLst>
                                          <p:attrName>ppt_h</p:attrName>
                                        </p:attrNameLst>
                                      </p:cBhvr>
                                      <p:tavLst>
                                        <p:tav tm="0">
                                          <p:val>
                                            <p:fltVal val="0"/>
                                          </p:val>
                                        </p:tav>
                                        <p:tav tm="100000">
                                          <p:val>
                                            <p:strVal val="#ppt_h"/>
                                          </p:val>
                                        </p:tav>
                                      </p:tavLst>
                                    </p:anim>
                                    <p:animEffect transition="in" filter="fade">
                                      <p:cBhvr>
                                        <p:cTn id="9" dur="500"/>
                                        <p:tgtEl>
                                          <p:spTgt spid="2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70D193A-5921-42E2-B522-5C85414756D8}"/>
              </a:ext>
            </a:extLst>
          </p:cNvPr>
          <p:cNvPicPr>
            <a:picLocks noGrp="1" noChangeAspect="1"/>
          </p:cNvPicPr>
          <p:nvPr>
            <p:ph idx="1"/>
          </p:nvPr>
        </p:nvPicPr>
        <p:blipFill>
          <a:blip r:embed="rId3"/>
          <a:stretch>
            <a:fillRect/>
          </a:stretch>
        </p:blipFill>
        <p:spPr>
          <a:xfrm>
            <a:off x="928547" y="1518871"/>
            <a:ext cx="3480022" cy="2553963"/>
          </a:xfrm>
          <a:prstGeom prst="rect">
            <a:avLst/>
          </a:prstGeom>
        </p:spPr>
      </p:pic>
      <p:pic>
        <p:nvPicPr>
          <p:cNvPr id="5" name="図 4">
            <a:extLst>
              <a:ext uri="{FF2B5EF4-FFF2-40B4-BE49-F238E27FC236}">
                <a16:creationId xmlns:a16="http://schemas.microsoft.com/office/drawing/2014/main" id="{09FB966C-0887-44A0-AED8-CA55A3AC65A4}"/>
              </a:ext>
            </a:extLst>
          </p:cNvPr>
          <p:cNvPicPr>
            <a:picLocks noChangeAspect="1"/>
          </p:cNvPicPr>
          <p:nvPr/>
        </p:nvPicPr>
        <p:blipFill>
          <a:blip r:embed="rId4"/>
          <a:stretch>
            <a:fillRect/>
          </a:stretch>
        </p:blipFill>
        <p:spPr>
          <a:xfrm>
            <a:off x="4408569" y="1471078"/>
            <a:ext cx="3445282" cy="2598102"/>
          </a:xfrm>
          <a:prstGeom prst="rect">
            <a:avLst/>
          </a:prstGeom>
        </p:spPr>
      </p:pic>
      <p:pic>
        <p:nvPicPr>
          <p:cNvPr id="6" name="図 5">
            <a:extLst>
              <a:ext uri="{FF2B5EF4-FFF2-40B4-BE49-F238E27FC236}">
                <a16:creationId xmlns:a16="http://schemas.microsoft.com/office/drawing/2014/main" id="{14352BC4-49C7-439B-BBCD-A3F8FC157479}"/>
              </a:ext>
            </a:extLst>
          </p:cNvPr>
          <p:cNvPicPr>
            <a:picLocks noChangeAspect="1"/>
          </p:cNvPicPr>
          <p:nvPr/>
        </p:nvPicPr>
        <p:blipFill>
          <a:blip r:embed="rId5"/>
          <a:stretch>
            <a:fillRect/>
          </a:stretch>
        </p:blipFill>
        <p:spPr>
          <a:xfrm>
            <a:off x="7844623" y="1465718"/>
            <a:ext cx="3362160" cy="2672205"/>
          </a:xfrm>
          <a:prstGeom prst="rect">
            <a:avLst/>
          </a:prstGeom>
        </p:spPr>
      </p:pic>
      <p:grpSp>
        <p:nvGrpSpPr>
          <p:cNvPr id="14" name="グループ化 13"/>
          <p:cNvGrpSpPr/>
          <p:nvPr/>
        </p:nvGrpSpPr>
        <p:grpSpPr>
          <a:xfrm>
            <a:off x="6199346" y="4185434"/>
            <a:ext cx="2195652" cy="2432824"/>
            <a:chOff x="5643451" y="4015108"/>
            <a:chExt cx="2195652" cy="2432824"/>
          </a:xfrm>
        </p:grpSpPr>
        <p:grpSp>
          <p:nvGrpSpPr>
            <p:cNvPr id="13" name="グループ化 12"/>
            <p:cNvGrpSpPr/>
            <p:nvPr/>
          </p:nvGrpSpPr>
          <p:grpSpPr>
            <a:xfrm>
              <a:off x="5643451" y="4015108"/>
              <a:ext cx="2195652" cy="2432824"/>
              <a:chOff x="5768983" y="4146323"/>
              <a:chExt cx="2195652" cy="2432824"/>
            </a:xfrm>
          </p:grpSpPr>
          <p:pic>
            <p:nvPicPr>
              <p:cNvPr id="22" name="図 21">
                <a:extLst>
                  <a:ext uri="{FF2B5EF4-FFF2-40B4-BE49-F238E27FC236}">
                    <a16:creationId xmlns:a16="http://schemas.microsoft.com/office/drawing/2014/main" id="{3525D0F0-42C8-448F-8D45-12E027D359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8983" y="4146323"/>
                <a:ext cx="2195652" cy="2432824"/>
              </a:xfrm>
              <a:prstGeom prst="rect">
                <a:avLst/>
              </a:prstGeom>
              <a:solidFill>
                <a:schemeClr val="bg1"/>
              </a:solidFill>
              <a:ln>
                <a:solidFill>
                  <a:schemeClr val="accent1">
                    <a:lumMod val="50000"/>
                  </a:schemeClr>
                </a:solidFill>
              </a:ln>
            </p:spPr>
          </p:pic>
          <p:sp>
            <p:nvSpPr>
              <p:cNvPr id="20" name="吹き出し: 角を丸めた四角形 19">
                <a:extLst>
                  <a:ext uri="{FF2B5EF4-FFF2-40B4-BE49-F238E27FC236}">
                    <a16:creationId xmlns:a16="http://schemas.microsoft.com/office/drawing/2014/main" id="{F0EC562B-2514-46F5-A8DF-767F43E53002}"/>
                  </a:ext>
                </a:extLst>
              </p:cNvPr>
              <p:cNvSpPr/>
              <p:nvPr/>
            </p:nvSpPr>
            <p:spPr>
              <a:xfrm>
                <a:off x="5819403" y="4189034"/>
                <a:ext cx="2063944" cy="571504"/>
              </a:xfrm>
              <a:prstGeom prst="wedgeRoundRectCallout">
                <a:avLst>
                  <a:gd name="adj1" fmla="val -6219"/>
                  <a:gd name="adj2" fmla="val 88873"/>
                  <a:gd name="adj3" fmla="val 16667"/>
                </a:avLst>
              </a:prstGeom>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P創英角ﾎﾟｯﾌﾟ体" panose="040B0A00000000000000" pitchFamily="50" charset="-128"/>
                    <a:ea typeface="HGP創英角ﾎﾟｯﾌﾟ体" panose="040B0A00000000000000" pitchFamily="50" charset="-128"/>
                  </a:rPr>
                  <a:t>契約しないと</a:t>
                </a:r>
                <a:endParaRPr kumimoji="1" lang="ja-JP" altLang="en-US" dirty="0">
                  <a:latin typeface="HGP創英角ﾎﾟｯﾌﾟ体" panose="040B0A00000000000000" pitchFamily="50" charset="-128"/>
                  <a:ea typeface="HGP創英角ﾎﾟｯﾌﾟ体" panose="040B0A00000000000000" pitchFamily="50" charset="-128"/>
                </a:endParaRPr>
              </a:p>
              <a:p>
                <a:pPr algn="ctr"/>
                <a:r>
                  <a:rPr lang="ja-JP" altLang="en-US" dirty="0">
                    <a:latin typeface="HGP創英角ﾎﾟｯﾌﾟ体" panose="040B0A00000000000000" pitchFamily="50" charset="-128"/>
                    <a:ea typeface="HGP創英角ﾎﾟｯﾌﾟ体" panose="040B0A00000000000000" pitchFamily="50" charset="-128"/>
                  </a:rPr>
                  <a:t>付き合えない</a:t>
                </a:r>
                <a:endParaRPr kumimoji="1" lang="en-US" altLang="ja-JP" dirty="0">
                  <a:latin typeface="HGP創英角ﾎﾟｯﾌﾟ体" panose="040B0A00000000000000" pitchFamily="50" charset="-128"/>
                  <a:ea typeface="HGP創英角ﾎﾟｯﾌﾟ体" panose="040B0A00000000000000" pitchFamily="50" charset="-128"/>
                </a:endParaRPr>
              </a:p>
            </p:txBody>
          </p:sp>
        </p:grpSp>
        <p:sp>
          <p:nvSpPr>
            <p:cNvPr id="3" name="テキスト ボックス 2">
              <a:extLst>
                <a:ext uri="{FF2B5EF4-FFF2-40B4-BE49-F238E27FC236}">
                  <a16:creationId xmlns:a16="http://schemas.microsoft.com/office/drawing/2014/main" id="{67FF03C6-03A3-49EB-B207-BFAC069D95BA}"/>
                </a:ext>
              </a:extLst>
            </p:cNvPr>
            <p:cNvSpPr txBox="1"/>
            <p:nvPr/>
          </p:nvSpPr>
          <p:spPr>
            <a:xfrm>
              <a:off x="6156619" y="6055647"/>
              <a:ext cx="1169315" cy="307777"/>
            </a:xfrm>
            <a:prstGeom prst="rect">
              <a:avLst/>
            </a:prstGeom>
            <a:solidFill>
              <a:schemeClr val="bg1"/>
            </a:solidFill>
            <a:ln>
              <a:noFill/>
            </a:ln>
          </p:spPr>
          <p:txBody>
            <a:bodyPr wrap="square" rtlCol="0">
              <a:spAutoFit/>
            </a:bodyPr>
            <a:lstStyle/>
            <a:p>
              <a:pPr algn="ctr"/>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デート商法</a:t>
              </a:r>
            </a:p>
          </p:txBody>
        </p:sp>
      </p:grpSp>
      <p:grpSp>
        <p:nvGrpSpPr>
          <p:cNvPr id="10" name="グループ化 9"/>
          <p:cNvGrpSpPr/>
          <p:nvPr/>
        </p:nvGrpSpPr>
        <p:grpSpPr>
          <a:xfrm>
            <a:off x="2742417" y="4144156"/>
            <a:ext cx="2620860" cy="2515380"/>
            <a:chOff x="1644209" y="4037871"/>
            <a:chExt cx="2620860" cy="2515380"/>
          </a:xfrm>
        </p:grpSpPr>
        <p:sp>
          <p:nvSpPr>
            <p:cNvPr id="15" name="テキスト ボックス 14">
              <a:extLst>
                <a:ext uri="{FF2B5EF4-FFF2-40B4-BE49-F238E27FC236}">
                  <a16:creationId xmlns:a16="http://schemas.microsoft.com/office/drawing/2014/main" id="{7104BF4A-53BA-4E4D-9BC5-501C67B589D9}"/>
                </a:ext>
              </a:extLst>
            </p:cNvPr>
            <p:cNvSpPr txBox="1"/>
            <p:nvPr/>
          </p:nvSpPr>
          <p:spPr>
            <a:xfrm>
              <a:off x="1644209" y="4037871"/>
              <a:ext cx="2620860" cy="2515380"/>
            </a:xfrm>
            <a:prstGeom prst="rect">
              <a:avLst/>
            </a:prstGeom>
            <a:solidFill>
              <a:schemeClr val="bg1"/>
            </a:solidFill>
            <a:ln>
              <a:solidFill>
                <a:srgbClr val="3333CC"/>
              </a:solidFill>
            </a:ln>
          </p:spPr>
          <p:txBody>
            <a:bodyPr wrap="square" rtlCol="0">
              <a:spAutoFit/>
            </a:bodyPr>
            <a:lstStyle/>
            <a:p>
              <a:endParaRPr kumimoji="1" lang="ja-JP" altLang="en-US" dirty="0"/>
            </a:p>
          </p:txBody>
        </p:sp>
        <p:pic>
          <p:nvPicPr>
            <p:cNvPr id="9" name="図 8">
              <a:extLst>
                <a:ext uri="{FF2B5EF4-FFF2-40B4-BE49-F238E27FC236}">
                  <a16:creationId xmlns:a16="http://schemas.microsoft.com/office/drawing/2014/main" id="{1116C396-577E-49D2-80D5-8A4C785A6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5943" y="4661886"/>
              <a:ext cx="1182606" cy="1182606"/>
            </a:xfrm>
            <a:prstGeom prst="rect">
              <a:avLst/>
            </a:prstGeom>
          </p:spPr>
        </p:pic>
        <p:sp>
          <p:nvSpPr>
            <p:cNvPr id="12" name="吹き出し: 角を丸めた四角形 11">
              <a:extLst>
                <a:ext uri="{FF2B5EF4-FFF2-40B4-BE49-F238E27FC236}">
                  <a16:creationId xmlns:a16="http://schemas.microsoft.com/office/drawing/2014/main" id="{AC33FF97-E813-4139-9634-C91969B402A7}"/>
                </a:ext>
              </a:extLst>
            </p:cNvPr>
            <p:cNvSpPr/>
            <p:nvPr/>
          </p:nvSpPr>
          <p:spPr>
            <a:xfrm>
              <a:off x="2098714" y="4135404"/>
              <a:ext cx="1741825" cy="442032"/>
            </a:xfrm>
            <a:prstGeom prst="wedgeRoundRectCallout">
              <a:avLst>
                <a:gd name="adj1" fmla="val -35059"/>
                <a:gd name="adj2" fmla="val 58390"/>
                <a:gd name="adj3" fmla="val 16667"/>
              </a:avLst>
            </a:prstGeom>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S創英角ﾎﾟｯﾌﾟ体" panose="040B0A00000000000000" pitchFamily="50" charset="-128"/>
                  <a:ea typeface="HGS創英角ﾎﾟｯﾌﾟ体" panose="040B0A00000000000000" pitchFamily="50" charset="-128"/>
                </a:rPr>
                <a:t>このままじゃ就職できない</a:t>
              </a:r>
              <a:endParaRPr lang="en-US" altLang="ja-JP" dirty="0">
                <a:latin typeface="HGS創英角ﾎﾟｯﾌﾟ体" panose="040B0A00000000000000" pitchFamily="50" charset="-128"/>
                <a:ea typeface="HGS創英角ﾎﾟｯﾌﾟ体" panose="040B0A00000000000000" pitchFamily="50" charset="-128"/>
              </a:endParaRPr>
            </a:p>
          </p:txBody>
        </p:sp>
        <p:sp>
          <p:nvSpPr>
            <p:cNvPr id="18" name="テキスト ボックス 17">
              <a:extLst>
                <a:ext uri="{FF2B5EF4-FFF2-40B4-BE49-F238E27FC236}">
                  <a16:creationId xmlns:a16="http://schemas.microsoft.com/office/drawing/2014/main" id="{32DB0A0F-5465-43FB-B3F4-038184B6744C}"/>
                </a:ext>
              </a:extLst>
            </p:cNvPr>
            <p:cNvSpPr txBox="1"/>
            <p:nvPr/>
          </p:nvSpPr>
          <p:spPr>
            <a:xfrm>
              <a:off x="1852826" y="5941429"/>
              <a:ext cx="2325807" cy="523220"/>
            </a:xfrm>
            <a:prstGeom prst="rect">
              <a:avLst/>
            </a:prstGeom>
            <a:noFill/>
            <a:ln>
              <a:noFill/>
            </a:ln>
          </p:spPr>
          <p:txBody>
            <a:bodyPr wrap="square" rtlCol="0">
              <a:spAutoFit/>
            </a:bodyPr>
            <a:lstStyle/>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社会経験不足の若者等</a:t>
              </a:r>
              <a:r>
                <a:rPr kumimoji="1" lang="ja-JP" altLang="en-US"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a:t>
              </a:r>
              <a:endParaRPr kumimoji="1" lang="en-US" altLang="ja-JP"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不安</a:t>
              </a: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をあおる</a:t>
              </a:r>
              <a:endPar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C4102434-0A27-4DB3-9925-91ABECF006ED}"/>
                </a:ext>
              </a:extLst>
            </p:cNvPr>
            <p:cNvSpPr txBox="1"/>
            <p:nvPr/>
          </p:nvSpPr>
          <p:spPr>
            <a:xfrm>
              <a:off x="1712632" y="4627917"/>
              <a:ext cx="1065513" cy="523220"/>
            </a:xfrm>
            <a:prstGeom prst="rect">
              <a:avLst/>
            </a:prstGeom>
            <a:solidFill>
              <a:schemeClr val="accent2">
                <a:lumMod val="20000"/>
                <a:lumOff val="80000"/>
              </a:schemeClr>
            </a:solidFill>
          </p:spPr>
          <p:txBody>
            <a:bodyPr wrap="square" rtlCol="0">
              <a:spAutoFit/>
            </a:bodyPr>
            <a:lstStyle/>
            <a:p>
              <a:r>
                <a:rPr kumimoji="1" lang="ja-JP" altLang="en-US" sz="1400" b="1" dirty="0"/>
                <a:t>就職</a:t>
              </a:r>
              <a:endParaRPr kumimoji="1" lang="en-US" altLang="ja-JP" sz="1400" b="1" dirty="0"/>
            </a:p>
            <a:p>
              <a:r>
                <a:rPr kumimoji="1" lang="ja-JP" altLang="en-US" sz="1400" b="1" dirty="0"/>
                <a:t>セミナー</a:t>
              </a:r>
            </a:p>
          </p:txBody>
        </p:sp>
        <p:pic>
          <p:nvPicPr>
            <p:cNvPr id="11" name="図 10">
              <a:extLst>
                <a:ext uri="{FF2B5EF4-FFF2-40B4-BE49-F238E27FC236}">
                  <a16:creationId xmlns:a16="http://schemas.microsoft.com/office/drawing/2014/main" id="{E0479CD4-C598-409B-AD8B-BDF964ADAC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8826" y="4666454"/>
              <a:ext cx="1227047" cy="1227047"/>
            </a:xfrm>
            <a:prstGeom prst="rect">
              <a:avLst/>
            </a:prstGeom>
          </p:spPr>
        </p:pic>
      </p:grpSp>
      <p:sp>
        <p:nvSpPr>
          <p:cNvPr id="34" name="Google Shape;223;p11"/>
          <p:cNvSpPr txBox="1">
            <a:spLocks/>
          </p:cNvSpPr>
          <p:nvPr/>
        </p:nvSpPr>
        <p:spPr>
          <a:xfrm>
            <a:off x="2459" y="-26753"/>
            <a:ext cx="9244149" cy="1120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buFont typeface="Arial"/>
              <a:buNone/>
            </a:pP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契約をやめる</a:t>
            </a:r>
            <a:endPar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gn="ctr">
              <a:buClr>
                <a:schemeClr val="lt1"/>
              </a:buClr>
              <a:buSzPts val="3600"/>
              <a:buFont typeface="Arial"/>
              <a:buNone/>
            </a:pPr>
            <a:r>
              <a:rPr lang="ja-JP" altLang="en-US" sz="40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３ 消費者</a:t>
            </a: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契約法等による取消</a:t>
            </a:r>
          </a:p>
        </p:txBody>
      </p:sp>
      <p:sp>
        <p:nvSpPr>
          <p:cNvPr id="2" name="スライド番号プレースホルダー 1"/>
          <p:cNvSpPr>
            <a:spLocks noGrp="1"/>
          </p:cNvSpPr>
          <p:nvPr>
            <p:ph type="sldNum" idx="12"/>
          </p:nvPr>
        </p:nvSpPr>
        <p:spPr>
          <a:xfrm>
            <a:off x="8819528" y="5998299"/>
            <a:ext cx="2743200" cy="365125"/>
          </a:xfrm>
        </p:spPr>
        <p:txBody>
          <a:bodyPr/>
          <a:lstStyle/>
          <a:p>
            <a:pPr marL="0" lvl="0" indent="0" algn="r" rtl="0">
              <a:spcBef>
                <a:spcPts val="0"/>
              </a:spcBef>
              <a:spcAft>
                <a:spcPts val="0"/>
              </a:spcAft>
              <a:buNone/>
            </a:pPr>
            <a:fld id="{00000000-1234-1234-1234-123412341234}" type="slidenum">
              <a:rPr lang="en-US" altLang="ja-JP" smtClean="0"/>
              <a:t>48</a:t>
            </a:fld>
            <a:endParaRPr lang="ja-JP" altLang="en-US" dirty="0"/>
          </a:p>
        </p:txBody>
      </p:sp>
      <p:cxnSp>
        <p:nvCxnSpPr>
          <p:cNvPr id="21" name="直線コネクタ 20"/>
          <p:cNvCxnSpPr/>
          <p:nvPr/>
        </p:nvCxnSpPr>
        <p:spPr>
          <a:xfrm flipV="1">
            <a:off x="2459" y="1251490"/>
            <a:ext cx="12189541" cy="1737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890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
            <a:ext cx="9809018" cy="1143409"/>
          </a:xfrm>
          <a:solidFill>
            <a:srgbClr val="002060"/>
          </a:solidFill>
        </p:spPr>
        <p:txBody>
          <a:bodyPr>
            <a:noAutofit/>
          </a:bodyPr>
          <a:lstStyle/>
          <a:p>
            <a:pPr algn="ctr"/>
            <a:r>
              <a:rPr lang="ja-JP" altLang="en-US" sz="4000" dirty="0">
                <a:solidFill>
                  <a:schemeClr val="bg1"/>
                </a:solidFill>
                <a:latin typeface="HG丸ｺﾞｼｯｸM-PRO" panose="020F0600000000000000" pitchFamily="50" charset="-128"/>
                <a:ea typeface="HG丸ｺﾞｼｯｸM-PRO" panose="020F0600000000000000" pitchFamily="50" charset="-128"/>
              </a:rPr>
              <a:t>契約の前に・・・もう一回考えよう！</a:t>
            </a:r>
            <a:endParaRPr kumimoji="1"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4" name="ハート 3"/>
          <p:cNvSpPr/>
          <p:nvPr/>
        </p:nvSpPr>
        <p:spPr>
          <a:xfrm>
            <a:off x="4546794" y="4070179"/>
            <a:ext cx="3060000" cy="25200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疑問に</a:t>
            </a:r>
            <a:endParaRPr kumimoji="1" lang="en-US" altLang="ja-JP" sz="2400" dirty="0"/>
          </a:p>
          <a:p>
            <a:pPr algn="ctr"/>
            <a:r>
              <a:rPr kumimoji="1" lang="ja-JP" altLang="en-US" sz="2400" dirty="0"/>
              <a:t>思うところは</a:t>
            </a:r>
            <a:endParaRPr kumimoji="1" lang="en-US" altLang="ja-JP" sz="2400" dirty="0"/>
          </a:p>
          <a:p>
            <a:pPr algn="ctr"/>
            <a:r>
              <a:rPr kumimoji="1" lang="ja-JP" altLang="en-US" sz="2400" dirty="0"/>
              <a:t>ない？</a:t>
            </a:r>
          </a:p>
        </p:txBody>
      </p:sp>
      <p:sp>
        <p:nvSpPr>
          <p:cNvPr id="5" name="ハート 4"/>
          <p:cNvSpPr/>
          <p:nvPr/>
        </p:nvSpPr>
        <p:spPr>
          <a:xfrm>
            <a:off x="1047992" y="4070179"/>
            <a:ext cx="3060000" cy="2520000"/>
          </a:xfrm>
          <a:prstGeom prst="heart">
            <a:avLst/>
          </a:prstGeom>
          <a:solidFill>
            <a:srgbClr val="CB65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説明は</a:t>
            </a:r>
            <a:endParaRPr kumimoji="1" lang="en-US" altLang="ja-JP" sz="2400" dirty="0"/>
          </a:p>
          <a:p>
            <a:pPr algn="ctr"/>
            <a:r>
              <a:rPr kumimoji="1" lang="ja-JP" altLang="en-US" sz="2400" dirty="0"/>
              <a:t>理解できた？</a:t>
            </a:r>
          </a:p>
        </p:txBody>
      </p:sp>
      <p:sp>
        <p:nvSpPr>
          <p:cNvPr id="6" name="ハート 5"/>
          <p:cNvSpPr/>
          <p:nvPr/>
        </p:nvSpPr>
        <p:spPr>
          <a:xfrm>
            <a:off x="1019653" y="1364794"/>
            <a:ext cx="3060000" cy="2520000"/>
          </a:xfrm>
          <a:prstGeom prst="hear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本当に必要なもの？</a:t>
            </a:r>
          </a:p>
        </p:txBody>
      </p:sp>
      <p:sp>
        <p:nvSpPr>
          <p:cNvPr id="7" name="ハート 6"/>
          <p:cNvSpPr/>
          <p:nvPr/>
        </p:nvSpPr>
        <p:spPr>
          <a:xfrm>
            <a:off x="4455176" y="1346794"/>
            <a:ext cx="3060000" cy="2520000"/>
          </a:xfrm>
          <a:prstGeom prst="heart">
            <a:avLst/>
          </a:prstGeom>
          <a:solidFill>
            <a:srgbClr val="F691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誘った人は</a:t>
            </a:r>
            <a:endParaRPr kumimoji="1" lang="en-US" altLang="ja-JP" sz="2400" dirty="0"/>
          </a:p>
          <a:p>
            <a:pPr algn="ctr"/>
            <a:r>
              <a:rPr kumimoji="1" lang="ja-JP" altLang="en-US" sz="2400" dirty="0"/>
              <a:t>信じられ</a:t>
            </a:r>
            <a:r>
              <a:rPr lang="ja-JP" altLang="en-US" sz="2400" dirty="0"/>
              <a:t>る</a:t>
            </a:r>
            <a:r>
              <a:rPr kumimoji="1" lang="ja-JP" altLang="en-US" sz="2400" dirty="0"/>
              <a:t>？</a:t>
            </a:r>
          </a:p>
        </p:txBody>
      </p:sp>
      <p:sp>
        <p:nvSpPr>
          <p:cNvPr id="8" name="ハート 7"/>
          <p:cNvSpPr/>
          <p:nvPr/>
        </p:nvSpPr>
        <p:spPr>
          <a:xfrm>
            <a:off x="8045598" y="1386379"/>
            <a:ext cx="3060000" cy="2520000"/>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mj-ea"/>
                <a:ea typeface="+mj-ea"/>
              </a:rPr>
              <a:t>雰囲気に</a:t>
            </a:r>
            <a:endParaRPr lang="en-US" altLang="ja-JP" sz="2400" dirty="0">
              <a:latin typeface="+mj-ea"/>
              <a:ea typeface="+mj-ea"/>
            </a:endParaRPr>
          </a:p>
          <a:p>
            <a:pPr algn="ctr"/>
            <a:r>
              <a:rPr lang="ja-JP" altLang="en-US" sz="2400" dirty="0">
                <a:latin typeface="+mj-ea"/>
                <a:ea typeface="+mj-ea"/>
              </a:rPr>
              <a:t>流されて</a:t>
            </a:r>
            <a:endParaRPr lang="en-US" altLang="ja-JP" sz="2400" dirty="0">
              <a:latin typeface="+mj-ea"/>
              <a:ea typeface="+mj-ea"/>
            </a:endParaRPr>
          </a:p>
          <a:p>
            <a:pPr algn="ctr"/>
            <a:r>
              <a:rPr lang="ja-JP" altLang="en-US" sz="2400" dirty="0">
                <a:latin typeface="+mj-ea"/>
                <a:ea typeface="+mj-ea"/>
              </a:rPr>
              <a:t>ない？</a:t>
            </a:r>
            <a:endParaRPr kumimoji="1" lang="ja-JP" altLang="en-US" sz="2400" dirty="0">
              <a:latin typeface="+mj-ea"/>
              <a:ea typeface="+mj-ea"/>
            </a:endParaRPr>
          </a:p>
        </p:txBody>
      </p:sp>
      <p:sp>
        <p:nvSpPr>
          <p:cNvPr id="9" name="ハート 8"/>
          <p:cNvSpPr/>
          <p:nvPr/>
        </p:nvSpPr>
        <p:spPr>
          <a:xfrm>
            <a:off x="8045598" y="4018912"/>
            <a:ext cx="3060000" cy="2520000"/>
          </a:xfrm>
          <a:prstGeom prst="hear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強制されて</a:t>
            </a:r>
            <a:endParaRPr kumimoji="1" lang="en-US" altLang="ja-JP" sz="2400" dirty="0"/>
          </a:p>
          <a:p>
            <a:pPr algn="ctr"/>
            <a:r>
              <a:rPr kumimoji="1" lang="ja-JP" altLang="en-US" sz="2400" dirty="0"/>
              <a:t>い</a:t>
            </a:r>
            <a:r>
              <a:rPr kumimoji="1" lang="ja-JP" altLang="en-US" sz="2400" dirty="0" smtClean="0"/>
              <a:t>ない</a:t>
            </a:r>
            <a:r>
              <a:rPr kumimoji="1" lang="ja-JP" altLang="en-US" sz="2400" dirty="0"/>
              <a:t>？</a:t>
            </a:r>
          </a:p>
        </p:txBody>
      </p:sp>
      <p:sp>
        <p:nvSpPr>
          <p:cNvPr id="3" name="スライド番号プレースホルダー 2"/>
          <p:cNvSpPr>
            <a:spLocks noGrp="1"/>
          </p:cNvSpPr>
          <p:nvPr>
            <p:ph type="sldNum" sz="quarter" idx="12"/>
          </p:nvPr>
        </p:nvSpPr>
        <p:spPr/>
        <p:txBody>
          <a:bodyPr/>
          <a:lstStyle/>
          <a:p>
            <a:fld id="{04E602E1-F7B7-4B00-A5C6-6C0BACB6E213}" type="slidenum">
              <a:rPr kumimoji="1" lang="ja-JP" altLang="en-US" smtClean="0"/>
              <a:t>49</a:t>
            </a:fld>
            <a:endParaRPr kumimoji="1" lang="ja-JP" altLang="en-US" dirty="0"/>
          </a:p>
        </p:txBody>
      </p:sp>
    </p:spTree>
    <p:extLst>
      <p:ext uri="{BB962C8B-B14F-4D97-AF65-F5344CB8AC3E}">
        <p14:creationId xmlns:p14="http://schemas.microsoft.com/office/powerpoint/2010/main" val="37334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grpSp>
        <p:nvGrpSpPr>
          <p:cNvPr id="252" name="Google Shape;252;p14"/>
          <p:cNvGrpSpPr/>
          <p:nvPr/>
        </p:nvGrpSpPr>
        <p:grpSpPr>
          <a:xfrm>
            <a:off x="181775" y="1255357"/>
            <a:ext cx="11796241" cy="5602643"/>
            <a:chOff x="318471" y="1885014"/>
            <a:chExt cx="5981721" cy="4352298"/>
          </a:xfrm>
        </p:grpSpPr>
        <p:sp>
          <p:nvSpPr>
            <p:cNvPr id="253" name="Google Shape;253;p14"/>
            <p:cNvSpPr/>
            <p:nvPr/>
          </p:nvSpPr>
          <p:spPr>
            <a:xfrm>
              <a:off x="323264" y="1917324"/>
              <a:ext cx="5976928" cy="4319988"/>
            </a:xfrm>
            <a:prstGeom prst="rect">
              <a:avLst/>
            </a:prstGeom>
            <a:solidFill>
              <a:schemeClr val="accent1">
                <a:lumMod val="60000"/>
                <a:lumOff val="40000"/>
              </a:schemeClr>
            </a:solidFill>
            <a:ln w="381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
          <p:nvSpPr>
            <p:cNvPr id="254" name="Google Shape;254;p14"/>
            <p:cNvSpPr/>
            <p:nvPr/>
          </p:nvSpPr>
          <p:spPr>
            <a:xfrm>
              <a:off x="323264" y="1917323"/>
              <a:ext cx="5976928" cy="694420"/>
            </a:xfrm>
            <a:prstGeom prst="rect">
              <a:avLst/>
            </a:prstGeom>
            <a:solidFill>
              <a:srgbClr val="3865B4"/>
            </a:solidFill>
            <a:ln w="381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
          <p:nvSpPr>
            <p:cNvPr id="255" name="Google Shape;255;p14"/>
            <p:cNvSpPr/>
            <p:nvPr/>
          </p:nvSpPr>
          <p:spPr>
            <a:xfrm>
              <a:off x="318471" y="1885014"/>
              <a:ext cx="5976928" cy="211811"/>
            </a:xfrm>
            <a:prstGeom prst="rect">
              <a:avLst/>
            </a:prstGeom>
            <a:solidFill>
              <a:schemeClr val="lt1"/>
            </a:solidFill>
            <a:ln w="38100" cap="flat" cmpd="sng">
              <a:solidFill>
                <a:schemeClr val="accent1">
                  <a:lumMod val="60000"/>
                  <a:lumOff val="4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
          <p:nvSpPr>
            <p:cNvPr id="256" name="Google Shape;256;p14"/>
            <p:cNvSpPr/>
            <p:nvPr/>
          </p:nvSpPr>
          <p:spPr>
            <a:xfrm>
              <a:off x="542786" y="2729267"/>
              <a:ext cx="5567806" cy="3092799"/>
            </a:xfrm>
            <a:prstGeom prst="rect">
              <a:avLst/>
            </a:prstGeom>
            <a:solidFill>
              <a:srgbClr val="EDEDED"/>
            </a:solidFill>
            <a:ln w="381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grpSp>
      <p:sp>
        <p:nvSpPr>
          <p:cNvPr id="257" name="Google Shape;257;p14"/>
          <p:cNvSpPr/>
          <p:nvPr/>
        </p:nvSpPr>
        <p:spPr>
          <a:xfrm>
            <a:off x="2600235" y="5828880"/>
            <a:ext cx="1123950" cy="4318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会社概要</a:t>
            </a:r>
            <a:endParaRPr/>
          </a:p>
        </p:txBody>
      </p:sp>
      <p:sp>
        <p:nvSpPr>
          <p:cNvPr id="258" name="Google Shape;258;p14"/>
          <p:cNvSpPr/>
          <p:nvPr/>
        </p:nvSpPr>
        <p:spPr>
          <a:xfrm>
            <a:off x="3943381" y="5828880"/>
            <a:ext cx="1412081" cy="4318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利用ガイド</a:t>
            </a:r>
            <a:endParaRPr/>
          </a:p>
        </p:txBody>
      </p:sp>
      <p:sp>
        <p:nvSpPr>
          <p:cNvPr id="259" name="Google Shape;259;p14"/>
          <p:cNvSpPr/>
          <p:nvPr/>
        </p:nvSpPr>
        <p:spPr>
          <a:xfrm>
            <a:off x="5518229" y="5812960"/>
            <a:ext cx="4707596" cy="4318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a:solidFill>
                  <a:srgbClr val="FF0000"/>
                </a:solidFill>
                <a:latin typeface="Calibri"/>
                <a:ea typeface="Calibri"/>
                <a:cs typeface="Calibri"/>
                <a:sym typeface="Calibri"/>
              </a:rPr>
              <a:t>特定商取引法に関する法律に基づく表示</a:t>
            </a:r>
            <a:endParaRPr sz="1800">
              <a:solidFill>
                <a:srgbClr val="FF0000"/>
              </a:solidFill>
              <a:latin typeface="Calibri"/>
              <a:ea typeface="Calibri"/>
              <a:cs typeface="Calibri"/>
              <a:sym typeface="Calibri"/>
            </a:endParaRPr>
          </a:p>
        </p:txBody>
      </p:sp>
      <p:sp>
        <p:nvSpPr>
          <p:cNvPr id="260" name="Google Shape;260;p14"/>
          <p:cNvSpPr txBox="1"/>
          <p:nvPr/>
        </p:nvSpPr>
        <p:spPr>
          <a:xfrm>
            <a:off x="1089820" y="2557051"/>
            <a:ext cx="5588266"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Arial"/>
                <a:ea typeface="Arial"/>
                <a:cs typeface="Arial"/>
                <a:sym typeface="Arial"/>
              </a:rPr>
              <a:t>商品名：スラリサプリ</a:t>
            </a: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ja-JP" sz="2400" dirty="0">
                <a:solidFill>
                  <a:schemeClr val="dk1"/>
                </a:solidFill>
                <a:latin typeface="Arial"/>
                <a:ea typeface="Arial"/>
                <a:cs typeface="Arial"/>
                <a:sym typeface="Arial"/>
              </a:rPr>
              <a:t>通常価格</a:t>
            </a:r>
            <a:r>
              <a:rPr lang="ja-JP" sz="2400" dirty="0">
                <a:solidFill>
                  <a:srgbClr val="FF0000"/>
                </a:solidFill>
                <a:latin typeface="Arial"/>
                <a:ea typeface="Arial"/>
                <a:cs typeface="Arial"/>
                <a:sym typeface="Arial"/>
              </a:rPr>
              <a:t>： </a:t>
            </a:r>
            <a:r>
              <a:rPr lang="ja-JP" sz="2400" strike="sngStrike" dirty="0" smtClean="0">
                <a:solidFill>
                  <a:srgbClr val="FF0000"/>
                </a:solidFill>
                <a:latin typeface="Arial"/>
                <a:ea typeface="Arial"/>
                <a:cs typeface="Arial"/>
                <a:sym typeface="Arial"/>
              </a:rPr>
              <a:t>９</a:t>
            </a:r>
            <a:r>
              <a:rPr lang="en-US" altLang="ja-JP" sz="2400" strike="sngStrike" dirty="0" smtClean="0">
                <a:solidFill>
                  <a:srgbClr val="FF0000"/>
                </a:solidFill>
                <a:latin typeface="Arial"/>
                <a:ea typeface="Arial"/>
                <a:cs typeface="Arial"/>
                <a:sym typeface="Arial"/>
              </a:rPr>
              <a:t>,</a:t>
            </a:r>
            <a:r>
              <a:rPr lang="ja-JP" sz="2400" strike="sngStrike" dirty="0" smtClean="0">
                <a:solidFill>
                  <a:srgbClr val="FF0000"/>
                </a:solidFill>
                <a:latin typeface="Arial"/>
                <a:ea typeface="Arial"/>
                <a:cs typeface="Arial"/>
                <a:sym typeface="Arial"/>
              </a:rPr>
              <a:t>８００</a:t>
            </a:r>
            <a:endParaRPr sz="2400" strike="sngStrike" dirty="0">
              <a:solidFill>
                <a:srgbClr val="FF0000"/>
              </a:solidFill>
              <a:latin typeface="Arial"/>
              <a:ea typeface="Arial"/>
              <a:cs typeface="Arial"/>
              <a:sym typeface="Arial"/>
            </a:endParaRPr>
          </a:p>
          <a:p>
            <a:pPr marL="0" marR="0" lvl="0" indent="0" algn="l" rtl="0">
              <a:spcBef>
                <a:spcPts val="0"/>
              </a:spcBef>
              <a:spcAft>
                <a:spcPts val="0"/>
              </a:spcAft>
              <a:buNone/>
            </a:pPr>
            <a:r>
              <a:rPr lang="ja-JP" sz="2400" dirty="0">
                <a:solidFill>
                  <a:schemeClr val="dk1"/>
                </a:solidFill>
                <a:latin typeface="Arial"/>
                <a:ea typeface="Arial"/>
                <a:cs typeface="Arial"/>
                <a:sym typeface="Arial"/>
              </a:rPr>
              <a:t>価格：￥５００（税込み）</a:t>
            </a: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ja-JP" sz="2400" dirty="0">
                <a:solidFill>
                  <a:schemeClr val="dk1"/>
                </a:solidFill>
                <a:latin typeface="Arial"/>
                <a:ea typeface="Arial"/>
                <a:cs typeface="Arial"/>
                <a:sym typeface="Arial"/>
              </a:rPr>
              <a:t>支払い方法　：代引き</a:t>
            </a: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ja-JP" sz="2400" dirty="0">
                <a:solidFill>
                  <a:schemeClr val="dk1"/>
                </a:solidFill>
                <a:latin typeface="Arial"/>
                <a:ea typeface="Arial"/>
                <a:cs typeface="Arial"/>
                <a:sym typeface="Arial"/>
              </a:rPr>
              <a:t>　　　　　　　コンビニ後払い</a:t>
            </a: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ja-JP" sz="2400" dirty="0">
                <a:solidFill>
                  <a:schemeClr val="dk1"/>
                </a:solidFill>
                <a:latin typeface="Arial"/>
                <a:ea typeface="Arial"/>
                <a:cs typeface="Arial"/>
                <a:sym typeface="Arial"/>
              </a:rPr>
              <a:t>　　　　　　　クレジットカード</a:t>
            </a: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ja-JP" sz="2400" dirty="0">
                <a:solidFill>
                  <a:schemeClr val="dk1"/>
                </a:solidFill>
                <a:latin typeface="Arial"/>
                <a:ea typeface="Arial"/>
                <a:cs typeface="Arial"/>
                <a:sym typeface="Arial"/>
              </a:rPr>
              <a:t>　　　　　　　・・・・</a:t>
            </a:r>
            <a:endParaRPr dirty="0"/>
          </a:p>
        </p:txBody>
      </p:sp>
      <p:sp>
        <p:nvSpPr>
          <p:cNvPr id="261" name="Google Shape;261;p14"/>
          <p:cNvSpPr/>
          <p:nvPr/>
        </p:nvSpPr>
        <p:spPr>
          <a:xfrm>
            <a:off x="5459076" y="5114079"/>
            <a:ext cx="1403957" cy="581503"/>
          </a:xfrm>
          <a:prstGeom prst="roundRect">
            <a:avLst>
              <a:gd name="adj" fmla="val 16667"/>
            </a:avLst>
          </a:prstGeom>
          <a:solidFill>
            <a:srgbClr val="3D4B5F"/>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ja-JP" sz="1600">
                <a:solidFill>
                  <a:schemeClr val="lt1"/>
                </a:solidFill>
                <a:latin typeface="Arial"/>
                <a:ea typeface="Arial"/>
                <a:cs typeface="Arial"/>
                <a:sym typeface="Arial"/>
              </a:rPr>
              <a:t>購入する</a:t>
            </a:r>
            <a:endParaRPr/>
          </a:p>
        </p:txBody>
      </p:sp>
      <p:sp>
        <p:nvSpPr>
          <p:cNvPr id="262" name="Google Shape;262;p14"/>
          <p:cNvSpPr/>
          <p:nvPr/>
        </p:nvSpPr>
        <p:spPr>
          <a:xfrm>
            <a:off x="7564582" y="1296947"/>
            <a:ext cx="4413434" cy="4443943"/>
          </a:xfrm>
          <a:prstGeom prst="roundRect">
            <a:avLst>
              <a:gd name="adj" fmla="val 5720"/>
            </a:avLst>
          </a:prstGeom>
          <a:solidFill>
            <a:schemeClr val="lt1"/>
          </a:solidFill>
          <a:ln w="571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特定商取引に関する</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　　　　法律に基づく表示</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
            </a:r>
            <a:br>
              <a:rPr lang="ja-JP" sz="2000" dirty="0">
                <a:solidFill>
                  <a:schemeClr val="dk1"/>
                </a:solidFill>
                <a:latin typeface="Calibri"/>
                <a:ea typeface="Calibri"/>
                <a:cs typeface="Calibri"/>
                <a:sym typeface="Calibri"/>
              </a:rPr>
            </a:br>
            <a:r>
              <a:rPr lang="ja-JP" sz="2000" b="1" dirty="0">
                <a:solidFill>
                  <a:schemeClr val="dk1"/>
                </a:solidFill>
                <a:latin typeface="Calibri"/>
                <a:ea typeface="Calibri"/>
                <a:cs typeface="Calibri"/>
                <a:sym typeface="Calibri"/>
              </a:rPr>
              <a:t>事業者名</a:t>
            </a:r>
            <a:br>
              <a:rPr lang="ja-JP" sz="2000" b="1" dirty="0">
                <a:solidFill>
                  <a:schemeClr val="dk1"/>
                </a:solidFill>
                <a:latin typeface="Calibri"/>
                <a:ea typeface="Calibri"/>
                <a:cs typeface="Calibri"/>
                <a:sym typeface="Calibri"/>
              </a:rPr>
            </a:br>
            <a:r>
              <a:rPr lang="ja-JP" sz="2000" b="1" dirty="0">
                <a:solidFill>
                  <a:schemeClr val="dk1"/>
                </a:solidFill>
                <a:latin typeface="Calibri"/>
                <a:ea typeface="Calibri"/>
                <a:cs typeface="Calibri"/>
                <a:sym typeface="Calibri"/>
              </a:rPr>
              <a:t>所在地（住所）、電話番号</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代表者</a:t>
            </a:r>
            <a:r>
              <a:rPr lang="ja-JP" sz="1800" b="1" dirty="0">
                <a:solidFill>
                  <a:schemeClr val="dk1"/>
                </a:solidFill>
                <a:latin typeface="Calibri"/>
                <a:ea typeface="Calibri"/>
                <a:cs typeface="Calibri"/>
                <a:sym typeface="Calibri"/>
              </a:rPr>
              <a:t>または</a:t>
            </a:r>
            <a:r>
              <a:rPr lang="ja-JP" sz="2000" b="1" dirty="0">
                <a:solidFill>
                  <a:schemeClr val="dk1"/>
                </a:solidFill>
                <a:latin typeface="Calibri"/>
                <a:ea typeface="Calibri"/>
                <a:cs typeface="Calibri"/>
                <a:sym typeface="Calibri"/>
              </a:rPr>
              <a:t>責任者の氏名</a:t>
            </a:r>
            <a:br>
              <a:rPr lang="ja-JP" sz="2000" b="1" dirty="0">
                <a:solidFill>
                  <a:schemeClr val="dk1"/>
                </a:solidFill>
                <a:latin typeface="Calibri"/>
                <a:ea typeface="Calibri"/>
                <a:cs typeface="Calibri"/>
                <a:sym typeface="Calibri"/>
              </a:rPr>
            </a:br>
            <a:r>
              <a:rPr lang="ja-JP" sz="2000" b="1" dirty="0">
                <a:solidFill>
                  <a:schemeClr val="dk1"/>
                </a:solidFill>
                <a:latin typeface="Calibri"/>
                <a:ea typeface="Calibri"/>
                <a:cs typeface="Calibri"/>
                <a:sym typeface="Calibri"/>
              </a:rPr>
              <a:t>商品代金</a:t>
            </a:r>
            <a:endParaRPr dirty="0"/>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商品代金以外に必要な料金</a:t>
            </a:r>
            <a:endParaRPr dirty="0"/>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支払い方法</a:t>
            </a:r>
            <a:endParaRPr dirty="0"/>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商品の引渡し時期</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　定期購入かどうか</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返品に関すること</a:t>
            </a:r>
            <a:br>
              <a:rPr lang="ja-JP" sz="2000" b="1" dirty="0">
                <a:solidFill>
                  <a:schemeClr val="dk1"/>
                </a:solidFill>
                <a:latin typeface="Calibri"/>
                <a:ea typeface="Calibri"/>
                <a:cs typeface="Calibri"/>
                <a:sym typeface="Calibri"/>
              </a:rPr>
            </a:br>
            <a:r>
              <a:rPr lang="ja-JP" altLang="en-US" sz="2000" b="1" dirty="0">
                <a:solidFill>
                  <a:schemeClr val="dk1"/>
                </a:solidFill>
                <a:latin typeface="Calibri"/>
                <a:ea typeface="Calibri"/>
                <a:cs typeface="Calibri"/>
                <a:sym typeface="Calibri"/>
              </a:rPr>
              <a:t>　</a:t>
            </a:r>
            <a:r>
              <a:rPr lang="ja-JP" sz="1800" b="1" dirty="0">
                <a:solidFill>
                  <a:schemeClr val="dk1"/>
                </a:solidFill>
                <a:latin typeface="Calibri"/>
                <a:ea typeface="Calibri"/>
                <a:cs typeface="Calibri"/>
                <a:sym typeface="Calibri"/>
              </a:rPr>
              <a:t>返品可／不可・条件・送料負担 </a:t>
            </a:r>
            <a:r>
              <a:rPr lang="ja-JP" altLang="en-US" sz="2000" b="1" dirty="0">
                <a:solidFill>
                  <a:schemeClr val="dk1"/>
                </a:solidFill>
                <a:latin typeface="Calibri"/>
                <a:ea typeface="Calibri"/>
                <a:cs typeface="Calibri"/>
                <a:sym typeface="Calibri"/>
              </a:rPr>
              <a:t>等</a:t>
            </a:r>
            <a:r>
              <a:rPr lang="ja-JP" sz="1800" dirty="0">
                <a:solidFill>
                  <a:schemeClr val="dk1"/>
                </a:solidFill>
                <a:latin typeface="Calibri"/>
                <a:ea typeface="Calibri"/>
                <a:cs typeface="Calibri"/>
                <a:sym typeface="Calibri"/>
              </a:rPr>
              <a:t/>
            </a:r>
            <a:br>
              <a:rPr lang="ja-JP"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Arial"/>
              <a:ea typeface="Arial"/>
              <a:cs typeface="Arial"/>
              <a:sym typeface="Arial"/>
            </a:endParaRPr>
          </a:p>
        </p:txBody>
      </p:sp>
      <p:sp>
        <p:nvSpPr>
          <p:cNvPr id="263" name="Google Shape;263;p14"/>
          <p:cNvSpPr txBox="1"/>
          <p:nvPr/>
        </p:nvSpPr>
        <p:spPr>
          <a:xfrm>
            <a:off x="1254035" y="1476625"/>
            <a:ext cx="381635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rgbClr val="FFFF00"/>
                </a:solidFill>
                <a:latin typeface="Arial"/>
                <a:ea typeface="Arial"/>
                <a:cs typeface="Arial"/>
                <a:sym typeface="Arial"/>
              </a:rPr>
              <a:t>○△□　OnlineShop</a:t>
            </a:r>
            <a:endParaRPr sz="2000">
              <a:solidFill>
                <a:srgbClr val="FFFF00"/>
              </a:solidFill>
              <a:latin typeface="Arial"/>
              <a:ea typeface="Arial"/>
              <a:cs typeface="Arial"/>
              <a:sym typeface="Arial"/>
            </a:endParaRPr>
          </a:p>
        </p:txBody>
      </p:sp>
      <p:sp>
        <p:nvSpPr>
          <p:cNvPr id="264" name="Google Shape;264;p14"/>
          <p:cNvSpPr/>
          <p:nvPr/>
        </p:nvSpPr>
        <p:spPr>
          <a:xfrm rot="-8390745">
            <a:off x="7114173" y="5099401"/>
            <a:ext cx="363537" cy="695603"/>
          </a:xfrm>
          <a:prstGeom prst="downArrow">
            <a:avLst>
              <a:gd name="adj1" fmla="val 50000"/>
              <a:gd name="adj2" fmla="val 45293"/>
            </a:avLst>
          </a:prstGeom>
          <a:solidFill>
            <a:srgbClr val="FF0000"/>
          </a:solidFill>
          <a:ln w="12700" cap="flat" cmpd="sng">
            <a:solidFill>
              <a:srgbClr val="FF00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
        <p:nvSpPr>
          <p:cNvPr id="267" name="Google Shape;267;p14"/>
          <p:cNvSpPr txBox="1">
            <a:spLocks noGrp="1"/>
          </p:cNvSpPr>
          <p:nvPr>
            <p:ph type="title" idx="4294967295"/>
          </p:nvPr>
        </p:nvSpPr>
        <p:spPr>
          <a:xfrm>
            <a:off x="102964" y="266359"/>
            <a:ext cx="11631836" cy="751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ネットショッピング</a:t>
            </a: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ja-JP" sz="3100" dirty="0">
                <a:solidFill>
                  <a:schemeClr val="tx1"/>
                </a:solidFill>
                <a:latin typeface="HG丸ｺﾞｼｯｸM-PRO" panose="020F0600000000000000" pitchFamily="50" charset="-128"/>
                <a:ea typeface="HG丸ｺﾞｼｯｸM-PRO" panose="020F0600000000000000" pitchFamily="50" charset="-128"/>
                <a:cs typeface="Arial"/>
                <a:sym typeface="Arial"/>
              </a:rPr>
              <a:t>画面はここを見よう！</a:t>
            </a:r>
            <a:endParaRPr sz="31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dirty="0"/>
          </a:p>
        </p:txBody>
      </p:sp>
      <p:pic>
        <p:nvPicPr>
          <p:cNvPr id="22" name="Google Shape;276;p15"/>
          <p:cNvPicPr preferRelativeResize="0"/>
          <p:nvPr/>
        </p:nvPicPr>
        <p:blipFill rotWithShape="1">
          <a:blip r:embed="rId3">
            <a:alphaModFix/>
          </a:blip>
          <a:srcRect/>
          <a:stretch/>
        </p:blipFill>
        <p:spPr>
          <a:xfrm>
            <a:off x="953993" y="4247903"/>
            <a:ext cx="1622391" cy="17809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62"/>
                                        </p:tgtEl>
                                        <p:attrNameLst>
                                          <p:attrName>style.visibility</p:attrName>
                                        </p:attrNameLst>
                                      </p:cBhvr>
                                      <p:to>
                                        <p:strVal val="visible"/>
                                      </p:to>
                                    </p:set>
                                    <p:anim calcmode="lin" valueType="num">
                                      <p:cBhvr additive="base">
                                        <p:cTn id="11" dur="500"/>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03308" cy="1101173"/>
          </a:xfrm>
          <a:solidFill>
            <a:srgbClr val="002060"/>
          </a:solidFill>
        </p:spPr>
        <p:txBody>
          <a:bodyPr>
            <a:normAutofit/>
          </a:bodyPr>
          <a:lstStyle/>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cs typeface="Arial Unicode MS" pitchFamily="50" charset="-128"/>
              </a:rPr>
              <a:t>消費者が主役！</a:t>
            </a:r>
            <a:r>
              <a:rPr lang="en-US" altLang="ja-JP" sz="3600" dirty="0">
                <a:solidFill>
                  <a:schemeClr val="bg1"/>
                </a:solidFill>
                <a:latin typeface="HG丸ｺﾞｼｯｸM-PRO" panose="020F0600000000000000" pitchFamily="50" charset="-128"/>
                <a:ea typeface="HG丸ｺﾞｼｯｸM-PRO" panose="020F0600000000000000" pitchFamily="50" charset="-128"/>
                <a:cs typeface="Arial Unicode MS" pitchFamily="50" charset="-128"/>
              </a:rPr>
              <a:t/>
            </a:r>
            <a:br>
              <a:rPr lang="en-US" altLang="ja-JP" sz="3600" dirty="0">
                <a:solidFill>
                  <a:schemeClr val="bg1"/>
                </a:solidFill>
                <a:latin typeface="HG丸ｺﾞｼｯｸM-PRO" panose="020F0600000000000000" pitchFamily="50" charset="-128"/>
                <a:ea typeface="HG丸ｺﾞｼｯｸM-PRO" panose="020F0600000000000000" pitchFamily="50" charset="-128"/>
                <a:cs typeface="Arial Unicode MS" pitchFamily="50" charset="-128"/>
              </a:rPr>
            </a:br>
            <a:r>
              <a:rPr lang="ja-JP" altLang="en-US" sz="3600" dirty="0">
                <a:solidFill>
                  <a:schemeClr val="bg1"/>
                </a:solidFill>
                <a:latin typeface="HG丸ｺﾞｼｯｸM-PRO" panose="020F0600000000000000" pitchFamily="50" charset="-128"/>
                <a:ea typeface="HG丸ｺﾞｼｯｸM-PRO" panose="020F0600000000000000" pitchFamily="50" charset="-128"/>
                <a:cs typeface="Arial Unicode MS" pitchFamily="50" charset="-128"/>
              </a:rPr>
              <a:t>消費者市民社会を目指そう</a:t>
            </a:r>
            <a:r>
              <a:rPr lang="ja-JP" altLang="en-US" sz="3600" dirty="0">
                <a:latin typeface="HG丸ｺﾞｼｯｸM-PRO" panose="020F0600000000000000" pitchFamily="50" charset="-128"/>
                <a:ea typeface="HG丸ｺﾞｼｯｸM-PRO" panose="020F0600000000000000" pitchFamily="50" charset="-128"/>
                <a:cs typeface="Arial Unicode MS" pitchFamily="50" charset="-128"/>
              </a:rPr>
              <a:t>！</a:t>
            </a:r>
            <a:endParaRPr kumimoji="1" lang="ja-JP" altLang="en-US" sz="3600" dirty="0">
              <a:latin typeface="HG丸ｺﾞｼｯｸM-PRO" panose="020F0600000000000000" pitchFamily="50" charset="-128"/>
              <a:ea typeface="HG丸ｺﾞｼｯｸM-PRO" panose="020F0600000000000000" pitchFamily="50" charset="-128"/>
              <a:cs typeface="Arial Unicode MS" pitchFamily="50" charset="-128"/>
            </a:endParaRPr>
          </a:p>
        </p:txBody>
      </p:sp>
      <p:sp>
        <p:nvSpPr>
          <p:cNvPr id="3" name="コンテンツ プレースホルダー 2"/>
          <p:cNvSpPr>
            <a:spLocks noGrp="1"/>
          </p:cNvSpPr>
          <p:nvPr>
            <p:ph idx="1"/>
          </p:nvPr>
        </p:nvSpPr>
        <p:spPr>
          <a:xfrm>
            <a:off x="190500" y="1172093"/>
            <a:ext cx="11868978" cy="2477171"/>
          </a:xfrm>
        </p:spPr>
        <p:txBody>
          <a:bodyPr>
            <a:noAutofit/>
          </a:bodyPr>
          <a:lstStyle/>
          <a:p>
            <a:pPr marL="114300" indent="0">
              <a:lnSpc>
                <a:spcPts val="3000"/>
              </a:lnSpc>
              <a:spcBef>
                <a:spcPts val="0"/>
              </a:spcBef>
              <a:buNone/>
            </a:pPr>
            <a:r>
              <a:rPr lang="ja-JP" altLang="en-US" dirty="0">
                <a:solidFill>
                  <a:srgbClr val="002060"/>
                </a:solidFill>
                <a:latin typeface="HG丸ｺﾞｼｯｸM-PRO" panose="020F0600000000000000" pitchFamily="50" charset="-128"/>
                <a:ea typeface="HG丸ｺﾞｼｯｸM-PRO" panose="020F0600000000000000" pitchFamily="50" charset="-128"/>
              </a:rPr>
              <a:t>消費者市民社会とは</a:t>
            </a:r>
            <a:endParaRPr lang="en-US" altLang="ja-JP" dirty="0">
              <a:solidFill>
                <a:srgbClr val="002060"/>
              </a:solidFill>
              <a:latin typeface="HG丸ｺﾞｼｯｸM-PRO" panose="020F0600000000000000" pitchFamily="50" charset="-128"/>
              <a:ea typeface="HG丸ｺﾞｼｯｸM-PRO" panose="020F0600000000000000" pitchFamily="50" charset="-128"/>
            </a:endParaRPr>
          </a:p>
          <a:p>
            <a:pPr marL="0" indent="0">
              <a:lnSpc>
                <a:spcPts val="3000"/>
              </a:lnSpc>
              <a:spcBef>
                <a:spcPts val="0"/>
              </a:spcBef>
              <a:buNone/>
            </a:pPr>
            <a:r>
              <a:rPr lang="ja-JP" altLang="en-US" dirty="0">
                <a:solidFill>
                  <a:srgbClr val="FF0000"/>
                </a:solidFill>
                <a:latin typeface="HG丸ｺﾞｼｯｸM-PRO" panose="020F0600000000000000" pitchFamily="50" charset="-128"/>
                <a:ea typeface="HG丸ｺﾞｼｯｸM-PRO" panose="020F0600000000000000" pitchFamily="50" charset="-128"/>
              </a:rPr>
              <a:t>　消費者が公正かつ持続可能な社会の形成に積極的に参画する社会</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lnSpc>
                <a:spcPts val="3000"/>
              </a:lnSpc>
              <a:spcBef>
                <a:spcPts val="0"/>
              </a:spcBef>
              <a:buNone/>
            </a:pPr>
            <a:r>
              <a:rPr lang="ja-JP" altLang="en-US" dirty="0">
                <a:latin typeface="HG丸ｺﾞｼｯｸM-PRO" panose="020F0600000000000000" pitchFamily="50" charset="-128"/>
                <a:ea typeface="HG丸ｺﾞｼｯｸM-PRO" panose="020F0600000000000000" pitchFamily="50" charset="-128"/>
              </a:rPr>
              <a:t>　ひとりひとりの消費者が自分のことだけでなく、周りの人々や将来</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3000"/>
              </a:lnSpc>
              <a:spcBef>
                <a:spcPts val="0"/>
              </a:spcBef>
              <a:buNone/>
            </a:pPr>
            <a:r>
              <a:rPr lang="ja-JP" altLang="en-US" dirty="0">
                <a:latin typeface="HG丸ｺﾞｼｯｸM-PRO" panose="020F0600000000000000" pitchFamily="50" charset="-128"/>
                <a:ea typeface="HG丸ｺﾞｼｯｸM-PRO" panose="020F0600000000000000" pitchFamily="50" charset="-128"/>
              </a:rPr>
              <a:t>　生まれる人々、内外の社会経済、情勢、地球環境にまで思いをはせて</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3000"/>
              </a:lnSpc>
              <a:spcBef>
                <a:spcPts val="0"/>
              </a:spcBef>
              <a:buNone/>
            </a:pPr>
            <a:r>
              <a:rPr lang="ja-JP" altLang="en-US" dirty="0">
                <a:latin typeface="HG丸ｺﾞｼｯｸM-PRO" panose="020F0600000000000000" pitchFamily="50" charset="-128"/>
                <a:ea typeface="HG丸ｺﾞｼｯｸM-PRO" panose="020F0600000000000000" pitchFamily="50" charset="-128"/>
              </a:rPr>
              <a:t>　生活し、社会の発展と改善に積極的に参加する社会を意味</a:t>
            </a:r>
            <a:r>
              <a:rPr lang="ja-JP" altLang="en-US" dirty="0" smtClean="0">
                <a:latin typeface="HG丸ｺﾞｼｯｸM-PRO" panose="020F0600000000000000" pitchFamily="50" charset="-128"/>
                <a:ea typeface="HG丸ｺﾞｼｯｸM-PRO" panose="020F0600000000000000" pitchFamily="50" charset="-128"/>
              </a:rPr>
              <a:t>する</a:t>
            </a:r>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3000"/>
              </a:lnSpc>
              <a:spcBef>
                <a:spcPts val="0"/>
              </a:spcBef>
              <a:buNone/>
            </a:pPr>
            <a:r>
              <a:rPr lang="ja-JP" altLang="en-US" dirty="0">
                <a:latin typeface="HG丸ｺﾞｼｯｸM-PRO" panose="020F0600000000000000" pitchFamily="50" charset="-128"/>
                <a:ea typeface="HG丸ｺﾞｼｯｸM-PRO" panose="020F0600000000000000" pitchFamily="50" charset="-128"/>
              </a:rPr>
              <a:t>　（消費者教育推進法の基本理念）</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800"/>
              </a:lnSpc>
              <a:spcBef>
                <a:spcPts val="0"/>
              </a:spcBef>
              <a:buNone/>
            </a:pPr>
            <a:endParaRPr lang="en-US" altLang="ja-JP" dirty="0">
              <a:latin typeface="HG丸ｺﾞｼｯｸM-PRO" panose="020F0600000000000000" pitchFamily="50" charset="-128"/>
              <a:ea typeface="HG丸ｺﾞｼｯｸM-PRO" panose="020F0600000000000000" pitchFamily="50" charset="-128"/>
            </a:endParaRPr>
          </a:p>
          <a:p>
            <a:pPr marL="0" indent="0">
              <a:lnSpc>
                <a:spcPts val="3300"/>
              </a:lnSpc>
              <a:buNone/>
            </a:pPr>
            <a:endParaRPr lang="en-US" altLang="ja-JP" dirty="0">
              <a:latin typeface="HG丸ｺﾞｼｯｸM-PRO" panose="020F0600000000000000" pitchFamily="50" charset="-128"/>
              <a:ea typeface="HG丸ｺﾞｼｯｸM-PRO" panose="020F0600000000000000" pitchFamily="50" charset="-128"/>
            </a:endParaRPr>
          </a:p>
          <a:p>
            <a:pPr marL="0" indent="0">
              <a:lnSpc>
                <a:spcPts val="3300"/>
              </a:lnSpc>
              <a:buNone/>
            </a:pP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p:txBody>
      </p:sp>
      <p:sp useBgFill="1">
        <p:nvSpPr>
          <p:cNvPr id="6" name="角丸四角形 5">
            <a:extLst>
              <a:ext uri="{FF2B5EF4-FFF2-40B4-BE49-F238E27FC236}">
                <a16:creationId xmlns:a16="http://schemas.microsoft.com/office/drawing/2014/main" id="{94E22294-5EDF-0441-A3AC-1994013E5F83}"/>
              </a:ext>
            </a:extLst>
          </p:cNvPr>
          <p:cNvSpPr/>
          <p:nvPr/>
        </p:nvSpPr>
        <p:spPr>
          <a:xfrm>
            <a:off x="0" y="3649264"/>
            <a:ext cx="11174180" cy="16691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300"/>
              </a:lnSpc>
              <a:buFont typeface="Wingdings" panose="05000000000000000000" pitchFamily="2" charset="2"/>
              <a:buChar char="l"/>
            </a:pPr>
            <a:r>
              <a:rPr lang="ja-JP" altLang="en-US" sz="2800" u="sng" dirty="0">
                <a:solidFill>
                  <a:schemeClr val="tx1"/>
                </a:solidFill>
                <a:latin typeface="HG丸ｺﾞｼｯｸM-PRO" panose="020F0600000000000000" pitchFamily="50" charset="-128"/>
                <a:ea typeface="HG丸ｺﾞｼｯｸM-PRO" panose="020F0600000000000000" pitchFamily="50" charset="-128"/>
              </a:rPr>
              <a:t>エシカル消費　消費者市民社会を作る消費行動</a:t>
            </a:r>
            <a:endParaRPr lang="en-US" altLang="ja-JP" sz="2800" u="sng" dirty="0">
              <a:solidFill>
                <a:schemeClr val="tx1"/>
              </a:solidFill>
              <a:latin typeface="HG丸ｺﾞｼｯｸM-PRO" panose="020F0600000000000000" pitchFamily="50" charset="-128"/>
              <a:ea typeface="HG丸ｺﾞｼｯｸM-PRO" panose="020F0600000000000000" pitchFamily="50" charset="-128"/>
            </a:endParaRPr>
          </a:p>
          <a:p>
            <a:pPr>
              <a:lnSpc>
                <a:spcPts val="3300"/>
              </a:lnSpc>
            </a:pPr>
            <a:r>
              <a:rPr lang="ja-JP" altLang="en-US" sz="2800" dirty="0">
                <a:solidFill>
                  <a:schemeClr val="tx1"/>
                </a:solidFill>
                <a:latin typeface="HG丸ｺﾞｼｯｸM-PRO" panose="020F0600000000000000" pitchFamily="50" charset="-128"/>
                <a:ea typeface="HG丸ｺﾞｼｯｸM-PRO" panose="020F0600000000000000" pitchFamily="50" charset="-128"/>
              </a:rPr>
              <a:t>　　　　　　エシカル　＝　倫理的　</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a:lnSpc>
                <a:spcPts val="3300"/>
              </a:lnSpc>
            </a:pPr>
            <a:r>
              <a:rPr lang="ja-JP" altLang="en-US" sz="2800" dirty="0">
                <a:solidFill>
                  <a:schemeClr val="tx1"/>
                </a:solidFill>
                <a:latin typeface="HG丸ｺﾞｼｯｸM-PRO" panose="020F0600000000000000" pitchFamily="50" charset="-128"/>
                <a:ea typeface="HG丸ｺﾞｼｯｸM-PRO" panose="020F0600000000000000" pitchFamily="50" charset="-128"/>
              </a:rPr>
              <a:t>　　より良い社会に向けた、人や社会、環境に配慮した消費行動</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8" name="角丸四角形 7">
            <a:extLst>
              <a:ext uri="{FF2B5EF4-FFF2-40B4-BE49-F238E27FC236}">
                <a16:creationId xmlns:a16="http://schemas.microsoft.com/office/drawing/2014/main" id="{E300D5AA-5061-8646-B9DC-A438CCDA76BA}"/>
              </a:ext>
            </a:extLst>
          </p:cNvPr>
          <p:cNvSpPr/>
          <p:nvPr/>
        </p:nvSpPr>
        <p:spPr>
          <a:xfrm>
            <a:off x="349257" y="5359671"/>
            <a:ext cx="11551464" cy="7572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n-ea"/>
              </a:rPr>
              <a:t>消費者の行動によって世界は変えられる。＝買い物で世界は変わる！</a:t>
            </a:r>
            <a:endParaRPr lang="en-US" altLang="ja-JP" sz="2800" dirty="0">
              <a:latin typeface="+mn-ea"/>
            </a:endParaRPr>
          </a:p>
        </p:txBody>
      </p:sp>
      <p:sp>
        <p:nvSpPr>
          <p:cNvPr id="7" name="スライド番号プレースホルダー 6"/>
          <p:cNvSpPr>
            <a:spLocks noGrp="1"/>
          </p:cNvSpPr>
          <p:nvPr>
            <p:ph type="sldNum" sz="quarter" idx="12"/>
          </p:nvPr>
        </p:nvSpPr>
        <p:spPr/>
        <p:txBody>
          <a:bodyPr/>
          <a:lstStyle/>
          <a:p>
            <a:fld id="{04E602E1-F7B7-4B00-A5C6-6C0BACB6E213}" type="slidenum">
              <a:rPr kumimoji="1" lang="ja-JP" altLang="en-US" smtClean="0"/>
              <a:t>50</a:t>
            </a:fld>
            <a:endParaRPr kumimoji="1" lang="ja-JP" altLang="en-US" dirty="0"/>
          </a:p>
        </p:txBody>
      </p:sp>
    </p:spTree>
    <p:extLst>
      <p:ext uri="{BB962C8B-B14F-4D97-AF65-F5344CB8AC3E}">
        <p14:creationId xmlns:p14="http://schemas.microsoft.com/office/powerpoint/2010/main" val="2266572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559F825-04CC-4E19-9148-30CFD243FCB1}"/>
              </a:ext>
            </a:extLst>
          </p:cNvPr>
          <p:cNvSpPr txBox="1"/>
          <p:nvPr/>
        </p:nvSpPr>
        <p:spPr>
          <a:xfrm>
            <a:off x="233082" y="1394549"/>
            <a:ext cx="11429445" cy="4581427"/>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9BC88522-D729-428A-BA50-598A3918F682}"/>
              </a:ext>
            </a:extLst>
          </p:cNvPr>
          <p:cNvSpPr txBox="1"/>
          <p:nvPr/>
        </p:nvSpPr>
        <p:spPr>
          <a:xfrm>
            <a:off x="-1" y="-6257"/>
            <a:ext cx="10328327" cy="1244338"/>
          </a:xfrm>
          <a:prstGeom prst="rect">
            <a:avLst/>
          </a:prstGeom>
          <a:solidFill>
            <a:srgbClr val="002060"/>
          </a:solidFill>
        </p:spPr>
        <p:txBody>
          <a:bodyPr wrap="square" rtlCol="0" anchor="ctr" anchorCtr="0">
            <a:noAutofit/>
          </a:bodyPr>
          <a:lstStyle/>
          <a:p>
            <a:r>
              <a:rPr kumimoji="1" lang="ja-JP" altLang="en-US" sz="4400" b="1" dirty="0" smtClean="0">
                <a:solidFill>
                  <a:schemeClr val="bg1"/>
                </a:solidFill>
                <a:latin typeface="HG丸ｺﾞｼｯｸM-PRO" panose="020F0600000000000000" pitchFamily="50" charset="-128"/>
                <a:ea typeface="HG丸ｺﾞｼｯｸM-PRO" panose="020F0600000000000000" pitchFamily="50" charset="-128"/>
              </a:rPr>
              <a:t>　　　　　 </a:t>
            </a:r>
            <a:r>
              <a:rPr kumimoji="1" lang="en-US" altLang="ja-JP" sz="4400" b="1" dirty="0" smtClean="0">
                <a:solidFill>
                  <a:schemeClr val="bg1"/>
                </a:solidFill>
                <a:latin typeface="HG丸ｺﾞｼｯｸM-PRO" panose="020F0600000000000000" pitchFamily="50" charset="-128"/>
                <a:ea typeface="HG丸ｺﾞｼｯｸM-PRO" panose="020F0600000000000000" pitchFamily="50" charset="-128"/>
              </a:rPr>
              <a:t>SDG</a:t>
            </a:r>
            <a:r>
              <a:rPr kumimoji="1" lang="ja-JP" altLang="en-US" sz="4400" b="1" dirty="0">
                <a:solidFill>
                  <a:schemeClr val="bg1"/>
                </a:solidFill>
                <a:latin typeface="HG丸ｺﾞｼｯｸM-PRO" panose="020F0600000000000000" pitchFamily="50" charset="-128"/>
                <a:ea typeface="HG丸ｺﾞｼｯｸM-PRO" panose="020F0600000000000000" pitchFamily="50" charset="-128"/>
              </a:rPr>
              <a:t>ｓとは？</a:t>
            </a:r>
          </a:p>
        </p:txBody>
      </p:sp>
      <p:pic>
        <p:nvPicPr>
          <p:cNvPr id="5" name="図 4">
            <a:extLst>
              <a:ext uri="{FF2B5EF4-FFF2-40B4-BE49-F238E27FC236}">
                <a16:creationId xmlns:a16="http://schemas.microsoft.com/office/drawing/2014/main" id="{B0AB65D5-145A-46FA-84BD-C3D2E0AFF231}"/>
              </a:ext>
            </a:extLst>
          </p:cNvPr>
          <p:cNvPicPr>
            <a:picLocks noChangeAspect="1"/>
          </p:cNvPicPr>
          <p:nvPr/>
        </p:nvPicPr>
        <p:blipFill>
          <a:blip r:embed="rId3"/>
          <a:stretch>
            <a:fillRect/>
          </a:stretch>
        </p:blipFill>
        <p:spPr>
          <a:xfrm>
            <a:off x="422507" y="2595716"/>
            <a:ext cx="5271341" cy="2718421"/>
          </a:xfrm>
          <a:prstGeom prst="rect">
            <a:avLst/>
          </a:prstGeom>
        </p:spPr>
      </p:pic>
      <p:pic>
        <p:nvPicPr>
          <p:cNvPr id="8" name="図 7">
            <a:extLst>
              <a:ext uri="{FF2B5EF4-FFF2-40B4-BE49-F238E27FC236}">
                <a16:creationId xmlns:a16="http://schemas.microsoft.com/office/drawing/2014/main" id="{6A907F10-C416-4563-A283-2C91DE5D8A38}"/>
              </a:ext>
            </a:extLst>
          </p:cNvPr>
          <p:cNvPicPr>
            <a:picLocks noChangeAspect="1"/>
          </p:cNvPicPr>
          <p:nvPr/>
        </p:nvPicPr>
        <p:blipFill>
          <a:blip r:embed="rId4"/>
          <a:stretch>
            <a:fillRect/>
          </a:stretch>
        </p:blipFill>
        <p:spPr>
          <a:xfrm>
            <a:off x="754836" y="1784932"/>
            <a:ext cx="4588260" cy="604307"/>
          </a:xfrm>
          <a:prstGeom prst="rect">
            <a:avLst/>
          </a:prstGeom>
        </p:spPr>
      </p:pic>
      <p:sp>
        <p:nvSpPr>
          <p:cNvPr id="10" name="テキスト ボックス 9">
            <a:extLst>
              <a:ext uri="{FF2B5EF4-FFF2-40B4-BE49-F238E27FC236}">
                <a16:creationId xmlns:a16="http://schemas.microsoft.com/office/drawing/2014/main" id="{5AB51F2F-71A8-4404-9FA6-51F11DACA16A}"/>
              </a:ext>
            </a:extLst>
          </p:cNvPr>
          <p:cNvSpPr txBox="1"/>
          <p:nvPr/>
        </p:nvSpPr>
        <p:spPr>
          <a:xfrm>
            <a:off x="6838267" y="404901"/>
            <a:ext cx="3416320" cy="523220"/>
          </a:xfrm>
          <a:prstGeom prst="rect">
            <a:avLst/>
          </a:prstGeom>
          <a:solidFill>
            <a:schemeClr val="bg1"/>
          </a:solidFill>
        </p:spPr>
        <p:txBody>
          <a:bodyPr wrap="none" rtlCol="0">
            <a:spAutoFit/>
          </a:bodyPr>
          <a:lstStyle/>
          <a:p>
            <a:r>
              <a:rPr kumimoji="1" lang="ja-JP" altLang="en-US" sz="2800" dirty="0">
                <a:solidFill>
                  <a:schemeClr val="accent4"/>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持続可能な開発目標</a:t>
            </a:r>
          </a:p>
        </p:txBody>
      </p:sp>
      <p:sp>
        <p:nvSpPr>
          <p:cNvPr id="11" name="テキスト ボックス 10">
            <a:extLst>
              <a:ext uri="{FF2B5EF4-FFF2-40B4-BE49-F238E27FC236}">
                <a16:creationId xmlns:a16="http://schemas.microsoft.com/office/drawing/2014/main" id="{17EBA4F3-A061-4FA5-B264-917421A748E8}"/>
              </a:ext>
            </a:extLst>
          </p:cNvPr>
          <p:cNvSpPr txBox="1"/>
          <p:nvPr/>
        </p:nvSpPr>
        <p:spPr>
          <a:xfrm>
            <a:off x="5899680" y="1589960"/>
            <a:ext cx="5413664" cy="1384995"/>
          </a:xfrm>
          <a:prstGeom prst="rect">
            <a:avLst/>
          </a:prstGeom>
          <a:solidFill>
            <a:schemeClr val="bg1"/>
          </a:solidFill>
          <a:ln w="38100">
            <a:solidFill>
              <a:srgbClr val="0070C0"/>
            </a:solidFill>
          </a:ln>
        </p:spPr>
        <p:txBody>
          <a:bodyPr wrap="square" rtlCol="0">
            <a:spAutoFit/>
          </a:bodyPr>
          <a:lstStyle/>
          <a:p>
            <a:pPr marL="285750" indent="-285750">
              <a:buFont typeface="Wingdings" panose="05000000000000000000" pitchFamily="2" charset="2"/>
              <a:buChar char="l"/>
            </a:pPr>
            <a:r>
              <a:rPr kumimoji="1" lang="en-US" altLang="ja-JP" sz="2800" b="1" dirty="0">
                <a:latin typeface="HG丸ｺﾞｼｯｸM-PRO" panose="020F0600000000000000" pitchFamily="50" charset="-128"/>
                <a:ea typeface="HG丸ｺﾞｼｯｸM-PRO" panose="020F0600000000000000" pitchFamily="50" charset="-128"/>
              </a:rPr>
              <a:t>2015</a:t>
            </a:r>
            <a:r>
              <a:rPr kumimoji="1" lang="ja-JP" altLang="en-US" sz="2800" b="1" dirty="0">
                <a:latin typeface="HG丸ｺﾞｼｯｸM-PRO" panose="020F0600000000000000" pitchFamily="50" charset="-128"/>
                <a:ea typeface="HG丸ｺﾞｼｯｸM-PRO" panose="020F0600000000000000" pitchFamily="50" charset="-128"/>
              </a:rPr>
              <a:t>年</a:t>
            </a:r>
            <a:r>
              <a:rPr kumimoji="1" lang="en-US" altLang="ja-JP" sz="2800" b="1" dirty="0">
                <a:latin typeface="HG丸ｺﾞｼｯｸM-PRO" panose="020F0600000000000000" pitchFamily="50" charset="-128"/>
                <a:ea typeface="HG丸ｺﾞｼｯｸM-PRO" panose="020F0600000000000000" pitchFamily="50" charset="-128"/>
              </a:rPr>
              <a:t>9</a:t>
            </a:r>
            <a:r>
              <a:rPr kumimoji="1" lang="ja-JP" altLang="en-US" sz="2800" b="1" dirty="0">
                <a:latin typeface="HG丸ｺﾞｼｯｸM-PRO" panose="020F0600000000000000" pitchFamily="50" charset="-128"/>
                <a:ea typeface="HG丸ｺﾞｼｯｸM-PRO" panose="020F0600000000000000" pitchFamily="50" charset="-128"/>
              </a:rPr>
              <a:t>月国連で採択</a:t>
            </a:r>
            <a:endParaRPr kumimoji="1" lang="en-US" altLang="ja-JP" sz="2800" b="1"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2800" b="1" dirty="0">
                <a:latin typeface="HG丸ｺﾞｼｯｸM-PRO" panose="020F0600000000000000" pitchFamily="50" charset="-128"/>
                <a:ea typeface="HG丸ｺﾞｼｯｸM-PRO" panose="020F0600000000000000" pitchFamily="50" charset="-128"/>
              </a:rPr>
              <a:t>「誰一人取り残さない」世界の実現を目指す</a:t>
            </a:r>
            <a:r>
              <a:rPr lang="en-US" altLang="ja-JP" sz="2800" b="1" dirty="0">
                <a:latin typeface="HG丸ｺﾞｼｯｸM-PRO" panose="020F0600000000000000" pitchFamily="50" charset="-128"/>
                <a:ea typeface="HG丸ｺﾞｼｯｸM-PRO" panose="020F0600000000000000" pitchFamily="50" charset="-128"/>
              </a:rPr>
              <a:t>17</a:t>
            </a:r>
            <a:r>
              <a:rPr lang="ja-JP" altLang="en-US" sz="2800" b="1" dirty="0">
                <a:latin typeface="HG丸ｺﾞｼｯｸM-PRO" panose="020F0600000000000000" pitchFamily="50" charset="-128"/>
                <a:ea typeface="HG丸ｺﾞｼｯｸM-PRO" panose="020F0600000000000000" pitchFamily="50" charset="-128"/>
              </a:rPr>
              <a:t>の国際目標</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16" name="四角形: 角を丸くする 15">
            <a:extLst>
              <a:ext uri="{FF2B5EF4-FFF2-40B4-BE49-F238E27FC236}">
                <a16:creationId xmlns:a16="http://schemas.microsoft.com/office/drawing/2014/main" id="{DA25513F-B0AE-4F3C-81E1-D78322557F91}"/>
              </a:ext>
            </a:extLst>
          </p:cNvPr>
          <p:cNvSpPr/>
          <p:nvPr/>
        </p:nvSpPr>
        <p:spPr>
          <a:xfrm>
            <a:off x="5899273" y="4279769"/>
            <a:ext cx="5414072" cy="103436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HG丸ｺﾞｼｯｸM-PRO" panose="020F0600000000000000" pitchFamily="50" charset="-128"/>
                <a:ea typeface="HG丸ｺﾞｼｯｸM-PRO" panose="020F0600000000000000" pitchFamily="50" charset="-128"/>
              </a:rPr>
              <a:t>明日からできることを</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あなたも考えてみましょう！</a:t>
            </a:r>
          </a:p>
        </p:txBody>
      </p:sp>
      <p:sp>
        <p:nvSpPr>
          <p:cNvPr id="17" name="四角形: 角を丸くする 16">
            <a:extLst>
              <a:ext uri="{FF2B5EF4-FFF2-40B4-BE49-F238E27FC236}">
                <a16:creationId xmlns:a16="http://schemas.microsoft.com/office/drawing/2014/main" id="{CBD1D1C0-451C-4726-BA7F-864F2886E59B}"/>
              </a:ext>
            </a:extLst>
          </p:cNvPr>
          <p:cNvSpPr/>
          <p:nvPr/>
        </p:nvSpPr>
        <p:spPr>
          <a:xfrm>
            <a:off x="5899272" y="3178109"/>
            <a:ext cx="5441791" cy="857839"/>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さあ！消費者市民社会へ</a:t>
            </a:r>
            <a:endParaRPr kumimoji="1" lang="en-US" altLang="ja-JP" sz="2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2400" b="1" dirty="0">
                <a:solidFill>
                  <a:schemeClr val="bg1"/>
                </a:solidFill>
                <a:latin typeface="HG丸ｺﾞｼｯｸM-PRO" panose="020F0600000000000000" pitchFamily="50" charset="-128"/>
                <a:ea typeface="HG丸ｺﾞｼｯｸM-PRO" panose="020F0600000000000000" pitchFamily="50" charset="-128"/>
              </a:rPr>
              <a:t>みんなで一歩ふみだそう！</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504363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22"/>
          <p:cNvSpPr/>
          <p:nvPr/>
        </p:nvSpPr>
        <p:spPr>
          <a:xfrm>
            <a:off x="6865376" y="3991381"/>
            <a:ext cx="22680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悪質業者と</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契約しない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9" name="タイトル 18"/>
          <p:cNvSpPr>
            <a:spLocks noGrp="1"/>
          </p:cNvSpPr>
          <p:nvPr>
            <p:ph type="title"/>
          </p:nvPr>
        </p:nvSpPr>
        <p:spPr>
          <a:xfrm>
            <a:off x="61376" y="-15255"/>
            <a:ext cx="8539692" cy="1167780"/>
          </a:xfrm>
          <a:solidFill>
            <a:schemeClr val="bg1"/>
          </a:solidFill>
        </p:spPr>
        <p:txBody>
          <a:bodyPr>
            <a:noAutofit/>
          </a:bodyPr>
          <a:lstStyle/>
          <a:p>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Unicode MS" pitchFamily="50" charset="-128"/>
              </a:rPr>
              <a:t>こんなことから消費者市民！</a:t>
            </a:r>
            <a: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Unicode MS" pitchFamily="50" charset="-128"/>
              </a:rPr>
              <a:t/>
            </a:r>
            <a:b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Unicode MS" pitchFamily="50" charset="-128"/>
              </a:rPr>
            </a:br>
            <a:r>
              <a:rPr lang="en-US" altLang="ja-JP" sz="3200" dirty="0">
                <a:solidFill>
                  <a:schemeClr val="tx1"/>
                </a:solidFill>
                <a:latin typeface="HG丸ｺﾞｼｯｸM-PRO" panose="020F0600000000000000" pitchFamily="50" charset="-128"/>
                <a:ea typeface="HG丸ｺﾞｼｯｸM-PRO" panose="020F0600000000000000" pitchFamily="50" charset="-128"/>
                <a:cs typeface="Arial Unicode MS" pitchFamily="50" charset="-128"/>
              </a:rPr>
              <a:t>  </a:t>
            </a:r>
            <a:r>
              <a:rPr lang="ja-JP" altLang="en-US" sz="3200" dirty="0">
                <a:solidFill>
                  <a:schemeClr val="tx1"/>
                </a:solidFill>
                <a:latin typeface="HG丸ｺﾞｼｯｸM-PRO" panose="020F0600000000000000" pitchFamily="50" charset="-128"/>
                <a:ea typeface="HG丸ｺﾞｼｯｸM-PRO" panose="020F0600000000000000" pitchFamily="50" charset="-128"/>
                <a:cs typeface="Arial Unicode MS" pitchFamily="50" charset="-128"/>
              </a:rPr>
              <a:t>　 例えば身近なことからやってみよう </a:t>
            </a:r>
            <a:r>
              <a:rPr lang="ja-JP" altLang="en-US" sz="3200" dirty="0">
                <a:solidFill>
                  <a:schemeClr val="bg1"/>
                </a:solidFill>
                <a:latin typeface="HG丸ｺﾞｼｯｸM-PRO" panose="020F0600000000000000" pitchFamily="50" charset="-128"/>
                <a:ea typeface="HG丸ｺﾞｼｯｸM-PRO" panose="020F0600000000000000" pitchFamily="50" charset="-128"/>
                <a:cs typeface="Arial Unicode MS" pitchFamily="50" charset="-128"/>
              </a:rPr>
              <a:t>－</a:t>
            </a: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cs typeface="Arial Unicode MS" pitchFamily="50" charset="-128"/>
            </a:endParaRPr>
          </a:p>
        </p:txBody>
      </p:sp>
      <p:sp>
        <p:nvSpPr>
          <p:cNvPr id="21" name="円/楕円 20"/>
          <p:cNvSpPr/>
          <p:nvPr/>
        </p:nvSpPr>
        <p:spPr>
          <a:xfrm>
            <a:off x="63347" y="1557091"/>
            <a:ext cx="2330568" cy="20938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HG丸ｺﾞｼｯｸM-PRO" panose="020F0600000000000000" pitchFamily="50" charset="-128"/>
                <a:ea typeface="HG丸ｺﾞｼｯｸM-PRO" panose="020F0600000000000000" pitchFamily="50" charset="-128"/>
              </a:rPr>
              <a:t>エコマークなどの環境マークが</a:t>
            </a:r>
            <a:endParaRPr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ついた商品を買う</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3" name="円/楕円 22"/>
          <p:cNvSpPr/>
          <p:nvPr/>
        </p:nvSpPr>
        <p:spPr>
          <a:xfrm>
            <a:off x="4597376" y="3967026"/>
            <a:ext cx="22680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買い物にはエコバックを持参する</a:t>
            </a:r>
          </a:p>
        </p:txBody>
      </p:sp>
      <p:sp>
        <p:nvSpPr>
          <p:cNvPr id="24" name="円/楕円 23"/>
          <p:cNvSpPr/>
          <p:nvPr/>
        </p:nvSpPr>
        <p:spPr>
          <a:xfrm>
            <a:off x="7305146" y="1513699"/>
            <a:ext cx="23292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食べ物を</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残さない</a:t>
            </a:r>
          </a:p>
        </p:txBody>
      </p:sp>
      <p:sp>
        <p:nvSpPr>
          <p:cNvPr id="25" name="円/楕円 24"/>
          <p:cNvSpPr/>
          <p:nvPr/>
        </p:nvSpPr>
        <p:spPr>
          <a:xfrm>
            <a:off x="9678893" y="1543561"/>
            <a:ext cx="23292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節電・節水をする</a:t>
            </a:r>
          </a:p>
        </p:txBody>
      </p:sp>
      <p:sp>
        <p:nvSpPr>
          <p:cNvPr id="26" name="円/楕円 25"/>
          <p:cNvSpPr/>
          <p:nvPr/>
        </p:nvSpPr>
        <p:spPr>
          <a:xfrm>
            <a:off x="61376" y="3989547"/>
            <a:ext cx="22680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安すぎる</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値段は理由を考える</a:t>
            </a:r>
          </a:p>
        </p:txBody>
      </p:sp>
      <p:sp>
        <p:nvSpPr>
          <p:cNvPr id="27" name="円/楕円 26"/>
          <p:cNvSpPr/>
          <p:nvPr/>
        </p:nvSpPr>
        <p:spPr>
          <a:xfrm>
            <a:off x="2329376" y="3990225"/>
            <a:ext cx="2268000" cy="20938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ごみを</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減らす</a:t>
            </a:r>
          </a:p>
        </p:txBody>
      </p:sp>
      <p:sp>
        <p:nvSpPr>
          <p:cNvPr id="31" name="左カーブ矢印 30"/>
          <p:cNvSpPr/>
          <p:nvPr/>
        </p:nvSpPr>
        <p:spPr>
          <a:xfrm>
            <a:off x="11011273" y="4434042"/>
            <a:ext cx="927206" cy="19521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13" name="直線コネクタ 12">
            <a:extLst>
              <a:ext uri="{FF2B5EF4-FFF2-40B4-BE49-F238E27FC236}">
                <a16:creationId xmlns:a16="http://schemas.microsoft.com/office/drawing/2014/main" id="{D0E92C61-7AC9-5D4A-8164-5B814D64286D}"/>
              </a:ext>
            </a:extLst>
          </p:cNvPr>
          <p:cNvCxnSpPr/>
          <p:nvPr/>
        </p:nvCxnSpPr>
        <p:spPr>
          <a:xfrm flipV="1">
            <a:off x="0" y="1167780"/>
            <a:ext cx="12191999" cy="86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円/楕円 14">
            <a:extLst>
              <a:ext uri="{FF2B5EF4-FFF2-40B4-BE49-F238E27FC236}">
                <a16:creationId xmlns:a16="http://schemas.microsoft.com/office/drawing/2014/main" id="{9E7F8E8E-47E7-AE41-80D2-27D8CF332DC4}"/>
              </a:ext>
            </a:extLst>
          </p:cNvPr>
          <p:cNvSpPr/>
          <p:nvPr/>
        </p:nvSpPr>
        <p:spPr>
          <a:xfrm>
            <a:off x="2487707" y="1555736"/>
            <a:ext cx="23292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フェア</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トレード</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商品を選ぶ</a:t>
            </a:r>
          </a:p>
        </p:txBody>
      </p:sp>
      <p:sp>
        <p:nvSpPr>
          <p:cNvPr id="16" name="円/楕円 15">
            <a:extLst>
              <a:ext uri="{FF2B5EF4-FFF2-40B4-BE49-F238E27FC236}">
                <a16:creationId xmlns:a16="http://schemas.microsoft.com/office/drawing/2014/main" id="{1E10B698-D763-8445-A4A9-7D0B4D613003}"/>
              </a:ext>
            </a:extLst>
          </p:cNvPr>
          <p:cNvSpPr/>
          <p:nvPr/>
        </p:nvSpPr>
        <p:spPr>
          <a:xfrm>
            <a:off x="4931399" y="1535007"/>
            <a:ext cx="2329200" cy="209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地産地消</a:t>
            </a:r>
          </a:p>
        </p:txBody>
      </p:sp>
      <p:sp>
        <p:nvSpPr>
          <p:cNvPr id="2" name="スライド番号プレースホルダー 1"/>
          <p:cNvSpPr>
            <a:spLocks noGrp="1"/>
          </p:cNvSpPr>
          <p:nvPr>
            <p:ph type="sldNum" sz="quarter" idx="12"/>
          </p:nvPr>
        </p:nvSpPr>
        <p:spPr>
          <a:xfrm>
            <a:off x="8987117" y="6386213"/>
            <a:ext cx="2743200" cy="365125"/>
          </a:xfrm>
        </p:spPr>
        <p:txBody>
          <a:bodyPr/>
          <a:lstStyle/>
          <a:p>
            <a:fld id="{04E602E1-F7B7-4B00-A5C6-6C0BACB6E213}" type="slidenum">
              <a:rPr kumimoji="1" lang="ja-JP" altLang="en-US" smtClean="0"/>
              <a:t>52</a:t>
            </a:fld>
            <a:endParaRPr kumimoji="1" lang="ja-JP" altLang="en-US" dirty="0"/>
          </a:p>
        </p:txBody>
      </p:sp>
      <p:sp>
        <p:nvSpPr>
          <p:cNvPr id="29" name="円/楕円 28"/>
          <p:cNvSpPr/>
          <p:nvPr/>
        </p:nvSpPr>
        <p:spPr>
          <a:xfrm>
            <a:off x="9133376" y="3836894"/>
            <a:ext cx="2086059" cy="2549319"/>
          </a:xfrm>
          <a:prstGeom prst="ellipse">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HG丸ｺﾞｼｯｸM-PRO" panose="020F0600000000000000" pitchFamily="50" charset="-128"/>
                <a:ea typeface="HG丸ｺﾞｼｯｸM-PRO" panose="020F0600000000000000" pitchFamily="50" charset="-128"/>
              </a:rPr>
              <a:t>消費者</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トラブルに遭ったら</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消費生活</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センターに</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相談する</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08867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3B8E5E-759C-444E-BE19-FF9344301FA8}"/>
              </a:ext>
            </a:extLst>
          </p:cNvPr>
          <p:cNvSpPr>
            <a:spLocks noGrp="1"/>
          </p:cNvSpPr>
          <p:nvPr>
            <p:ph type="title" idx="4294967295"/>
          </p:nvPr>
        </p:nvSpPr>
        <p:spPr>
          <a:xfrm>
            <a:off x="20317" y="22595"/>
            <a:ext cx="9048206" cy="1040843"/>
          </a:xfrm>
          <a:noFill/>
        </p:spPr>
        <p:txBody>
          <a:bodyPr>
            <a:normAutofit/>
          </a:bodyPr>
          <a:lstStyle/>
          <a:p>
            <a:pPr algn="r"/>
            <a:r>
              <a:rPr lang="ja-JP" altLang="en-US" sz="4000" dirty="0">
                <a:solidFill>
                  <a:schemeClr val="tx1"/>
                </a:solidFill>
                <a:latin typeface="HG丸ｺﾞｼｯｸM-PRO" panose="020F0600000000000000" pitchFamily="50" charset="-128"/>
                <a:ea typeface="HG丸ｺﾞｼｯｸM-PRO" panose="020F0600000000000000" pitchFamily="50" charset="-128"/>
              </a:rPr>
              <a:t>消費生活センターへ相談すると</a:t>
            </a:r>
          </a:p>
        </p:txBody>
      </p:sp>
      <p:sp>
        <p:nvSpPr>
          <p:cNvPr id="6" name="正方形/長方形 5">
            <a:extLst>
              <a:ext uri="{FF2B5EF4-FFF2-40B4-BE49-F238E27FC236}">
                <a16:creationId xmlns:a16="http://schemas.microsoft.com/office/drawing/2014/main" id="{5DB33080-52FC-4FDD-A03E-CFFD05987E8B}"/>
              </a:ext>
            </a:extLst>
          </p:cNvPr>
          <p:cNvSpPr/>
          <p:nvPr/>
        </p:nvSpPr>
        <p:spPr>
          <a:xfrm>
            <a:off x="586543" y="1301657"/>
            <a:ext cx="859979" cy="4206241"/>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消費者トラブル・製品事故に遭う</a:t>
            </a:r>
          </a:p>
        </p:txBody>
      </p:sp>
      <p:sp>
        <p:nvSpPr>
          <p:cNvPr id="9" name="正方形/長方形 8">
            <a:extLst>
              <a:ext uri="{FF2B5EF4-FFF2-40B4-BE49-F238E27FC236}">
                <a16:creationId xmlns:a16="http://schemas.microsoft.com/office/drawing/2014/main" id="{605DA821-3443-4F7C-9D1A-669F811DE07E}"/>
              </a:ext>
            </a:extLst>
          </p:cNvPr>
          <p:cNvSpPr/>
          <p:nvPr/>
        </p:nvSpPr>
        <p:spPr>
          <a:xfrm>
            <a:off x="3978417" y="1396263"/>
            <a:ext cx="990602" cy="2536373"/>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トラブルの解決</a:t>
            </a:r>
          </a:p>
        </p:txBody>
      </p:sp>
      <p:sp>
        <p:nvSpPr>
          <p:cNvPr id="10" name="正方形/長方形 9">
            <a:extLst>
              <a:ext uri="{FF2B5EF4-FFF2-40B4-BE49-F238E27FC236}">
                <a16:creationId xmlns:a16="http://schemas.microsoft.com/office/drawing/2014/main" id="{838CA947-AE8E-4BD4-BCB0-83D01897E9F1}"/>
              </a:ext>
            </a:extLst>
          </p:cNvPr>
          <p:cNvSpPr/>
          <p:nvPr/>
        </p:nvSpPr>
        <p:spPr>
          <a:xfrm>
            <a:off x="7673178" y="4251854"/>
            <a:ext cx="1053740" cy="1988832"/>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被害の未然防止</a:t>
            </a:r>
          </a:p>
        </p:txBody>
      </p:sp>
      <p:sp>
        <p:nvSpPr>
          <p:cNvPr id="11" name="正方形/長方形 10">
            <a:extLst>
              <a:ext uri="{FF2B5EF4-FFF2-40B4-BE49-F238E27FC236}">
                <a16:creationId xmlns:a16="http://schemas.microsoft.com/office/drawing/2014/main" id="{24DF0D0B-2A2E-4568-847A-5F65244FE89D}"/>
              </a:ext>
            </a:extLst>
          </p:cNvPr>
          <p:cNvSpPr/>
          <p:nvPr/>
        </p:nvSpPr>
        <p:spPr>
          <a:xfrm>
            <a:off x="7800254" y="1422662"/>
            <a:ext cx="1014550" cy="2472688"/>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800" dirty="0">
                <a:latin typeface="AR P丸ゴシック体M" panose="020F0600000000000000" pitchFamily="50" charset="-128"/>
                <a:ea typeface="AR P丸ゴシック体M" panose="020F0600000000000000" pitchFamily="50" charset="-128"/>
              </a:rPr>
              <a:t>国（消費者庁・関係省庁）や都道府県が動く</a:t>
            </a:r>
          </a:p>
        </p:txBody>
      </p:sp>
      <p:sp>
        <p:nvSpPr>
          <p:cNvPr id="12" name="正方形/長方形 11">
            <a:extLst>
              <a:ext uri="{FF2B5EF4-FFF2-40B4-BE49-F238E27FC236}">
                <a16:creationId xmlns:a16="http://schemas.microsoft.com/office/drawing/2014/main" id="{D8ADB132-5677-4F04-AE9F-F738DC244916}"/>
              </a:ext>
            </a:extLst>
          </p:cNvPr>
          <p:cNvSpPr/>
          <p:nvPr/>
        </p:nvSpPr>
        <p:spPr>
          <a:xfrm>
            <a:off x="2215225" y="1368568"/>
            <a:ext cx="927463" cy="3433361"/>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消費生活センターに相談する</a:t>
            </a:r>
          </a:p>
        </p:txBody>
      </p:sp>
      <p:sp>
        <p:nvSpPr>
          <p:cNvPr id="8" name="正方形/長方形 7">
            <a:extLst>
              <a:ext uri="{FF2B5EF4-FFF2-40B4-BE49-F238E27FC236}">
                <a16:creationId xmlns:a16="http://schemas.microsoft.com/office/drawing/2014/main" id="{06E6FE5D-8A8C-4A7C-816B-D570CEF84A86}"/>
              </a:ext>
            </a:extLst>
          </p:cNvPr>
          <p:cNvSpPr/>
          <p:nvPr/>
        </p:nvSpPr>
        <p:spPr>
          <a:xfrm>
            <a:off x="5630868" y="1422662"/>
            <a:ext cx="1275290" cy="2483573"/>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r>
              <a:rPr lang="ja-JP" altLang="ja-JP" sz="2000" dirty="0">
                <a:latin typeface="HG丸ｺﾞｼｯｸM-PRO" panose="020F0600000000000000" pitchFamily="50" charset="-128"/>
                <a:ea typeface="HG丸ｺﾞｼｯｸM-PRO" panose="020F0600000000000000" pitchFamily="50" charset="-128"/>
              </a:rPr>
              <a:t>国民生活センターで</a:t>
            </a:r>
          </a:p>
          <a:p>
            <a:r>
              <a:rPr lang="ja-JP" altLang="ja-JP" sz="2000" dirty="0">
                <a:latin typeface="HG丸ｺﾞｼｯｸM-PRO" panose="020F0600000000000000" pitchFamily="50" charset="-128"/>
                <a:ea typeface="HG丸ｺﾞｼｯｸM-PRO" panose="020F0600000000000000" pitchFamily="50" charset="-128"/>
              </a:rPr>
              <a:t>情報収集・分析・</a:t>
            </a:r>
            <a:endParaRPr lang="en-US" altLang="ja-JP" sz="2000" dirty="0">
              <a:latin typeface="HG丸ｺﾞｼｯｸM-PRO" panose="020F0600000000000000" pitchFamily="50" charset="-128"/>
              <a:ea typeface="HG丸ｺﾞｼｯｸM-PRO" panose="020F0600000000000000" pitchFamily="50" charset="-128"/>
            </a:endParaRPr>
          </a:p>
          <a:p>
            <a:r>
              <a:rPr lang="ja-JP" altLang="ja-JP" sz="2000" dirty="0">
                <a:latin typeface="HG丸ｺﾞｼｯｸM-PRO" panose="020F0600000000000000" pitchFamily="50" charset="-128"/>
                <a:ea typeface="HG丸ｺﾞｼｯｸM-PRO" panose="020F0600000000000000" pitchFamily="50" charset="-128"/>
              </a:rPr>
              <a:t>提供</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36F5DA70-06F3-4776-83AC-09ED4710AAB3}"/>
              </a:ext>
            </a:extLst>
          </p:cNvPr>
          <p:cNvSpPr/>
          <p:nvPr/>
        </p:nvSpPr>
        <p:spPr>
          <a:xfrm>
            <a:off x="9594219" y="1385366"/>
            <a:ext cx="990602" cy="2509709"/>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latin typeface="AR P丸ゴシック体M" panose="020F0600000000000000" pitchFamily="50" charset="-128"/>
                <a:ea typeface="AR P丸ゴシック体M" panose="020F0600000000000000" pitchFamily="50" charset="-128"/>
              </a:rPr>
              <a:t>法律の整備</a:t>
            </a:r>
          </a:p>
        </p:txBody>
      </p:sp>
      <p:sp>
        <p:nvSpPr>
          <p:cNvPr id="3" name="正方形/長方形 2">
            <a:extLst>
              <a:ext uri="{FF2B5EF4-FFF2-40B4-BE49-F238E27FC236}">
                <a16:creationId xmlns:a16="http://schemas.microsoft.com/office/drawing/2014/main" id="{5C64860B-E09A-4BF4-A427-C3E3D120E1D6}"/>
              </a:ext>
            </a:extLst>
          </p:cNvPr>
          <p:cNvSpPr/>
          <p:nvPr/>
        </p:nvSpPr>
        <p:spPr>
          <a:xfrm>
            <a:off x="9618694" y="4002743"/>
            <a:ext cx="1014550" cy="2386153"/>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t>違反事業者の処分</a:t>
            </a:r>
          </a:p>
        </p:txBody>
      </p:sp>
      <p:sp>
        <p:nvSpPr>
          <p:cNvPr id="4" name="矢印: 右 3">
            <a:extLst>
              <a:ext uri="{FF2B5EF4-FFF2-40B4-BE49-F238E27FC236}">
                <a16:creationId xmlns:a16="http://schemas.microsoft.com/office/drawing/2014/main" id="{FE1FD038-6D45-439E-99E3-C2C287186519}"/>
              </a:ext>
            </a:extLst>
          </p:cNvPr>
          <p:cNvSpPr/>
          <p:nvPr/>
        </p:nvSpPr>
        <p:spPr>
          <a:xfrm>
            <a:off x="1593669" y="2936417"/>
            <a:ext cx="621556" cy="441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右 4">
            <a:extLst>
              <a:ext uri="{FF2B5EF4-FFF2-40B4-BE49-F238E27FC236}">
                <a16:creationId xmlns:a16="http://schemas.microsoft.com/office/drawing/2014/main" id="{04CD3267-A191-43AB-92B2-13573A3A011E}"/>
              </a:ext>
            </a:extLst>
          </p:cNvPr>
          <p:cNvSpPr/>
          <p:nvPr/>
        </p:nvSpPr>
        <p:spPr>
          <a:xfrm>
            <a:off x="3142688" y="2908389"/>
            <a:ext cx="835729"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C1731143-6AD6-46FF-9251-CBE0642BAC9C}"/>
              </a:ext>
            </a:extLst>
          </p:cNvPr>
          <p:cNvSpPr/>
          <p:nvPr/>
        </p:nvSpPr>
        <p:spPr>
          <a:xfrm>
            <a:off x="4969019" y="2908389"/>
            <a:ext cx="661849" cy="4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F64CC33B-86FD-450D-B83C-7DBC8462D48E}"/>
              </a:ext>
            </a:extLst>
          </p:cNvPr>
          <p:cNvSpPr/>
          <p:nvPr/>
        </p:nvSpPr>
        <p:spPr>
          <a:xfrm>
            <a:off x="6940741" y="2886298"/>
            <a:ext cx="893034" cy="4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BF486906-16E8-4484-9FB2-59EFDACF05DA}"/>
              </a:ext>
            </a:extLst>
          </p:cNvPr>
          <p:cNvSpPr/>
          <p:nvPr/>
        </p:nvSpPr>
        <p:spPr>
          <a:xfrm>
            <a:off x="8849387" y="2864540"/>
            <a:ext cx="710249" cy="441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右 15">
            <a:extLst>
              <a:ext uri="{FF2B5EF4-FFF2-40B4-BE49-F238E27FC236}">
                <a16:creationId xmlns:a16="http://schemas.microsoft.com/office/drawing/2014/main" id="{2AE17F6A-800C-4E9D-BBFE-2AF91CD4A76D}"/>
              </a:ext>
            </a:extLst>
          </p:cNvPr>
          <p:cNvSpPr/>
          <p:nvPr/>
        </p:nvSpPr>
        <p:spPr>
          <a:xfrm rot="3042737">
            <a:off x="6506246" y="4310832"/>
            <a:ext cx="1206058" cy="482756"/>
          </a:xfrm>
          <a:prstGeom prst="rightArrow">
            <a:avLst>
              <a:gd name="adj1" fmla="val 381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11F4280C-C7C1-47E1-B3EB-BAB3D5793871}"/>
              </a:ext>
            </a:extLst>
          </p:cNvPr>
          <p:cNvSpPr/>
          <p:nvPr/>
        </p:nvSpPr>
        <p:spPr>
          <a:xfrm>
            <a:off x="2251602" y="5171785"/>
            <a:ext cx="632477" cy="1328687"/>
          </a:xfrm>
          <a:prstGeom prst="rect">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t>相談しない</a:t>
            </a:r>
          </a:p>
        </p:txBody>
      </p:sp>
      <p:sp>
        <p:nvSpPr>
          <p:cNvPr id="18" name="正方形/長方形 17">
            <a:extLst>
              <a:ext uri="{FF2B5EF4-FFF2-40B4-BE49-F238E27FC236}">
                <a16:creationId xmlns:a16="http://schemas.microsoft.com/office/drawing/2014/main" id="{EC7254E6-FC3B-4082-BF6C-C6F674A66995}"/>
              </a:ext>
            </a:extLst>
          </p:cNvPr>
          <p:cNvSpPr/>
          <p:nvPr/>
        </p:nvSpPr>
        <p:spPr>
          <a:xfrm>
            <a:off x="3473597" y="4153989"/>
            <a:ext cx="771832" cy="2463514"/>
          </a:xfrm>
          <a:prstGeom prst="rect">
            <a:avLst/>
          </a:prstGeom>
          <a:solidFill>
            <a:schemeClr val="bg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800" dirty="0">
                <a:latin typeface="HG丸ｺﾞｼｯｸM-PRO" panose="020F0600000000000000" pitchFamily="50" charset="-128"/>
                <a:ea typeface="HG丸ｺﾞｼｯｸM-PRO" panose="020F0600000000000000" pitchFamily="50" charset="-128"/>
              </a:rPr>
              <a:t>不公正な取引が続く</a:t>
            </a:r>
          </a:p>
        </p:txBody>
      </p:sp>
      <p:sp>
        <p:nvSpPr>
          <p:cNvPr id="19" name="正方形/長方形 18">
            <a:extLst>
              <a:ext uri="{FF2B5EF4-FFF2-40B4-BE49-F238E27FC236}">
                <a16:creationId xmlns:a16="http://schemas.microsoft.com/office/drawing/2014/main" id="{9FD21B0E-7ABD-4122-A95A-968CAEFB7698}"/>
              </a:ext>
            </a:extLst>
          </p:cNvPr>
          <p:cNvSpPr/>
          <p:nvPr/>
        </p:nvSpPr>
        <p:spPr>
          <a:xfrm>
            <a:off x="4775155" y="4366242"/>
            <a:ext cx="862925" cy="2209787"/>
          </a:xfrm>
          <a:prstGeom prst="rect">
            <a:avLst/>
          </a:prstGeom>
          <a:solidFill>
            <a:schemeClr val="bg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被害が拡大する</a:t>
            </a:r>
          </a:p>
        </p:txBody>
      </p:sp>
      <p:cxnSp>
        <p:nvCxnSpPr>
          <p:cNvPr id="21" name="直線矢印コネクタ 20">
            <a:extLst>
              <a:ext uri="{FF2B5EF4-FFF2-40B4-BE49-F238E27FC236}">
                <a16:creationId xmlns:a16="http://schemas.microsoft.com/office/drawing/2014/main" id="{8344C480-7374-4ACD-8541-F13EB1B648DF}"/>
              </a:ext>
            </a:extLst>
          </p:cNvPr>
          <p:cNvCxnSpPr>
            <a:cxnSpLocks/>
            <a:endCxn id="17" idx="1"/>
          </p:cNvCxnSpPr>
          <p:nvPr/>
        </p:nvCxnSpPr>
        <p:spPr>
          <a:xfrm>
            <a:off x="1486781" y="4002743"/>
            <a:ext cx="764821" cy="183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589D6EC-4D98-4088-B8C1-C0226BC1576F}"/>
              </a:ext>
            </a:extLst>
          </p:cNvPr>
          <p:cNvCxnSpPr/>
          <p:nvPr/>
        </p:nvCxnSpPr>
        <p:spPr>
          <a:xfrm>
            <a:off x="2847702" y="5850297"/>
            <a:ext cx="625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5F38DF0-EEEC-4D44-842D-82BF844452BD}"/>
              </a:ext>
            </a:extLst>
          </p:cNvPr>
          <p:cNvCxnSpPr>
            <a:cxnSpLocks/>
          </p:cNvCxnSpPr>
          <p:nvPr/>
        </p:nvCxnSpPr>
        <p:spPr>
          <a:xfrm>
            <a:off x="4245429" y="5850297"/>
            <a:ext cx="5225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1153460" y="1396263"/>
            <a:ext cx="755796" cy="4858841"/>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3200" dirty="0"/>
              <a:t>消費者市民社会へ</a:t>
            </a:r>
          </a:p>
        </p:txBody>
      </p:sp>
      <p:sp>
        <p:nvSpPr>
          <p:cNvPr id="28" name="矢印: 右 14">
            <a:extLst>
              <a:ext uri="{FF2B5EF4-FFF2-40B4-BE49-F238E27FC236}">
                <a16:creationId xmlns:a16="http://schemas.microsoft.com/office/drawing/2014/main" id="{BF486906-16E8-4484-9FB2-59EFDACF05DA}"/>
              </a:ext>
            </a:extLst>
          </p:cNvPr>
          <p:cNvSpPr/>
          <p:nvPr/>
        </p:nvSpPr>
        <p:spPr>
          <a:xfrm>
            <a:off x="10688427" y="3732776"/>
            <a:ext cx="534056" cy="421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D0E92C61-7AC9-5D4A-8164-5B814D64286D}"/>
              </a:ext>
            </a:extLst>
          </p:cNvPr>
          <p:cNvCxnSpPr/>
          <p:nvPr/>
        </p:nvCxnSpPr>
        <p:spPr>
          <a:xfrm flipV="1">
            <a:off x="1" y="1128233"/>
            <a:ext cx="12191999" cy="8627"/>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6"/>
          <p:cNvSpPr>
            <a:spLocks noGrp="1"/>
          </p:cNvSpPr>
          <p:nvPr>
            <p:ph type="sldNum" sz="quarter" idx="12"/>
          </p:nvPr>
        </p:nvSpPr>
        <p:spPr>
          <a:xfrm>
            <a:off x="9068523" y="6370333"/>
            <a:ext cx="2743200" cy="365125"/>
          </a:xfrm>
        </p:spPr>
        <p:txBody>
          <a:bodyPr/>
          <a:lstStyle/>
          <a:p>
            <a:fld id="{04E602E1-F7B7-4B00-A5C6-6C0BACB6E213}" type="slidenum">
              <a:rPr kumimoji="1" lang="ja-JP" altLang="en-US" smtClean="0"/>
              <a:t>53</a:t>
            </a:fld>
            <a:endParaRPr kumimoji="1" lang="ja-JP" altLang="en-US" dirty="0"/>
          </a:p>
        </p:txBody>
      </p:sp>
      <p:sp>
        <p:nvSpPr>
          <p:cNvPr id="29" name="矢印: 右 15">
            <a:extLst>
              <a:ext uri="{FF2B5EF4-FFF2-40B4-BE49-F238E27FC236}">
                <a16:creationId xmlns:a16="http://schemas.microsoft.com/office/drawing/2014/main" id="{2AE17F6A-800C-4E9D-BBFE-2AF91CD4A76D}"/>
              </a:ext>
            </a:extLst>
          </p:cNvPr>
          <p:cNvSpPr/>
          <p:nvPr/>
        </p:nvSpPr>
        <p:spPr>
          <a:xfrm rot="3042737">
            <a:off x="8593665" y="4109314"/>
            <a:ext cx="1206058" cy="482756"/>
          </a:xfrm>
          <a:prstGeom prst="rightArrow">
            <a:avLst>
              <a:gd name="adj1" fmla="val 381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35733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3268" y="4696249"/>
            <a:ext cx="3758732" cy="1291596"/>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nSpc>
                <a:spcPts val="2500"/>
              </a:lnSpc>
            </a:pPr>
            <a:r>
              <a:rPr kumimoji="1" lang="ja-JP" altLang="en-US" b="1" dirty="0">
                <a:latin typeface="HG丸ｺﾞｼｯｸM-PRO" panose="020F0600000000000000" pitchFamily="50" charset="-128"/>
                <a:ea typeface="HG丸ｺﾞｼｯｸM-PRO" panose="020F0600000000000000" pitchFamily="50" charset="-128"/>
              </a:rPr>
              <a:t>千葉県</a:t>
            </a:r>
            <a:r>
              <a:rPr kumimoji="1" lang="ja-JP" altLang="en-US" b="1" dirty="0" smtClean="0">
                <a:latin typeface="HG丸ｺﾞｼｯｸM-PRO" panose="020F0600000000000000" pitchFamily="50" charset="-128"/>
                <a:ea typeface="HG丸ｺﾞｼｯｸM-PRO" panose="020F0600000000000000" pitchFamily="50" charset="-128"/>
              </a:rPr>
              <a:t>の</a:t>
            </a:r>
            <a:r>
              <a:rPr lang="en-US" altLang="ja-JP" b="1" dirty="0" smtClean="0">
                <a:latin typeface="HG丸ｺﾞｼｯｸM-PRO" panose="020F0600000000000000" pitchFamily="50" charset="-128"/>
                <a:ea typeface="HG丸ｺﾞｼｯｸM-PRO" panose="020F0600000000000000" pitchFamily="50" charset="-128"/>
              </a:rPr>
              <a:t>2020</a:t>
            </a:r>
            <a:r>
              <a:rPr lang="ja-JP" altLang="en-US" b="1" dirty="0" smtClean="0">
                <a:latin typeface="HG丸ｺﾞｼｯｸM-PRO" panose="020F0600000000000000" pitchFamily="50" charset="-128"/>
                <a:ea typeface="HG丸ｺﾞｼｯｸM-PRO" panose="020F0600000000000000" pitchFamily="50" charset="-128"/>
              </a:rPr>
              <a:t>年度</a:t>
            </a:r>
            <a:r>
              <a:rPr lang="ja-JP" altLang="en-US" b="1" dirty="0">
                <a:latin typeface="HG丸ｺﾞｼｯｸM-PRO" panose="020F0600000000000000" pitchFamily="50" charset="-128"/>
                <a:ea typeface="HG丸ｺﾞｼｯｸM-PRO" panose="020F0600000000000000" pitchFamily="50" charset="-128"/>
              </a:rPr>
              <a:t>相談　　</a:t>
            </a:r>
            <a:r>
              <a:rPr lang="en-US" altLang="ja-JP" b="1" dirty="0" smtClean="0">
                <a:latin typeface="HG丸ｺﾞｼｯｸM-PRO" panose="020F0600000000000000" pitchFamily="50" charset="-128"/>
                <a:ea typeface="HG丸ｺﾞｼｯｸM-PRO" panose="020F0600000000000000" pitchFamily="50" charset="-128"/>
              </a:rPr>
              <a:t>54,530</a:t>
            </a:r>
            <a:r>
              <a:rPr lang="ja-JP" altLang="en-US" b="1" dirty="0" smtClean="0">
                <a:latin typeface="HG丸ｺﾞｼｯｸM-PRO" panose="020F0600000000000000" pitchFamily="50" charset="-128"/>
                <a:ea typeface="HG丸ｺﾞｼｯｸM-PRO" panose="020F0600000000000000" pitchFamily="50" charset="-128"/>
              </a:rPr>
              <a:t>件</a:t>
            </a:r>
            <a:r>
              <a:rPr kumimoji="1"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pPr>
              <a:lnSpc>
                <a:spcPts val="2500"/>
              </a:lnSpc>
            </a:pPr>
            <a:r>
              <a:rPr kumimoji="1" lang="ja-JP" altLang="en-US" dirty="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20</a:t>
            </a:r>
            <a:r>
              <a:rPr kumimoji="1" lang="ja-JP" altLang="en-US" dirty="0">
                <a:latin typeface="HG丸ｺﾞｼｯｸM-PRO" panose="020F0600000000000000" pitchFamily="50" charset="-128"/>
                <a:ea typeface="HG丸ｺﾞｼｯｸM-PRO" panose="020F0600000000000000" pitchFamily="50" charset="-128"/>
              </a:rPr>
              <a:t>歳未満からの相談  　</a:t>
            </a:r>
            <a:r>
              <a:rPr kumimoji="1" lang="en-US" altLang="ja-JP" dirty="0" smtClean="0">
                <a:latin typeface="HG丸ｺﾞｼｯｸM-PRO" panose="020F0600000000000000" pitchFamily="50" charset="-128"/>
                <a:ea typeface="HG丸ｺﾞｼｯｸM-PRO" panose="020F0600000000000000" pitchFamily="50" charset="-128"/>
              </a:rPr>
              <a:t>1,355</a:t>
            </a:r>
            <a:r>
              <a:rPr kumimoji="1" lang="ja-JP" altLang="en-US" dirty="0" smtClean="0">
                <a:latin typeface="HG丸ｺﾞｼｯｸM-PRO" panose="020F0600000000000000" pitchFamily="50" charset="-128"/>
                <a:ea typeface="HG丸ｺﾞｼｯｸM-PRO" panose="020F0600000000000000" pitchFamily="50" charset="-128"/>
              </a:rPr>
              <a:t>件</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20</a:t>
            </a:r>
            <a:r>
              <a:rPr kumimoji="1" lang="ja-JP" altLang="en-US" dirty="0">
                <a:latin typeface="HG丸ｺﾞｼｯｸM-PRO" panose="020F0600000000000000" pitchFamily="50" charset="-128"/>
                <a:ea typeface="HG丸ｺﾞｼｯｸM-PRO" panose="020F0600000000000000" pitchFamily="50" charset="-128"/>
              </a:rPr>
              <a:t>歳代からの相談　　   </a:t>
            </a:r>
            <a:r>
              <a:rPr lang="en-US" altLang="ja-JP" dirty="0" smtClean="0">
                <a:latin typeface="HG丸ｺﾞｼｯｸM-PRO" panose="020F0600000000000000" pitchFamily="50" charset="-128"/>
                <a:ea typeface="HG丸ｺﾞｼｯｸM-PRO" panose="020F0600000000000000" pitchFamily="50" charset="-128"/>
              </a:rPr>
              <a:t>4</a:t>
            </a:r>
            <a:r>
              <a:rPr kumimoji="1" lang="en-US" altLang="ja-JP" dirty="0" smtClean="0">
                <a:latin typeface="HG丸ｺﾞｼｯｸM-PRO" panose="020F0600000000000000" pitchFamily="50" charset="-128"/>
                <a:ea typeface="HG丸ｺﾞｼｯｸM-PRO" panose="020F0600000000000000" pitchFamily="50" charset="-128"/>
              </a:rPr>
              <a:t>,425</a:t>
            </a:r>
            <a:r>
              <a:rPr kumimoji="1" lang="ja-JP" altLang="en-US" dirty="0" smtClean="0">
                <a:latin typeface="HG丸ｺﾞｼｯｸM-PRO" panose="020F0600000000000000" pitchFamily="50" charset="-128"/>
                <a:ea typeface="HG丸ｺﾞｼｯｸM-PRO" panose="020F0600000000000000" pitchFamily="50" charset="-128"/>
              </a:rPr>
              <a:t>件</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838200" y="1460090"/>
            <a:ext cx="7315200" cy="452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59300" y="1053000"/>
            <a:ext cx="847299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Wingdings" panose="05000000000000000000" pitchFamily="2" charset="2"/>
              <a:buChar char="l"/>
            </a:pPr>
            <a:r>
              <a:rPr lang="ja-JP" altLang="ja-JP" sz="2400" dirty="0">
                <a:solidFill>
                  <a:srgbClr val="000000"/>
                </a:solidFill>
                <a:latin typeface="HG丸ｺﾞｼｯｸM-PRO" panose="020F0600000000000000" pitchFamily="50" charset="-128"/>
                <a:ea typeface="HG丸ｺﾞｼｯｸM-PRO" panose="020F0600000000000000" pitchFamily="50" charset="-128"/>
              </a:rPr>
              <a:t>消費生活センターは、地方公共団体が法律に基づい</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て</a:t>
            </a:r>
            <a:r>
              <a:rPr lang="ja-JP" altLang="ja-JP" sz="2400" dirty="0">
                <a:solidFill>
                  <a:srgbClr val="000000"/>
                </a:solidFill>
                <a:latin typeface="HG丸ｺﾞｼｯｸM-PRO" panose="020F0600000000000000" pitchFamily="50" charset="-128"/>
                <a:ea typeface="HG丸ｺﾞｼｯｸM-PRO" panose="020F0600000000000000" pitchFamily="50" charset="-128"/>
              </a:rPr>
              <a:t>設置する消費者のための相談機関</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ja-JP" altLang="ja-JP" sz="2400" dirty="0">
                <a:solidFill>
                  <a:srgbClr val="000000"/>
                </a:solidFill>
                <a:latin typeface="HG丸ｺﾞｼｯｸM-PRO" panose="020F0600000000000000" pitchFamily="50" charset="-128"/>
                <a:ea typeface="HG丸ｺﾞｼｯｸM-PRO" panose="020F0600000000000000" pitchFamily="50" charset="-128"/>
              </a:rPr>
              <a:t>（消費者基本法・消費者安全法）</a:t>
            </a:r>
          </a:p>
          <a:p>
            <a:pPr marL="342900" indent="-342900">
              <a:buFont typeface="Wingdings" panose="05000000000000000000" pitchFamily="2" charset="2"/>
              <a:buChar char="l"/>
            </a:pPr>
            <a:r>
              <a:rPr lang="ja-JP" altLang="ja-JP" sz="2400" dirty="0">
                <a:solidFill>
                  <a:srgbClr val="000000"/>
                </a:solidFill>
                <a:latin typeface="HG丸ｺﾞｼｯｸM-PRO" panose="020F0600000000000000" pitchFamily="50" charset="-128"/>
                <a:ea typeface="HG丸ｺﾞｼｯｸM-PRO" panose="020F0600000000000000" pitchFamily="50" charset="-128"/>
              </a:rPr>
              <a:t>消費生活センターでは、商品やサービスの契約と製品</a:t>
            </a:r>
            <a:r>
              <a:rPr lang="ja-JP" altLang="en-US" sz="2400" dirty="0">
                <a:solidFill>
                  <a:srgbClr val="000000"/>
                </a:solidFill>
                <a:latin typeface="HG丸ｺﾞｼｯｸM-PRO" panose="020F0600000000000000" pitchFamily="50" charset="-128"/>
                <a:ea typeface="HG丸ｺﾞｼｯｸM-PRO" panose="020F0600000000000000" pitchFamily="50" charset="-128"/>
              </a:rPr>
              <a:t>事故</a:t>
            </a:r>
            <a:r>
              <a:rPr lang="ja-JP" altLang="ja-JP" sz="2400" dirty="0">
                <a:solidFill>
                  <a:srgbClr val="000000"/>
                </a:solidFill>
                <a:latin typeface="HG丸ｺﾞｼｯｸM-PRO" panose="020F0600000000000000" pitchFamily="50" charset="-128"/>
                <a:ea typeface="HG丸ｺﾞｼｯｸM-PRO" panose="020F0600000000000000" pitchFamily="50" charset="-128"/>
              </a:rPr>
              <a:t>の相談</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をうけて</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いる。</a:t>
            </a:r>
            <a:endParaRPr lang="ja-JP" altLang="ja-JP" sz="2400" dirty="0">
              <a:solidFill>
                <a:srgbClr val="0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ja-JP" sz="2400" dirty="0">
                <a:solidFill>
                  <a:srgbClr val="000000"/>
                </a:solidFill>
                <a:latin typeface="HG丸ｺﾞｼｯｸM-PRO" panose="020F0600000000000000" pitchFamily="50" charset="-128"/>
                <a:ea typeface="HG丸ｺﾞｼｯｸM-PRO" panose="020F0600000000000000" pitchFamily="50" charset="-128"/>
              </a:rPr>
              <a:t>相談窓口では、消費生活相談員が</a:t>
            </a:r>
            <a:r>
              <a:rPr lang="ja-JP" altLang="en-US" sz="2400" dirty="0">
                <a:solidFill>
                  <a:srgbClr val="000000"/>
                </a:solidFill>
                <a:latin typeface="HG丸ｺﾞｼｯｸM-PRO" panose="020F0600000000000000" pitchFamily="50" charset="-128"/>
                <a:ea typeface="HG丸ｺﾞｼｯｸM-PRO" panose="020F0600000000000000" pitchFamily="50" charset="-128"/>
              </a:rPr>
              <a:t>相談に対して</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＜助言＞消費者自身が解決できるように</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相談員が</a:t>
            </a:r>
            <a:r>
              <a:rPr lang="ja-JP" altLang="en-US" sz="2400" dirty="0">
                <a:solidFill>
                  <a:srgbClr val="000000"/>
                </a:solidFill>
                <a:latin typeface="HG丸ｺﾞｼｯｸM-PRO" panose="020F0600000000000000" pitchFamily="50" charset="-128"/>
                <a:ea typeface="HG丸ｺﾞｼｯｸM-PRO" panose="020F0600000000000000" pitchFamily="50" charset="-128"/>
              </a:rPr>
              <a:t>助言</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＜あっせん</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＞消費者</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と事業者の間に</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入ってトラブルの</a:t>
            </a:r>
            <a:endParaRPr lang="en-US" altLang="ja-JP" sz="2400"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　　　　　　　解決</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を</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目指す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＜情報提供＞　</a:t>
            </a:r>
            <a:endParaRPr lang="en-US" altLang="ja-JP" sz="2400" u="sng"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など</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を行う</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ja-JP" sz="2400" u="sng" dirty="0">
                <a:solidFill>
                  <a:srgbClr val="000000"/>
                </a:solidFill>
                <a:latin typeface="HG丸ｺﾞｼｯｸM-PRO" panose="020F0600000000000000" pitchFamily="50" charset="-128"/>
                <a:ea typeface="HG丸ｺﾞｼｯｸM-PRO" panose="020F0600000000000000" pitchFamily="50" charset="-128"/>
              </a:rPr>
              <a:t>相談は無料で、秘密</a:t>
            </a:r>
            <a:r>
              <a:rPr lang="ja-JP" altLang="en-US" sz="2400" u="sng" dirty="0">
                <a:solidFill>
                  <a:srgbClr val="000000"/>
                </a:solidFill>
                <a:latin typeface="HG丸ｺﾞｼｯｸM-PRO" panose="020F0600000000000000" pitchFamily="50" charset="-128"/>
                <a:ea typeface="HG丸ｺﾞｼｯｸM-PRO" panose="020F0600000000000000" pitchFamily="50" charset="-128"/>
              </a:rPr>
              <a:t>は守られる。</a:t>
            </a:r>
            <a:endParaRPr lang="en-US" altLang="ja-JP" sz="2400" u="sng" dirty="0">
              <a:solidFill>
                <a:srgbClr val="0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400" dirty="0">
                <a:solidFill>
                  <a:srgbClr val="000000"/>
                </a:solidFill>
                <a:latin typeface="HG丸ｺﾞｼｯｸM-PRO" panose="020F0600000000000000" pitchFamily="50" charset="-128"/>
                <a:ea typeface="HG丸ｺﾞｼｯｸM-PRO" panose="020F0600000000000000" pitchFamily="50" charset="-128"/>
              </a:rPr>
              <a:t>消費生活相談員が出向いて啓発講座を</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行う。</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400" dirty="0">
                <a:solidFill>
                  <a:srgbClr val="000000"/>
                </a:solidFill>
                <a:latin typeface="HG丸ｺﾞｼｯｸM-PRO" panose="020F0600000000000000" pitchFamily="50" charset="-128"/>
                <a:ea typeface="HG丸ｺﾞｼｯｸM-PRO" panose="020F0600000000000000" pitchFamily="50" charset="-128"/>
              </a:rPr>
              <a:t>消費者啓発資料の作成</a:t>
            </a:r>
            <a:endParaRPr lang="ja-JP" altLang="ja-JP" sz="2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987" y="1170406"/>
            <a:ext cx="2497293" cy="3462157"/>
          </a:xfrm>
          <a:prstGeom prst="rect">
            <a:avLst/>
          </a:prstGeom>
        </p:spPr>
      </p:pic>
      <p:sp>
        <p:nvSpPr>
          <p:cNvPr id="5" name="スライド番号プレースホルダー 4"/>
          <p:cNvSpPr>
            <a:spLocks noGrp="1"/>
          </p:cNvSpPr>
          <p:nvPr>
            <p:ph type="sldNum" sz="quarter" idx="12"/>
          </p:nvPr>
        </p:nvSpPr>
        <p:spPr/>
        <p:txBody>
          <a:bodyPr/>
          <a:lstStyle/>
          <a:p>
            <a:fld id="{04E602E1-F7B7-4B00-A5C6-6C0BACB6E213}" type="slidenum">
              <a:rPr kumimoji="1" lang="ja-JP" altLang="en-US" sz="2000" smtClean="0"/>
              <a:t>54</a:t>
            </a:fld>
            <a:endParaRPr kumimoji="1" lang="ja-JP" altLang="en-US" sz="2000" dirty="0"/>
          </a:p>
        </p:txBody>
      </p:sp>
      <p:sp>
        <p:nvSpPr>
          <p:cNvPr id="8" name="正方形/長方形 7"/>
          <p:cNvSpPr/>
          <p:nvPr/>
        </p:nvSpPr>
        <p:spPr>
          <a:xfrm>
            <a:off x="0" y="13145"/>
            <a:ext cx="9202465" cy="10398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HG丸ｺﾞｼｯｸM-PRO" panose="020F0600000000000000" pitchFamily="50" charset="-128"/>
                <a:ea typeface="HG丸ｺﾞｼｯｸM-PRO" panose="020F0600000000000000" pitchFamily="50" charset="-128"/>
              </a:rPr>
              <a:t>消費生活センターとは</a:t>
            </a:r>
          </a:p>
        </p:txBody>
      </p:sp>
    </p:spTree>
    <p:extLst>
      <p:ext uri="{BB962C8B-B14F-4D97-AF65-F5344CB8AC3E}">
        <p14:creationId xmlns:p14="http://schemas.microsoft.com/office/powerpoint/2010/main" val="1168991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26730" y="586497"/>
            <a:ext cx="10509355" cy="3612881"/>
          </a:xfrm>
          <a:prstGeom prst="roundRect">
            <a:avLst/>
          </a:prstGeom>
          <a:ln cmpd="thickThi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l">
              <a:spcAft>
                <a:spcPts val="0"/>
              </a:spcAft>
              <a:buNone/>
            </a:pPr>
            <a:r>
              <a:rPr lang="ja-JP" altLang="en-US" sz="3200" b="1"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おかしいなと思ったら、</a:t>
            </a:r>
            <a:r>
              <a:rPr lang="ja-JP" sz="3200" b="1"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ひとりで悩まず、まず相談</a:t>
            </a:r>
            <a:endParaRPr lang="ja-JP" sz="3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千葉県消費者センター　０４７－４３４－０９９９</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spcAft>
                <a:spcPts val="0"/>
              </a:spcAft>
              <a:buNone/>
            </a:pPr>
            <a:r>
              <a:rPr lang="ja-JP" altLang="en-US" sz="2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24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月～金曜日　９：００～１６：３０　土曜日　９：００～１６：００</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spcAft>
                <a:spcPts val="0"/>
              </a:spcAft>
              <a:buNone/>
            </a:pPr>
            <a:r>
              <a:rPr lang="ja-JP"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（祝日、年末年始を除く）</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消費者ホットライン　１８８「イヤヤ　泣き寝入り」</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spcAft>
                <a:spcPts val="0"/>
              </a:spcAft>
              <a:buNone/>
            </a:pPr>
            <a:r>
              <a:rPr lang="ja-JP"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（最寄りの消費生活センターにつながります）</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742" y="4322157"/>
            <a:ext cx="1723426" cy="1920239"/>
          </a:xfrm>
          <a:prstGeom prst="rect">
            <a:avLst/>
          </a:prstGeom>
        </p:spPr>
      </p:pic>
      <p:sp>
        <p:nvSpPr>
          <p:cNvPr id="3" name="スライド番号プレースホルダー 2"/>
          <p:cNvSpPr>
            <a:spLocks noGrp="1"/>
          </p:cNvSpPr>
          <p:nvPr>
            <p:ph type="sldNum" sz="quarter" idx="12"/>
          </p:nvPr>
        </p:nvSpPr>
        <p:spPr/>
        <p:txBody>
          <a:bodyPr/>
          <a:lstStyle/>
          <a:p>
            <a:fld id="{04E602E1-F7B7-4B00-A5C6-6C0BACB6E213}" type="slidenum">
              <a:rPr kumimoji="1" lang="ja-JP" altLang="en-US" smtClean="0"/>
              <a:t>55</a:t>
            </a:fld>
            <a:endParaRPr kumimoji="1" lang="ja-JP" altLang="en-US"/>
          </a:p>
        </p:txBody>
      </p:sp>
      <p:sp>
        <p:nvSpPr>
          <p:cNvPr id="5" name="テキスト ボックス 4">
            <a:extLst>
              <a:ext uri="{FF2B5EF4-FFF2-40B4-BE49-F238E27FC236}">
                <a16:creationId xmlns:a16="http://schemas.microsoft.com/office/drawing/2014/main" id="{8F69AC04-4FE9-4A4D-8B52-4E5B25734BB6}"/>
              </a:ext>
            </a:extLst>
          </p:cNvPr>
          <p:cNvSpPr txBox="1"/>
          <p:nvPr/>
        </p:nvSpPr>
        <p:spPr>
          <a:xfrm>
            <a:off x="6891079" y="5363160"/>
            <a:ext cx="2748447" cy="523220"/>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千葉県マスコットキャラクター</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「チーバくん」</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89" y="4341651"/>
            <a:ext cx="2302145" cy="2043018"/>
          </a:xfrm>
          <a:prstGeom prst="rect">
            <a:avLst/>
          </a:prstGeom>
        </p:spPr>
      </p:pic>
    </p:spTree>
    <p:extLst>
      <p:ext uri="{BB962C8B-B14F-4D97-AF65-F5344CB8AC3E}">
        <p14:creationId xmlns:p14="http://schemas.microsoft.com/office/powerpoint/2010/main" val="3338239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4250408" y="923015"/>
            <a:ext cx="3618168" cy="5935697"/>
            <a:chOff x="3971965" y="736412"/>
            <a:chExt cx="3618168" cy="5935697"/>
          </a:xfrm>
        </p:grpSpPr>
        <p:sp>
          <p:nvSpPr>
            <p:cNvPr id="25" name="正方形/長方形 24"/>
            <p:cNvSpPr/>
            <p:nvPr/>
          </p:nvSpPr>
          <p:spPr>
            <a:xfrm>
              <a:off x="3971965" y="736412"/>
              <a:ext cx="3618168" cy="5935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四角形: 角を丸くする 10">
              <a:extLst>
                <a:ext uri="{FF2B5EF4-FFF2-40B4-BE49-F238E27FC236}">
                  <a16:creationId xmlns:a16="http://schemas.microsoft.com/office/drawing/2014/main" id="{23458AFA-3530-4CE9-9972-4496C67F65EC}"/>
                </a:ext>
              </a:extLst>
            </p:cNvPr>
            <p:cNvSpPr/>
            <p:nvPr/>
          </p:nvSpPr>
          <p:spPr>
            <a:xfrm>
              <a:off x="4313219" y="888701"/>
              <a:ext cx="3099861" cy="4314175"/>
            </a:xfrm>
            <a:prstGeom prst="roundRect">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B514DBD7-98C6-4354-B1B7-FAE0D87671A3}"/>
                </a:ext>
              </a:extLst>
            </p:cNvPr>
            <p:cNvPicPr>
              <a:picLocks noChangeAspect="1"/>
            </p:cNvPicPr>
            <p:nvPr/>
          </p:nvPicPr>
          <p:blipFill>
            <a:blip r:embed="rId3"/>
            <a:stretch>
              <a:fillRect/>
            </a:stretch>
          </p:blipFill>
          <p:spPr>
            <a:xfrm>
              <a:off x="4696691" y="1084521"/>
              <a:ext cx="2482724" cy="3922533"/>
            </a:xfrm>
            <a:prstGeom prst="rect">
              <a:avLst/>
            </a:prstGeom>
          </p:spPr>
        </p:pic>
        <p:sp>
          <p:nvSpPr>
            <p:cNvPr id="18" name="吹き出し: 線 17">
              <a:extLst>
                <a:ext uri="{FF2B5EF4-FFF2-40B4-BE49-F238E27FC236}">
                  <a16:creationId xmlns:a16="http://schemas.microsoft.com/office/drawing/2014/main" id="{D0C67606-67B0-46D1-B24A-2828D8A91D43}"/>
                </a:ext>
              </a:extLst>
            </p:cNvPr>
            <p:cNvSpPr/>
            <p:nvPr/>
          </p:nvSpPr>
          <p:spPr>
            <a:xfrm>
              <a:off x="4203641" y="5411833"/>
              <a:ext cx="3319019" cy="1200406"/>
            </a:xfrm>
            <a:prstGeom prst="borderCallout1">
              <a:avLst>
                <a:gd name="adj1" fmla="val -687"/>
                <a:gd name="adj2" fmla="val 52968"/>
                <a:gd name="adj3" fmla="val -34737"/>
                <a:gd name="adj4" fmla="val 41768"/>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HG丸ｺﾞｼｯｸM-PRO" panose="020F0600000000000000" pitchFamily="50" charset="-128"/>
                  <a:ea typeface="HG丸ｺﾞｼｯｸM-PRO" panose="020F0600000000000000" pitchFamily="50" charset="-128"/>
                </a:rPr>
                <a:t>チェックすると規約に書かれたすべての内容に同意したことになる</a:t>
              </a:r>
            </a:p>
          </p:txBody>
        </p:sp>
      </p:grpSp>
      <p:grpSp>
        <p:nvGrpSpPr>
          <p:cNvPr id="30" name="グループ化 29"/>
          <p:cNvGrpSpPr/>
          <p:nvPr/>
        </p:nvGrpSpPr>
        <p:grpSpPr>
          <a:xfrm>
            <a:off x="8195291" y="353644"/>
            <a:ext cx="3816686" cy="6403634"/>
            <a:chOff x="8195291" y="353644"/>
            <a:chExt cx="3816686" cy="6403634"/>
          </a:xfrm>
        </p:grpSpPr>
        <p:sp>
          <p:nvSpPr>
            <p:cNvPr id="22" name="正方形/長方形 21"/>
            <p:cNvSpPr/>
            <p:nvPr/>
          </p:nvSpPr>
          <p:spPr>
            <a:xfrm>
              <a:off x="8195291" y="353644"/>
              <a:ext cx="3816686" cy="6403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3DCBD3E-9915-417D-93BE-16025FCE7730}"/>
                </a:ext>
              </a:extLst>
            </p:cNvPr>
            <p:cNvSpPr/>
            <p:nvPr/>
          </p:nvSpPr>
          <p:spPr>
            <a:xfrm>
              <a:off x="8519496" y="687286"/>
              <a:ext cx="3258561" cy="4464807"/>
            </a:xfrm>
            <a:prstGeom prst="roundRect">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122AFF4-27BC-4C07-B885-BF8E4FBE32F3}"/>
                </a:ext>
              </a:extLst>
            </p:cNvPr>
            <p:cNvPicPr>
              <a:picLocks noChangeAspect="1"/>
            </p:cNvPicPr>
            <p:nvPr/>
          </p:nvPicPr>
          <p:blipFill>
            <a:blip r:embed="rId4"/>
            <a:stretch>
              <a:fillRect/>
            </a:stretch>
          </p:blipFill>
          <p:spPr>
            <a:xfrm>
              <a:off x="8727275" y="897139"/>
              <a:ext cx="2866234" cy="3842694"/>
            </a:xfrm>
            <a:prstGeom prst="rect">
              <a:avLst/>
            </a:prstGeom>
          </p:spPr>
        </p:pic>
        <p:sp>
          <p:nvSpPr>
            <p:cNvPr id="19" name="楕円 18">
              <a:extLst>
                <a:ext uri="{FF2B5EF4-FFF2-40B4-BE49-F238E27FC236}">
                  <a16:creationId xmlns:a16="http://schemas.microsoft.com/office/drawing/2014/main" id="{258900CB-BB29-45A4-A65A-23A53F9AE7C7}"/>
                </a:ext>
              </a:extLst>
            </p:cNvPr>
            <p:cNvSpPr/>
            <p:nvPr/>
          </p:nvSpPr>
          <p:spPr>
            <a:xfrm>
              <a:off x="9173539" y="2970538"/>
              <a:ext cx="2261138" cy="1228799"/>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吹き出し: 線 19">
              <a:extLst>
                <a:ext uri="{FF2B5EF4-FFF2-40B4-BE49-F238E27FC236}">
                  <a16:creationId xmlns:a16="http://schemas.microsoft.com/office/drawing/2014/main" id="{7970E667-C46D-4C76-BC9B-CEF77E48151C}"/>
                </a:ext>
              </a:extLst>
            </p:cNvPr>
            <p:cNvSpPr/>
            <p:nvPr/>
          </p:nvSpPr>
          <p:spPr>
            <a:xfrm>
              <a:off x="8395766" y="5311211"/>
              <a:ext cx="3529252" cy="1355049"/>
            </a:xfrm>
            <a:prstGeom prst="borderCallout1">
              <a:avLst>
                <a:gd name="adj1" fmla="val -93868"/>
                <a:gd name="adj2" fmla="val 36217"/>
                <a:gd name="adj3" fmla="val 1858"/>
                <a:gd name="adj4" fmla="val 29263"/>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ここが重要！</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en-US" altLang="ja-JP" sz="2400" dirty="0">
                  <a:latin typeface="HG丸ｺﾞｼｯｸM-PRO" panose="020F0600000000000000" pitchFamily="50" charset="-128"/>
                  <a:ea typeface="HG丸ｺﾞｼｯｸM-PRO" panose="020F0600000000000000" pitchFamily="50" charset="-128"/>
                </a:rPr>
                <a:t>4</a:t>
              </a:r>
              <a:r>
                <a:rPr kumimoji="1" lang="ja-JP" altLang="en-US" sz="2400" dirty="0">
                  <a:latin typeface="HG丸ｺﾞｼｯｸM-PRO" panose="020F0600000000000000" pitchFamily="50" charset="-128"/>
                  <a:ea typeface="HG丸ｺﾞｼｯｸM-PRO" panose="020F0600000000000000" pitchFamily="50" charset="-128"/>
                </a:rPr>
                <a:t>回購入が条件と書いてある</a:t>
              </a:r>
            </a:p>
          </p:txBody>
        </p:sp>
      </p:grpSp>
      <p:grpSp>
        <p:nvGrpSpPr>
          <p:cNvPr id="6" name="グループ化 5"/>
          <p:cNvGrpSpPr/>
          <p:nvPr/>
        </p:nvGrpSpPr>
        <p:grpSpPr>
          <a:xfrm>
            <a:off x="313719" y="881452"/>
            <a:ext cx="3545089" cy="5790658"/>
            <a:chOff x="424555" y="1245723"/>
            <a:chExt cx="3102913" cy="5507862"/>
          </a:xfrm>
        </p:grpSpPr>
        <p:sp>
          <p:nvSpPr>
            <p:cNvPr id="4" name="正方形/長方形 3"/>
            <p:cNvSpPr/>
            <p:nvPr/>
          </p:nvSpPr>
          <p:spPr>
            <a:xfrm>
              <a:off x="424555" y="1245723"/>
              <a:ext cx="3102913" cy="5507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0788341-CF86-4729-A9CD-E5BE702488D8}"/>
                </a:ext>
              </a:extLst>
            </p:cNvPr>
            <p:cNvSpPr/>
            <p:nvPr/>
          </p:nvSpPr>
          <p:spPr>
            <a:xfrm>
              <a:off x="787903" y="1528706"/>
              <a:ext cx="2463631" cy="3581785"/>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9929C53-E4B8-4198-B530-885E7ACCB655}"/>
                </a:ext>
              </a:extLst>
            </p:cNvPr>
            <p:cNvPicPr>
              <a:picLocks noChangeAspect="1"/>
            </p:cNvPicPr>
            <p:nvPr/>
          </p:nvPicPr>
          <p:blipFill>
            <a:blip r:embed="rId5"/>
            <a:stretch>
              <a:fillRect/>
            </a:stretch>
          </p:blipFill>
          <p:spPr>
            <a:xfrm>
              <a:off x="920486" y="1747756"/>
              <a:ext cx="2198381" cy="3105150"/>
            </a:xfrm>
            <a:prstGeom prst="rect">
              <a:avLst/>
            </a:prstGeom>
          </p:spPr>
        </p:pic>
        <p:sp>
          <p:nvSpPr>
            <p:cNvPr id="7" name="吹き出し: 線 6">
              <a:extLst>
                <a:ext uri="{FF2B5EF4-FFF2-40B4-BE49-F238E27FC236}">
                  <a16:creationId xmlns:a16="http://schemas.microsoft.com/office/drawing/2014/main" id="{2E6DE9A6-FCF4-4138-97DD-AC176C996CE0}"/>
                </a:ext>
              </a:extLst>
            </p:cNvPr>
            <p:cNvSpPr/>
            <p:nvPr/>
          </p:nvSpPr>
          <p:spPr>
            <a:xfrm>
              <a:off x="729094" y="5284353"/>
              <a:ext cx="2558338" cy="1323860"/>
            </a:xfrm>
            <a:prstGeom prst="borderCallout1">
              <a:avLst>
                <a:gd name="adj1" fmla="val -2690"/>
                <a:gd name="adj2" fmla="val 28802"/>
                <a:gd name="adj3" fmla="val -29954"/>
                <a:gd name="adj4" fmla="val 45781"/>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購入ボタンの下に条件が書いてある</a:t>
              </a:r>
            </a:p>
          </p:txBody>
        </p:sp>
        <p:sp>
          <p:nvSpPr>
            <p:cNvPr id="8" name="テキスト ボックス 7">
              <a:extLst>
                <a:ext uri="{FF2B5EF4-FFF2-40B4-BE49-F238E27FC236}">
                  <a16:creationId xmlns:a16="http://schemas.microsoft.com/office/drawing/2014/main" id="{A5C4A270-FECF-487E-9C9F-F6CC5A175367}"/>
                </a:ext>
              </a:extLst>
            </p:cNvPr>
            <p:cNvSpPr txBox="1"/>
            <p:nvPr/>
          </p:nvSpPr>
          <p:spPr>
            <a:xfrm>
              <a:off x="879435" y="4654924"/>
              <a:ext cx="1667863" cy="276999"/>
            </a:xfrm>
            <a:prstGeom prst="rect">
              <a:avLst/>
            </a:prstGeom>
            <a:noFill/>
          </p:spPr>
          <p:txBody>
            <a:bodyPr wrap="square" rtlCol="0">
              <a:spAutoFit/>
            </a:bodyPr>
            <a:lstStyle/>
            <a:p>
              <a:r>
                <a:rPr kumimoji="1" lang="en-US" altLang="ja-JP" sz="1050" dirty="0">
                  <a:latin typeface="HG丸ｺﾞｼｯｸM-PRO" panose="020F0600000000000000" pitchFamily="50" charset="-128"/>
                  <a:ea typeface="HG丸ｺﾞｼｯｸM-PRO" panose="020F0600000000000000" pitchFamily="50" charset="-128"/>
                </a:rPr>
                <a:t>4</a:t>
              </a:r>
              <a:r>
                <a:rPr kumimoji="1" lang="ja-JP" altLang="en-US" sz="1050" dirty="0">
                  <a:latin typeface="HG丸ｺﾞｼｯｸM-PRO" panose="020F0600000000000000" pitchFamily="50" charset="-128"/>
                  <a:ea typeface="HG丸ｺﾞｼｯｸM-PRO" panose="020F0600000000000000" pitchFamily="50" charset="-128"/>
                </a:rPr>
                <a:t>回購入</a:t>
              </a:r>
              <a:r>
                <a:rPr kumimoji="1" lang="ja-JP" altLang="en-US" sz="1200" dirty="0"/>
                <a:t>ｰｰｰｰｰｰｰｰｰｰｰｰ</a:t>
              </a:r>
            </a:p>
          </p:txBody>
        </p:sp>
      </p:grpSp>
      <p:sp>
        <p:nvSpPr>
          <p:cNvPr id="28" name="角丸四角形 27"/>
          <p:cNvSpPr/>
          <p:nvPr/>
        </p:nvSpPr>
        <p:spPr>
          <a:xfrm>
            <a:off x="1096762" y="77120"/>
            <a:ext cx="4590435" cy="673633"/>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dirty="0">
                <a:ln w="0"/>
                <a:solidFill>
                  <a:schemeClr val="tx1"/>
                </a:solidFill>
                <a:effectLst>
                  <a:outerShdw blurRad="38100" dist="19050" dir="2700000" algn="tl" rotWithShape="0">
                    <a:schemeClr val="dk1">
                      <a:alpha val="40000"/>
                    </a:schemeClr>
                  </a:outerShdw>
                </a:effectLst>
              </a:rPr>
              <a:t>スマホの画面で確認しよう</a:t>
            </a:r>
          </a:p>
        </p:txBody>
      </p:sp>
      <p:sp>
        <p:nvSpPr>
          <p:cNvPr id="29" name="右矢印 28"/>
          <p:cNvSpPr/>
          <p:nvPr/>
        </p:nvSpPr>
        <p:spPr>
          <a:xfrm>
            <a:off x="3899680" y="3262745"/>
            <a:ext cx="28800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右矢印 20">
            <a:extLst>
              <a:ext uri="{FF2B5EF4-FFF2-40B4-BE49-F238E27FC236}">
                <a16:creationId xmlns:a16="http://schemas.microsoft.com/office/drawing/2014/main" id="{A093B6E6-39D6-764E-A374-20567C8E4821}"/>
              </a:ext>
            </a:extLst>
          </p:cNvPr>
          <p:cNvSpPr/>
          <p:nvPr/>
        </p:nvSpPr>
        <p:spPr>
          <a:xfrm>
            <a:off x="7916228" y="3262745"/>
            <a:ext cx="28800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4809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15"/>
          <p:cNvSpPr txBox="1">
            <a:spLocks noGrp="1"/>
          </p:cNvSpPr>
          <p:nvPr>
            <p:ph type="body" idx="1"/>
          </p:nvPr>
        </p:nvSpPr>
        <p:spPr>
          <a:xfrm>
            <a:off x="321972" y="1325563"/>
            <a:ext cx="11031828" cy="485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ja-JP" dirty="0">
                <a:latin typeface="HG丸ｺﾞｼｯｸM-PRO" panose="020F0600000000000000" pitchFamily="50" charset="-128"/>
                <a:ea typeface="HG丸ｺﾞｼｯｸM-PRO" panose="020F0600000000000000" pitchFamily="50" charset="-128"/>
                <a:cs typeface="Arial"/>
                <a:sym typeface="Arial"/>
              </a:rPr>
              <a:t>除毛クリーム、ニキビ化粧水、育毛剤、筋肉増強サプリ</a:t>
            </a:r>
            <a:r>
              <a:rPr lang="ja-JP"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0"/>
              </a:spcBef>
              <a:spcAft>
                <a:spcPts val="0"/>
              </a:spcAft>
              <a:buClr>
                <a:schemeClr val="dk1"/>
              </a:buClr>
              <a:buSzPts val="2800"/>
              <a:buNone/>
            </a:pPr>
            <a:r>
              <a:rPr lang="ja-JP" dirty="0" smtClean="0">
                <a:latin typeface="HG丸ｺﾞｼｯｸM-PRO" panose="020F0600000000000000" pitchFamily="50" charset="-128"/>
                <a:ea typeface="HG丸ｺﾞｼｯｸM-PRO" panose="020F0600000000000000" pitchFamily="50" charset="-128"/>
                <a:cs typeface="Arial"/>
                <a:sym typeface="Arial"/>
              </a:rPr>
              <a:t>シャンプー</a:t>
            </a:r>
            <a:r>
              <a:rPr lang="ja-JP" dirty="0">
                <a:latin typeface="HG丸ｺﾞｼｯｸM-PRO" panose="020F0600000000000000" pitchFamily="50" charset="-128"/>
                <a:ea typeface="HG丸ｺﾞｼｯｸM-PRO" panose="020F0600000000000000" pitchFamily="50" charset="-128"/>
                <a:cs typeface="Arial"/>
                <a:sym typeface="Arial"/>
              </a:rPr>
              <a:t>なども最初は低価格の定期購入で販売されて</a:t>
            </a:r>
            <a:r>
              <a:rPr lang="ja-JP" dirty="0" smtClean="0">
                <a:latin typeface="HG丸ｺﾞｼｯｸM-PRO" panose="020F0600000000000000" pitchFamily="50" charset="-128"/>
                <a:ea typeface="HG丸ｺﾞｼｯｸM-PRO" panose="020F0600000000000000" pitchFamily="50" charset="-128"/>
                <a:cs typeface="Arial"/>
                <a:sym typeface="Arial"/>
              </a:rPr>
              <a:t>いる</a:t>
            </a:r>
            <a:r>
              <a:rPr lang="ja-JP" altLang="en-US" dirty="0">
                <a:latin typeface="HG丸ｺﾞｼｯｸM-PRO" panose="020F0600000000000000" pitchFamily="50" charset="-128"/>
                <a:ea typeface="HG丸ｺﾞｼｯｸM-PRO" panose="020F0600000000000000" pitchFamily="50" charset="-128"/>
                <a:cs typeface="Arial"/>
                <a:sym typeface="Arial"/>
              </a:rPr>
              <a:t>。</a:t>
            </a:r>
            <a:endParaRPr lang="en-US" altLang="ja-JP" dirty="0" smtClean="0">
              <a:latin typeface="HG丸ｺﾞｼｯｸM-PRO" panose="020F0600000000000000" pitchFamily="50" charset="-128"/>
              <a:ea typeface="HG丸ｺﾞｼｯｸM-PRO" panose="020F0600000000000000" pitchFamily="50" charset="-128"/>
              <a:cs typeface="Arial"/>
              <a:sym typeface="Arial"/>
            </a:endParaRPr>
          </a:p>
        </p:txBody>
      </p:sp>
      <p:pic>
        <p:nvPicPr>
          <p:cNvPr id="274" name="Google Shape;274;p15"/>
          <p:cNvPicPr preferRelativeResize="0"/>
          <p:nvPr/>
        </p:nvPicPr>
        <p:blipFill rotWithShape="1">
          <a:blip r:embed="rId3">
            <a:alphaModFix/>
          </a:blip>
          <a:srcRect/>
          <a:stretch/>
        </p:blipFill>
        <p:spPr>
          <a:xfrm>
            <a:off x="1093289" y="2818324"/>
            <a:ext cx="2019585" cy="2805750"/>
          </a:xfrm>
          <a:prstGeom prst="rect">
            <a:avLst/>
          </a:prstGeom>
          <a:noFill/>
          <a:ln>
            <a:noFill/>
          </a:ln>
        </p:spPr>
      </p:pic>
      <p:pic>
        <p:nvPicPr>
          <p:cNvPr id="275" name="Google Shape;275;p15"/>
          <p:cNvPicPr preferRelativeResize="0"/>
          <p:nvPr/>
        </p:nvPicPr>
        <p:blipFill rotWithShape="1">
          <a:blip r:embed="rId4">
            <a:alphaModFix/>
          </a:blip>
          <a:srcRect/>
          <a:stretch/>
        </p:blipFill>
        <p:spPr>
          <a:xfrm>
            <a:off x="3737350" y="2271921"/>
            <a:ext cx="1428659" cy="2886180"/>
          </a:xfrm>
          <a:prstGeom prst="rect">
            <a:avLst/>
          </a:prstGeom>
          <a:noFill/>
          <a:ln>
            <a:noFill/>
          </a:ln>
        </p:spPr>
      </p:pic>
      <p:pic>
        <p:nvPicPr>
          <p:cNvPr id="276" name="Google Shape;276;p15"/>
          <p:cNvPicPr preferRelativeResize="0"/>
          <p:nvPr/>
        </p:nvPicPr>
        <p:blipFill rotWithShape="1">
          <a:blip r:embed="rId5">
            <a:alphaModFix/>
          </a:blip>
          <a:srcRect/>
          <a:stretch/>
        </p:blipFill>
        <p:spPr>
          <a:xfrm>
            <a:off x="6183237" y="2734617"/>
            <a:ext cx="2541266" cy="2863398"/>
          </a:xfrm>
          <a:prstGeom prst="rect">
            <a:avLst/>
          </a:prstGeom>
          <a:noFill/>
          <a:ln>
            <a:noFill/>
          </a:ln>
        </p:spPr>
      </p:pic>
      <p:pic>
        <p:nvPicPr>
          <p:cNvPr id="277" name="Google Shape;277;p15"/>
          <p:cNvPicPr preferRelativeResize="0"/>
          <p:nvPr/>
        </p:nvPicPr>
        <p:blipFill rotWithShape="1">
          <a:blip r:embed="rId6">
            <a:alphaModFix/>
          </a:blip>
          <a:srcRect/>
          <a:stretch/>
        </p:blipFill>
        <p:spPr>
          <a:xfrm flipH="1">
            <a:off x="5166009" y="2541700"/>
            <a:ext cx="1686166" cy="2107708"/>
          </a:xfrm>
          <a:prstGeom prst="rect">
            <a:avLst/>
          </a:prstGeom>
          <a:noFill/>
          <a:ln>
            <a:noFill/>
          </a:ln>
        </p:spPr>
      </p:pic>
      <p:pic>
        <p:nvPicPr>
          <p:cNvPr id="278" name="Google Shape;278;p15"/>
          <p:cNvPicPr preferRelativeResize="0"/>
          <p:nvPr/>
        </p:nvPicPr>
        <p:blipFill rotWithShape="1">
          <a:blip r:embed="rId7">
            <a:alphaModFix/>
          </a:blip>
          <a:srcRect/>
          <a:stretch/>
        </p:blipFill>
        <p:spPr>
          <a:xfrm>
            <a:off x="8643771" y="2661026"/>
            <a:ext cx="2116468" cy="2358041"/>
          </a:xfrm>
          <a:prstGeom prst="rect">
            <a:avLst/>
          </a:prstGeom>
          <a:noFill/>
          <a:ln>
            <a:noFill/>
          </a:ln>
        </p:spPr>
      </p:pic>
      <p:sp>
        <p:nvSpPr>
          <p:cNvPr id="279" name="Google Shape;279;p15"/>
          <p:cNvSpPr/>
          <p:nvPr/>
        </p:nvSpPr>
        <p:spPr>
          <a:xfrm>
            <a:off x="10240295" y="215811"/>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Calibri"/>
                <a:ea typeface="Calibri"/>
                <a:cs typeface="Calibri"/>
                <a:sym typeface="Calibri"/>
              </a:rPr>
              <a:t>テキストＰ３</a:t>
            </a:r>
            <a:endParaRPr/>
          </a:p>
        </p:txBody>
      </p:sp>
      <p:sp>
        <p:nvSpPr>
          <p:cNvPr id="281" name="Google Shape;281;p15"/>
          <p:cNvSpPr txBox="1">
            <a:spLocks noGrp="1"/>
          </p:cNvSpPr>
          <p:nvPr>
            <p:ph type="title"/>
          </p:nvPr>
        </p:nvSpPr>
        <p:spPr>
          <a:xfrm>
            <a:off x="20838" y="-28069"/>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定期購入トラブルは男性も注意！</a:t>
            </a:r>
            <a:endParaRPr sz="31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dirty="0"/>
          </a:p>
        </p:txBody>
      </p:sp>
      <p:cxnSp>
        <p:nvCxnSpPr>
          <p:cNvPr id="12" name="直線コネクタ 11"/>
          <p:cNvCxnSpPr/>
          <p:nvPr/>
        </p:nvCxnSpPr>
        <p:spPr>
          <a:xfrm>
            <a:off x="20838" y="1130483"/>
            <a:ext cx="12171162" cy="15675"/>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4" name="雲形吹き出し 3"/>
          <p:cNvSpPr/>
          <p:nvPr/>
        </p:nvSpPr>
        <p:spPr>
          <a:xfrm>
            <a:off x="3393157" y="5427880"/>
            <a:ext cx="3217630" cy="1235432"/>
          </a:xfrm>
          <a:prstGeom prst="cloudCallout">
            <a:avLst>
              <a:gd name="adj1" fmla="val -63440"/>
              <a:gd name="adj2" fmla="val -1028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安かったから買ったのに、定期購入だったとは！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6"/>
        <p:cNvGrpSpPr/>
        <p:nvPr/>
      </p:nvGrpSpPr>
      <p:grpSpPr>
        <a:xfrm>
          <a:off x="0" y="0"/>
          <a:ext cx="0" cy="0"/>
          <a:chOff x="0" y="0"/>
          <a:chExt cx="0" cy="0"/>
        </a:xfrm>
      </p:grpSpPr>
      <p:sp>
        <p:nvSpPr>
          <p:cNvPr id="287" name="Google Shape;287;p16"/>
          <p:cNvSpPr txBox="1">
            <a:spLocks noGrp="1"/>
          </p:cNvSpPr>
          <p:nvPr>
            <p:ph type="body" idx="1"/>
          </p:nvPr>
        </p:nvSpPr>
        <p:spPr>
          <a:xfrm>
            <a:off x="639599" y="1969843"/>
            <a:ext cx="11330728" cy="4547950"/>
          </a:xfrm>
          <a:prstGeom prst="rect">
            <a:avLst/>
          </a:prstGeom>
          <a:noFill/>
          <a:ln>
            <a:noFill/>
          </a:ln>
        </p:spPr>
        <p:txBody>
          <a:bodyPr spcFirstLastPara="1" wrap="square" lIns="91425" tIns="45700" rIns="91425" bIns="45700" anchor="t" anchorCtr="0">
            <a:normAutofit/>
          </a:bodyPr>
          <a:lstStyle/>
          <a:p>
            <a:pPr lvl="0" indent="-457200" algn="l" rtl="0">
              <a:lnSpc>
                <a:spcPts val="2700"/>
              </a:lnSpc>
              <a:spcBef>
                <a:spcPts val="0"/>
              </a:spcBef>
              <a:spcAft>
                <a:spcPts val="0"/>
              </a:spcAft>
              <a:buClr>
                <a:schemeClr val="dk1"/>
              </a:buClr>
              <a:buSzPts val="2800"/>
              <a:buFont typeface="Wingdings" panose="05000000000000000000" pitchFamily="2" charset="2"/>
              <a:buChar char="p"/>
            </a:pPr>
            <a:r>
              <a:rPr lang="ja-JP" sz="2400" dirty="0">
                <a:latin typeface="HG丸ｺﾞｼｯｸM-PRO" panose="020F0600000000000000" pitchFamily="50" charset="-128"/>
                <a:ea typeface="HG丸ｺﾞｼｯｸM-PRO" panose="020F0600000000000000" pitchFamily="50" charset="-128"/>
                <a:cs typeface="Arial"/>
                <a:sym typeface="Arial"/>
              </a:rPr>
              <a:t>サイトの会社名・所在地・連絡先の確認</a:t>
            </a:r>
            <a:endParaRPr sz="24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2700"/>
              </a:lnSpc>
              <a:spcBef>
                <a:spcPts val="1000"/>
              </a:spcBef>
              <a:spcAft>
                <a:spcPts val="0"/>
              </a:spcAft>
              <a:buClr>
                <a:schemeClr val="dk1"/>
              </a:buClr>
              <a:buSzPts val="2800"/>
              <a:buFont typeface="Wingdings" panose="05000000000000000000" pitchFamily="2" charset="2"/>
              <a:buChar char="p"/>
            </a:pPr>
            <a:r>
              <a:rPr lang="ja-JP" altLang="en-US" sz="2400" dirty="0">
                <a:latin typeface="HG丸ｺﾞｼｯｸM-PRO" panose="020F0600000000000000" pitchFamily="50" charset="-128"/>
                <a:ea typeface="HG丸ｺﾞｼｯｸM-PRO" panose="020F0600000000000000" pitchFamily="50" charset="-128"/>
                <a:cs typeface="Arial"/>
                <a:sym typeface="Arial"/>
              </a:rPr>
              <a:t>最初の低価格は</a:t>
            </a:r>
            <a:r>
              <a:rPr lang="ja-JP" sz="2400" dirty="0">
                <a:latin typeface="HG丸ｺﾞｼｯｸM-PRO" panose="020F0600000000000000" pitchFamily="50" charset="-128"/>
                <a:ea typeface="HG丸ｺﾞｼｯｸM-PRO" panose="020F0600000000000000" pitchFamily="50" charset="-128"/>
                <a:cs typeface="Arial"/>
                <a:sym typeface="Arial"/>
              </a:rPr>
              <a:t>定期購入</a:t>
            </a:r>
            <a:r>
              <a:rPr lang="ja-JP" altLang="en-US" sz="2400" dirty="0">
                <a:latin typeface="HG丸ｺﾞｼｯｸM-PRO" panose="020F0600000000000000" pitchFamily="50" charset="-128"/>
                <a:ea typeface="HG丸ｺﾞｼｯｸM-PRO" panose="020F0600000000000000" pitchFamily="50" charset="-128"/>
                <a:cs typeface="Arial"/>
                <a:sym typeface="Arial"/>
              </a:rPr>
              <a:t>が条件</a:t>
            </a:r>
            <a:r>
              <a:rPr lang="ja-JP" sz="2400" dirty="0">
                <a:latin typeface="HG丸ｺﾞｼｯｸM-PRO" panose="020F0600000000000000" pitchFamily="50" charset="-128"/>
                <a:ea typeface="HG丸ｺﾞｼｯｸM-PRO" panose="020F0600000000000000" pitchFamily="50" charset="-128"/>
                <a:cs typeface="Arial"/>
                <a:sym typeface="Arial"/>
              </a:rPr>
              <a:t>になっていない</a:t>
            </a:r>
            <a:r>
              <a:rPr lang="ja-JP" sz="2400" dirty="0" smtClean="0">
                <a:latin typeface="HG丸ｺﾞｼｯｸM-PRO" panose="020F0600000000000000" pitchFamily="50" charset="-128"/>
                <a:ea typeface="HG丸ｺﾞｼｯｸM-PRO" panose="020F0600000000000000" pitchFamily="50" charset="-128"/>
                <a:cs typeface="Arial"/>
                <a:sym typeface="Arial"/>
              </a:rPr>
              <a:t>か</a:t>
            </a:r>
            <a:r>
              <a:rPr lang="ja-JP" altLang="en-US" sz="2400"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2700"/>
              </a:lnSpc>
              <a:spcBef>
                <a:spcPts val="1000"/>
              </a:spcBef>
              <a:spcAft>
                <a:spcPts val="0"/>
              </a:spcAft>
              <a:buClr>
                <a:schemeClr val="dk1"/>
              </a:buClr>
              <a:buSzPts val="2800"/>
              <a:buFont typeface="Wingdings" panose="05000000000000000000" pitchFamily="2" charset="2"/>
              <a:buChar char="p"/>
            </a:pPr>
            <a:r>
              <a:rPr lang="ja-JP" sz="2400" dirty="0">
                <a:latin typeface="HG丸ｺﾞｼｯｸM-PRO" panose="020F0600000000000000" pitchFamily="50" charset="-128"/>
                <a:ea typeface="HG丸ｺﾞｼｯｸM-PRO" panose="020F0600000000000000" pitchFamily="50" charset="-128"/>
                <a:cs typeface="Arial"/>
                <a:sym typeface="Arial"/>
              </a:rPr>
              <a:t>支払総額、契約期間、商品の引き渡し時期</a:t>
            </a:r>
            <a:endParaRPr sz="24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2700"/>
              </a:lnSpc>
              <a:spcBef>
                <a:spcPts val="1000"/>
              </a:spcBef>
              <a:spcAft>
                <a:spcPts val="0"/>
              </a:spcAft>
              <a:buClr>
                <a:schemeClr val="dk1"/>
              </a:buClr>
              <a:buSzPts val="2800"/>
              <a:buFont typeface="Wingdings" panose="05000000000000000000" pitchFamily="2" charset="2"/>
              <a:buChar char="p"/>
            </a:pPr>
            <a:r>
              <a:rPr lang="ja-JP" sz="2400" dirty="0">
                <a:latin typeface="HG丸ｺﾞｼｯｸM-PRO" panose="020F0600000000000000" pitchFamily="50" charset="-128"/>
                <a:ea typeface="HG丸ｺﾞｼｯｸM-PRO" panose="020F0600000000000000" pitchFamily="50" charset="-128"/>
                <a:cs typeface="Arial"/>
                <a:sym typeface="Arial"/>
              </a:rPr>
              <a:t>返品・解約はできる</a:t>
            </a:r>
            <a:r>
              <a:rPr lang="ja-JP" sz="2400" dirty="0" smtClean="0">
                <a:latin typeface="HG丸ｺﾞｼｯｸM-PRO" panose="020F0600000000000000" pitchFamily="50" charset="-128"/>
                <a:ea typeface="HG丸ｺﾞｼｯｸM-PRO" panose="020F0600000000000000" pitchFamily="50" charset="-128"/>
                <a:cs typeface="Arial"/>
                <a:sym typeface="Arial"/>
              </a:rPr>
              <a:t>か</a:t>
            </a:r>
            <a:r>
              <a:rPr lang="ja-JP" altLang="en-US" sz="2400" dirty="0" smtClean="0">
                <a:latin typeface="HG丸ｺﾞｼｯｸM-PRO" panose="020F0600000000000000" pitchFamily="50" charset="-128"/>
                <a:ea typeface="HG丸ｺﾞｼｯｸM-PRO" panose="020F0600000000000000" pitchFamily="50" charset="-128"/>
                <a:cs typeface="Arial"/>
                <a:sym typeface="Arial"/>
              </a:rPr>
              <a:t>。</a:t>
            </a:r>
            <a:endParaRPr sz="24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2700"/>
              </a:lnSpc>
              <a:spcBef>
                <a:spcPts val="1000"/>
              </a:spcBef>
              <a:spcAft>
                <a:spcPts val="0"/>
              </a:spcAft>
              <a:buClr>
                <a:schemeClr val="dk1"/>
              </a:buClr>
              <a:buSzPts val="2800"/>
              <a:buFont typeface="Wingdings" panose="05000000000000000000" pitchFamily="2" charset="2"/>
              <a:buChar char="p"/>
            </a:pPr>
            <a:r>
              <a:rPr lang="ja-JP" sz="2400" dirty="0">
                <a:latin typeface="HG丸ｺﾞｼｯｸM-PRO" panose="020F0600000000000000" pitchFamily="50" charset="-128"/>
                <a:ea typeface="HG丸ｺﾞｼｯｸM-PRO" panose="020F0600000000000000" pitchFamily="50" charset="-128"/>
                <a:cs typeface="Arial"/>
                <a:sym typeface="Arial"/>
              </a:rPr>
              <a:t>申込時の広告画面、購入画面のスクリーンショットを</a:t>
            </a:r>
            <a:r>
              <a:rPr lang="ja-JP" sz="2400" dirty="0" smtClean="0">
                <a:latin typeface="HG丸ｺﾞｼｯｸM-PRO" panose="020F0600000000000000" pitchFamily="50" charset="-128"/>
                <a:ea typeface="HG丸ｺﾞｼｯｸM-PRO" panose="020F0600000000000000" pitchFamily="50" charset="-128"/>
                <a:cs typeface="Arial"/>
                <a:sym typeface="Arial"/>
              </a:rPr>
              <a:t>とる</a:t>
            </a:r>
            <a:r>
              <a:rPr lang="ja-JP" altLang="en-US" sz="2400" dirty="0" smtClean="0">
                <a:latin typeface="HG丸ｺﾞｼｯｸM-PRO" panose="020F0600000000000000" pitchFamily="50" charset="-128"/>
                <a:ea typeface="HG丸ｺﾞｼｯｸM-PRO" panose="020F0600000000000000" pitchFamily="50" charset="-128"/>
                <a:cs typeface="Arial"/>
                <a:sym typeface="Arial"/>
              </a:rPr>
              <a:t>。</a:t>
            </a:r>
            <a:endParaRPr sz="2400" dirty="0">
              <a:latin typeface="HG丸ｺﾞｼｯｸM-PRO" panose="020F0600000000000000" pitchFamily="50" charset="-128"/>
              <a:ea typeface="HG丸ｺﾞｼｯｸM-PRO" panose="020F0600000000000000" pitchFamily="50" charset="-128"/>
              <a:cs typeface="Arial"/>
              <a:sym typeface="Arial"/>
            </a:endParaRPr>
          </a:p>
          <a:p>
            <a:pPr lvl="0" indent="-457200" algn="l" rtl="0">
              <a:lnSpc>
                <a:spcPts val="2700"/>
              </a:lnSpc>
              <a:spcBef>
                <a:spcPts val="1000"/>
              </a:spcBef>
              <a:spcAft>
                <a:spcPts val="0"/>
              </a:spcAft>
              <a:buClr>
                <a:schemeClr val="dk1"/>
              </a:buClr>
              <a:buSzPts val="2800"/>
              <a:buFont typeface="Wingdings" panose="05000000000000000000" pitchFamily="2" charset="2"/>
              <a:buChar char="p"/>
            </a:pPr>
            <a:r>
              <a:rPr lang="ja-JP" sz="2400" dirty="0">
                <a:latin typeface="HG丸ｺﾞｼｯｸM-PRO" panose="020F0600000000000000" pitchFamily="50" charset="-128"/>
                <a:ea typeface="HG丸ｺﾞｼｯｸM-PRO" panose="020F0600000000000000" pitchFamily="50" charset="-128"/>
                <a:cs typeface="Arial"/>
                <a:sym typeface="Arial"/>
              </a:rPr>
              <a:t>申込確認メールが来ているかを確認</a:t>
            </a:r>
            <a:r>
              <a:rPr lang="ja-JP" sz="2400" dirty="0" smtClean="0">
                <a:latin typeface="HG丸ｺﾞｼｯｸM-PRO" panose="020F0600000000000000" pitchFamily="50" charset="-128"/>
                <a:ea typeface="HG丸ｺﾞｼｯｸM-PRO" panose="020F0600000000000000" pitchFamily="50" charset="-128"/>
                <a:cs typeface="Arial"/>
                <a:sym typeface="Arial"/>
              </a:rPr>
              <a:t>する</a:t>
            </a:r>
            <a:r>
              <a:rPr lang="ja-JP" altLang="en-US" sz="2400" dirty="0" smtClean="0">
                <a:latin typeface="HG丸ｺﾞｼｯｸM-PRO" panose="020F0600000000000000" pitchFamily="50" charset="-128"/>
                <a:ea typeface="HG丸ｺﾞｼｯｸM-PRO" panose="020F0600000000000000" pitchFamily="50" charset="-128"/>
                <a:cs typeface="Arial"/>
                <a:sym typeface="Arial"/>
              </a:rPr>
              <a:t>。</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700"/>
              </a:lnSpc>
              <a:spcBef>
                <a:spcPts val="1000"/>
              </a:spcBef>
              <a:spcAft>
                <a:spcPts val="0"/>
              </a:spcAft>
              <a:buClr>
                <a:schemeClr val="dk1"/>
              </a:buClr>
              <a:buSzPts val="2800"/>
              <a:buNone/>
            </a:pPr>
            <a:endParaRPr lang="en-US" sz="24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800"/>
              </a:lnSpc>
              <a:spcBef>
                <a:spcPts val="0"/>
              </a:spcBef>
              <a:spcAft>
                <a:spcPts val="0"/>
              </a:spcAft>
              <a:buClr>
                <a:schemeClr val="dk1"/>
              </a:buClr>
              <a:buSzPts val="2800"/>
              <a:buNone/>
            </a:pPr>
            <a:r>
              <a:rPr lang="ja-JP" altLang="en-US" sz="2400" dirty="0">
                <a:latin typeface="HG丸ｺﾞｼｯｸM-PRO" panose="020F0600000000000000" pitchFamily="50" charset="-128"/>
                <a:ea typeface="HG丸ｺﾞｼｯｸM-PRO" panose="020F0600000000000000" pitchFamily="50" charset="-128"/>
                <a:cs typeface="Arial"/>
                <a:sym typeface="Arial"/>
              </a:rPr>
              <a:t>＊</a:t>
            </a:r>
            <a:r>
              <a:rPr lang="en-US" altLang="ja-JP" sz="2400" dirty="0">
                <a:latin typeface="HG丸ｺﾞｼｯｸM-PRO" panose="020F0600000000000000" pitchFamily="50" charset="-128"/>
                <a:ea typeface="HG丸ｺﾞｼｯｸM-PRO" panose="020F0600000000000000" pitchFamily="50" charset="-128"/>
                <a:cs typeface="Arial"/>
                <a:sym typeface="Arial"/>
              </a:rPr>
              <a:t>1</a:t>
            </a:r>
            <a:r>
              <a:rPr lang="ja-JP" altLang="en-US" sz="2400" dirty="0">
                <a:latin typeface="HG丸ｺﾞｼｯｸM-PRO" panose="020F0600000000000000" pitchFamily="50" charset="-128"/>
                <a:ea typeface="HG丸ｺﾞｼｯｸM-PRO" panose="020F0600000000000000" pitchFamily="50" charset="-128"/>
                <a:cs typeface="Arial"/>
                <a:sym typeface="Arial"/>
              </a:rPr>
              <a:t>回でやめられると広告や規約に書かれていても、電話がつながらず、</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800"/>
              </a:lnSpc>
              <a:spcBef>
                <a:spcPts val="0"/>
              </a:spcBef>
              <a:spcAft>
                <a:spcPts val="0"/>
              </a:spcAft>
              <a:buClr>
                <a:schemeClr val="dk1"/>
              </a:buClr>
              <a:buSzPts val="2800"/>
              <a:buNone/>
            </a:pPr>
            <a:r>
              <a:rPr lang="ja-JP" altLang="en-US" sz="2400" dirty="0">
                <a:latin typeface="HG丸ｺﾞｼｯｸM-PRO" panose="020F0600000000000000" pitchFamily="50" charset="-128"/>
                <a:ea typeface="HG丸ｺﾞｼｯｸM-PRO" panose="020F0600000000000000" pitchFamily="50" charset="-128"/>
                <a:cs typeface="Arial"/>
                <a:sym typeface="Arial"/>
              </a:rPr>
              <a:t>　解約の連絡ができないという相談も寄せられています。</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800"/>
              </a:lnSpc>
              <a:spcBef>
                <a:spcPts val="0"/>
              </a:spcBef>
              <a:spcAft>
                <a:spcPts val="0"/>
              </a:spcAft>
              <a:buClr>
                <a:schemeClr val="dk1"/>
              </a:buClr>
              <a:buSzPts val="2800"/>
              <a:buNone/>
            </a:pPr>
            <a:r>
              <a:rPr lang="ja-JP" altLang="en-US" sz="2400" dirty="0">
                <a:latin typeface="HG丸ｺﾞｼｯｸM-PRO" panose="020F0600000000000000" pitchFamily="50" charset="-128"/>
                <a:ea typeface="HG丸ｺﾞｼｯｸM-PRO" panose="020F0600000000000000" pitchFamily="50" charset="-128"/>
                <a:cs typeface="Arial"/>
                <a:sym typeface="Arial"/>
              </a:rPr>
              <a:t>　そのような場合は消費生活センターに相談しましょう。</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800"/>
              </a:lnSpc>
              <a:spcBef>
                <a:spcPts val="0"/>
              </a:spcBef>
              <a:spcAft>
                <a:spcPts val="0"/>
              </a:spcAft>
              <a:buClr>
                <a:schemeClr val="dk1"/>
              </a:buClr>
              <a:buSzPts val="2800"/>
              <a:buNone/>
            </a:pPr>
            <a:endParaRPr sz="2400" dirty="0">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ts val="2700"/>
              </a:lnSpc>
              <a:spcBef>
                <a:spcPts val="1000"/>
              </a:spcBef>
              <a:spcAft>
                <a:spcPts val="0"/>
              </a:spcAft>
              <a:buClr>
                <a:schemeClr val="dk1"/>
              </a:buClr>
              <a:buSzPts val="2800"/>
              <a:buNone/>
            </a:pPr>
            <a:endParaRPr lang="en-US" altLang="ja-JP" u="sng"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
        <p:nvSpPr>
          <p:cNvPr id="289" name="Google Shape;289;p16"/>
          <p:cNvSpPr txBox="1">
            <a:spLocks noGrp="1"/>
          </p:cNvSpPr>
          <p:nvPr>
            <p:ph type="title"/>
          </p:nvPr>
        </p:nvSpPr>
        <p:spPr>
          <a:xfrm>
            <a:off x="0" y="90800"/>
            <a:ext cx="9213300" cy="112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インターネット通販で</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gn="ctr" rtl="0">
              <a:spcBef>
                <a:spcPts val="0"/>
              </a:spcBef>
              <a:spcAft>
                <a:spcPts val="0"/>
              </a:spcAft>
              <a:buClr>
                <a:schemeClr val="dk1"/>
              </a:buClr>
              <a:buSzPts val="1100"/>
              <a:buFont typeface="Arial"/>
              <a:buNone/>
            </a:pPr>
            <a:r>
              <a:rPr 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トラブルに遭わないために</a:t>
            </a:r>
            <a:endParaRPr sz="40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p:txBody>
      </p:sp>
      <p:sp>
        <p:nvSpPr>
          <p:cNvPr id="6" name="Google Shape;279;p15"/>
          <p:cNvSpPr/>
          <p:nvPr/>
        </p:nvSpPr>
        <p:spPr>
          <a:xfrm>
            <a:off x="10295112" y="248223"/>
            <a:ext cx="1558345" cy="55894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Calibri"/>
                <a:ea typeface="Calibri"/>
                <a:cs typeface="Calibri"/>
                <a:sym typeface="Calibri"/>
              </a:rPr>
              <a:t>テキストＰ３</a:t>
            </a:r>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dirty="0"/>
          </a:p>
        </p:txBody>
      </p:sp>
      <p:sp>
        <p:nvSpPr>
          <p:cNvPr id="3" name="テキスト ボックス 2"/>
          <p:cNvSpPr txBox="1"/>
          <p:nvPr/>
        </p:nvSpPr>
        <p:spPr>
          <a:xfrm>
            <a:off x="391111" y="1298184"/>
            <a:ext cx="11327320"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チェックポイント</a:t>
            </a:r>
          </a:p>
        </p:txBody>
      </p:sp>
      <p:cxnSp>
        <p:nvCxnSpPr>
          <p:cNvPr id="8" name="直線コネクタ 7"/>
          <p:cNvCxnSpPr/>
          <p:nvPr/>
        </p:nvCxnSpPr>
        <p:spPr>
          <a:xfrm>
            <a:off x="0" y="1288925"/>
            <a:ext cx="12192000" cy="9259"/>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4" name="円形吹き出し 3"/>
          <p:cNvSpPr/>
          <p:nvPr/>
        </p:nvSpPr>
        <p:spPr>
          <a:xfrm>
            <a:off x="7935939" y="1374962"/>
            <a:ext cx="3138345" cy="1592892"/>
          </a:xfrm>
          <a:prstGeom prst="wedgeEllipseCallout">
            <a:avLst>
              <a:gd name="adj1" fmla="val -35822"/>
              <a:gd name="adj2" fmla="val 66985"/>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AR P丸ゴシック体E" panose="020F0900000000000000" pitchFamily="50" charset="-128"/>
                <a:ea typeface="AR P丸ゴシック体E" panose="020F0900000000000000" pitchFamily="50" charset="-128"/>
              </a:rPr>
              <a:t>ポチ</a:t>
            </a:r>
            <a:r>
              <a:rPr kumimoji="1" lang="ja-JP" altLang="en-US" sz="2000" dirty="0" err="1">
                <a:latin typeface="AR P丸ゴシック体E" panose="020F0900000000000000" pitchFamily="50" charset="-128"/>
                <a:ea typeface="AR P丸ゴシック体E" panose="020F0900000000000000" pitchFamily="50" charset="-128"/>
              </a:rPr>
              <a:t>る</a:t>
            </a:r>
            <a:r>
              <a:rPr kumimoji="1" lang="ja-JP" altLang="en-US" sz="2000" dirty="0">
                <a:latin typeface="AR P丸ゴシック体E" panose="020F0900000000000000" pitchFamily="50" charset="-128"/>
                <a:ea typeface="AR P丸ゴシック体E" panose="020F0900000000000000" pitchFamily="50" charset="-128"/>
              </a:rPr>
              <a:t>前に注意！</a:t>
            </a:r>
          </a:p>
        </p:txBody>
      </p:sp>
      <p:sp>
        <p:nvSpPr>
          <p:cNvPr id="5" name="雲形吹き出し 4"/>
          <p:cNvSpPr/>
          <p:nvPr/>
        </p:nvSpPr>
        <p:spPr>
          <a:xfrm>
            <a:off x="9409470" y="3039185"/>
            <a:ext cx="2782529" cy="1676401"/>
          </a:xfrm>
          <a:prstGeom prst="cloudCallout">
            <a:avLst>
              <a:gd name="adj1" fmla="val -26133"/>
              <a:gd name="adj2" fmla="val 73057"/>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800" dirty="0">
                <a:solidFill>
                  <a:srgbClr val="FF0000"/>
                </a:solidFill>
                <a:latin typeface="AR P丸ゴシック体E" panose="020F0900000000000000" pitchFamily="50" charset="-128"/>
                <a:ea typeface="AR P丸ゴシック体E" panose="020F0900000000000000" pitchFamily="50" charset="-128"/>
              </a:rPr>
              <a:t>電話がつながらなくてやめられない！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anim calcmode="lin" valueType="num">
                                      <p:cBhvr additive="base">
                                        <p:cTn id="11" dur="500" fill="hold"/>
                                        <p:tgtEl>
                                          <p:spTgt spid="28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7">
                                            <p:txEl>
                                              <p:pRg st="1" end="1"/>
                                            </p:txEl>
                                          </p:spTgt>
                                        </p:tgtEl>
                                        <p:attrNameLst>
                                          <p:attrName>style.visibility</p:attrName>
                                        </p:attrNameLst>
                                      </p:cBhvr>
                                      <p:to>
                                        <p:strVal val="visible"/>
                                      </p:to>
                                    </p:set>
                                    <p:anim calcmode="lin" valueType="num">
                                      <p:cBhvr additive="base">
                                        <p:cTn id="17" dur="500" fill="hold"/>
                                        <p:tgtEl>
                                          <p:spTgt spid="2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7">
                                            <p:txEl>
                                              <p:pRg st="2" end="2"/>
                                            </p:txEl>
                                          </p:spTgt>
                                        </p:tgtEl>
                                        <p:attrNameLst>
                                          <p:attrName>style.visibility</p:attrName>
                                        </p:attrNameLst>
                                      </p:cBhvr>
                                      <p:to>
                                        <p:strVal val="visible"/>
                                      </p:to>
                                    </p:set>
                                    <p:anim calcmode="lin" valueType="num">
                                      <p:cBhvr additive="base">
                                        <p:cTn id="23" dur="500" fill="hold"/>
                                        <p:tgtEl>
                                          <p:spTgt spid="2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7">
                                            <p:txEl>
                                              <p:pRg st="3" end="3"/>
                                            </p:txEl>
                                          </p:spTgt>
                                        </p:tgtEl>
                                        <p:attrNameLst>
                                          <p:attrName>style.visibility</p:attrName>
                                        </p:attrNameLst>
                                      </p:cBhvr>
                                      <p:to>
                                        <p:strVal val="visible"/>
                                      </p:to>
                                    </p:set>
                                    <p:anim calcmode="lin" valueType="num">
                                      <p:cBhvr additive="base">
                                        <p:cTn id="29" dur="500" fill="hold"/>
                                        <p:tgtEl>
                                          <p:spTgt spid="2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7">
                                            <p:txEl>
                                              <p:pRg st="4" end="4"/>
                                            </p:txEl>
                                          </p:spTgt>
                                        </p:tgtEl>
                                        <p:attrNameLst>
                                          <p:attrName>style.visibility</p:attrName>
                                        </p:attrNameLst>
                                      </p:cBhvr>
                                      <p:to>
                                        <p:strVal val="visible"/>
                                      </p:to>
                                    </p:set>
                                    <p:anim calcmode="lin" valueType="num">
                                      <p:cBhvr additive="base">
                                        <p:cTn id="35" dur="500" fill="hold"/>
                                        <p:tgtEl>
                                          <p:spTgt spid="2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87">
                                            <p:txEl>
                                              <p:pRg st="5" end="5"/>
                                            </p:txEl>
                                          </p:spTgt>
                                        </p:tgtEl>
                                        <p:attrNameLst>
                                          <p:attrName>style.visibility</p:attrName>
                                        </p:attrNameLst>
                                      </p:cBhvr>
                                      <p:to>
                                        <p:strVal val="visible"/>
                                      </p:to>
                                    </p:set>
                                    <p:anim calcmode="lin" valueType="num">
                                      <p:cBhvr additive="base">
                                        <p:cTn id="41" dur="500" fill="hold"/>
                                        <p:tgtEl>
                                          <p:spTgt spid="28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7">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7">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1045" y="64156"/>
            <a:ext cx="10515600" cy="1325563"/>
          </a:xfrm>
        </p:spPr>
        <p:txBody>
          <a:bodyPr>
            <a:noAutofit/>
          </a:bodyPr>
          <a:lstStyle/>
          <a:p>
            <a:pPr algn="ct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お金を払ったのに届かない！</a:t>
            </a:r>
            <a: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
            </a:r>
            <a:br>
              <a:rPr lang="en-US" altLang="ja-JP" sz="40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000" dirty="0">
                <a:solidFill>
                  <a:schemeClr val="tx1"/>
                </a:solidFill>
                <a:latin typeface="HG丸ｺﾞｼｯｸM-PRO" panose="020F0600000000000000" pitchFamily="50" charset="-128"/>
                <a:ea typeface="HG丸ｺﾞｼｯｸM-PRO" panose="020F0600000000000000" pitchFamily="50" charset="-128"/>
                <a:cs typeface="Arial"/>
                <a:sym typeface="Arial"/>
              </a:rPr>
              <a:t>詐欺サイトにも気をつけよう！</a:t>
            </a:r>
            <a:endParaRPr kumimoji="1" lang="ja-JP" altLang="en-US" sz="4000" dirty="0">
              <a:solidFill>
                <a:schemeClr val="tx1"/>
              </a:solidFill>
            </a:endParaRPr>
          </a:p>
        </p:txBody>
      </p:sp>
      <p:sp>
        <p:nvSpPr>
          <p:cNvPr id="3" name="テキスト プレースホルダー 2"/>
          <p:cNvSpPr>
            <a:spLocks noGrp="1"/>
          </p:cNvSpPr>
          <p:nvPr>
            <p:ph type="body" idx="1"/>
          </p:nvPr>
        </p:nvSpPr>
        <p:spPr>
          <a:xfrm>
            <a:off x="638360" y="1386390"/>
            <a:ext cx="11270437" cy="3474057"/>
          </a:xfrm>
        </p:spPr>
        <p:txBody>
          <a:bodyPr>
            <a:noAutofit/>
          </a:bodyPr>
          <a:lstStyle/>
          <a:p>
            <a:pPr lvl="0" indent="-457200">
              <a:lnSpc>
                <a:spcPts val="2700"/>
              </a:lnSpc>
              <a:buSzPts val="2800"/>
              <a:buFont typeface="Wingdings" panose="05000000000000000000" pitchFamily="2" charset="2"/>
              <a:buChar char="p"/>
            </a:pPr>
            <a:r>
              <a:rPr lang="ja-JP" altLang="en-US" sz="2400" dirty="0">
                <a:latin typeface="HG丸ｺﾞｼｯｸM-PRO" panose="020F0600000000000000" pitchFamily="50" charset="-128"/>
                <a:ea typeface="HG丸ｺﾞｼｯｸM-PRO" panose="020F0600000000000000" pitchFamily="50" charset="-128"/>
                <a:cs typeface="Arial"/>
                <a:sym typeface="Arial"/>
              </a:rPr>
              <a:t>価格が著しく安い、他のサイトでは在庫がないのにここだけ</a:t>
            </a:r>
            <a:r>
              <a:rPr lang="ja-JP" altLang="en-US" sz="2400" dirty="0" smtClean="0">
                <a:latin typeface="HG丸ｺﾞｼｯｸM-PRO" panose="020F0600000000000000" pitchFamily="50" charset="-128"/>
                <a:ea typeface="HG丸ｺﾞｼｯｸM-PRO" panose="020F0600000000000000" pitchFamily="50" charset="-128"/>
                <a:cs typeface="Arial"/>
                <a:sym typeface="Arial"/>
              </a:rPr>
              <a:t>ある。</a:t>
            </a:r>
            <a:endParaRPr lang="ja-JP" altLang="en-US" sz="2400" dirty="0">
              <a:latin typeface="HG丸ｺﾞｼｯｸM-PRO" panose="020F0600000000000000" pitchFamily="50" charset="-128"/>
              <a:ea typeface="HG丸ｺﾞｼｯｸM-PRO" panose="020F0600000000000000" pitchFamily="50" charset="-128"/>
              <a:cs typeface="Arial"/>
              <a:sym typeface="Arial"/>
            </a:endParaRPr>
          </a:p>
          <a:p>
            <a:pPr lvl="0" indent="-457200">
              <a:lnSpc>
                <a:spcPts val="2700"/>
              </a:lnSpc>
              <a:buSzPts val="2800"/>
              <a:buFont typeface="Wingdings" panose="05000000000000000000" pitchFamily="2" charset="2"/>
              <a:buChar char="p"/>
            </a:pPr>
            <a:r>
              <a:rPr lang="ja-JP" altLang="en-US" sz="2400" dirty="0">
                <a:latin typeface="HG丸ｺﾞｼｯｸM-PRO" panose="020F0600000000000000" pitchFamily="50" charset="-128"/>
                <a:ea typeface="HG丸ｺﾞｼｯｸM-PRO" panose="020F0600000000000000" pitchFamily="50" charset="-128"/>
                <a:cs typeface="Arial"/>
                <a:sym typeface="Arial"/>
              </a:rPr>
              <a:t>日本語が不自然</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lvl="0" indent="-457200">
              <a:lnSpc>
                <a:spcPts val="2700"/>
              </a:lnSpc>
              <a:buSzPts val="2800"/>
              <a:buFont typeface="Wingdings" panose="05000000000000000000" pitchFamily="2" charset="2"/>
              <a:buChar char="p"/>
            </a:pPr>
            <a:r>
              <a:rPr lang="ja-JP" altLang="en-US" sz="2400" dirty="0">
                <a:latin typeface="HG丸ｺﾞｼｯｸM-PRO" panose="020F0600000000000000" pitchFamily="50" charset="-128"/>
                <a:ea typeface="HG丸ｺﾞｼｯｸM-PRO" panose="020F0600000000000000" pitchFamily="50" charset="-128"/>
                <a:cs typeface="Arial"/>
                <a:sym typeface="Arial"/>
              </a:rPr>
              <a:t>サイト運営会社の会社名がない。</a:t>
            </a:r>
            <a:endParaRPr lang="en-US" altLang="ja-JP" sz="2400" dirty="0">
              <a:latin typeface="HG丸ｺﾞｼｯｸM-PRO" panose="020F0600000000000000" pitchFamily="50" charset="-128"/>
              <a:ea typeface="HG丸ｺﾞｼｯｸM-PRO" panose="020F0600000000000000" pitchFamily="50" charset="-128"/>
              <a:cs typeface="Arial"/>
              <a:sym typeface="Arial"/>
            </a:endParaRPr>
          </a:p>
          <a:p>
            <a:pPr marL="0" lvl="0" indent="0">
              <a:lnSpc>
                <a:spcPts val="2700"/>
              </a:lnSpc>
              <a:buSzPts val="2800"/>
              <a:buNone/>
            </a:pPr>
            <a:r>
              <a:rPr lang="ja-JP" altLang="en-US" sz="2400" dirty="0">
                <a:latin typeface="HG丸ｺﾞｼｯｸM-PRO" panose="020F0600000000000000" pitchFamily="50" charset="-128"/>
                <a:ea typeface="HG丸ｺﾞｼｯｸM-PRO" panose="020F0600000000000000" pitchFamily="50" charset="-128"/>
                <a:cs typeface="Arial"/>
                <a:sym typeface="Arial"/>
              </a:rPr>
              <a:t>　 住所・連絡先の電話番号の記載がない。あるいはでたらめである。</a:t>
            </a:r>
          </a:p>
          <a:p>
            <a:pPr lvl="0" indent="-457200">
              <a:lnSpc>
                <a:spcPts val="2700"/>
              </a:lnSpc>
              <a:buSzPts val="2800"/>
              <a:buFont typeface="Wingdings" panose="05000000000000000000" pitchFamily="2" charset="2"/>
              <a:buChar char="p"/>
            </a:pPr>
            <a:r>
              <a:rPr lang="ja-JP" altLang="en-US" sz="2400" dirty="0">
                <a:latin typeface="HG丸ｺﾞｼｯｸM-PRO" panose="020F0600000000000000" pitchFamily="50" charset="-128"/>
                <a:ea typeface="HG丸ｺﾞｼｯｸM-PRO" panose="020F0600000000000000" pitchFamily="50" charset="-128"/>
                <a:cs typeface="Arial"/>
                <a:sym typeface="Arial"/>
              </a:rPr>
              <a:t>個人口座への</a:t>
            </a:r>
            <a:r>
              <a:rPr lang="ja-JP" altLang="en-US"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銀行振込前払い</a:t>
            </a:r>
            <a:endParaRPr lang="en-US" altLang="ja-JP" sz="2400"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lvl="0" indent="-457200">
              <a:lnSpc>
                <a:spcPts val="2700"/>
              </a:lnSpc>
              <a:buSzPts val="2800"/>
              <a:buFont typeface="Wingdings" panose="05000000000000000000" pitchFamily="2" charset="2"/>
              <a:buChar char="p"/>
            </a:pPr>
            <a:r>
              <a:rPr lang="ja-JP" altLang="en-US" sz="2400" dirty="0">
                <a:solidFill>
                  <a:schemeClr val="tx1"/>
                </a:solidFill>
                <a:latin typeface="HG丸ｺﾞｼｯｸM-PRO" panose="020F0600000000000000" pitchFamily="50" charset="-128"/>
                <a:ea typeface="HG丸ｺﾞｼｯｸM-PRO" panose="020F0600000000000000" pitchFamily="50" charset="-128"/>
                <a:cs typeface="Arial"/>
                <a:sym typeface="Arial"/>
              </a:rPr>
              <a:t>個人情報入力画面で</a:t>
            </a:r>
            <a:r>
              <a:rPr lang="en-US" altLang="ja-JP" sz="2400" dirty="0">
                <a:solidFill>
                  <a:schemeClr val="tx1"/>
                </a:solidFill>
                <a:latin typeface="HG丸ｺﾞｼｯｸM-PRO" panose="020F0600000000000000" pitchFamily="50" charset="-128"/>
                <a:ea typeface="HG丸ｺﾞｼｯｸM-PRO" panose="020F0600000000000000" pitchFamily="50" charset="-128"/>
                <a:cs typeface="Arial"/>
                <a:sym typeface="Arial"/>
              </a:rPr>
              <a:t>SSL</a:t>
            </a:r>
            <a:r>
              <a:rPr lang="ja-JP" altLang="en-US" sz="2400" dirty="0">
                <a:solidFill>
                  <a:schemeClr val="tx1"/>
                </a:solidFill>
                <a:latin typeface="HG丸ｺﾞｼｯｸM-PRO" panose="020F0600000000000000" pitchFamily="50" charset="-128"/>
                <a:ea typeface="HG丸ｺﾞｼｯｸM-PRO" panose="020F0600000000000000" pitchFamily="50" charset="-128"/>
                <a:cs typeface="Arial"/>
                <a:sym typeface="Arial"/>
              </a:rPr>
              <a:t>が導入されているかどうかを確認</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cs typeface="Arial"/>
                <a:sym typeface="Arial"/>
              </a:rPr>
              <a:t>する。</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lvl="0" indent="0">
              <a:lnSpc>
                <a:spcPts val="2700"/>
              </a:lnSpc>
              <a:buSzPts val="280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　（</a:t>
            </a:r>
            <a:r>
              <a:rPr lang="en-US" altLang="ja-JP"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URL</a:t>
            </a:r>
            <a:r>
              <a:rPr lang="ja-JP" altLang="en-US"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の先頭が</a:t>
            </a:r>
            <a:r>
              <a:rPr lang="en-US" altLang="ja-JP"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http</a:t>
            </a:r>
            <a:r>
              <a:rPr lang="ja-JP" altLang="en-US"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ではなく</a:t>
            </a:r>
            <a:r>
              <a:rPr lang="en-US" altLang="ja-JP"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https</a:t>
            </a:r>
            <a:r>
              <a:rPr lang="ja-JP" altLang="en-US" sz="2400" dirty="0">
                <a:solidFill>
                  <a:srgbClr val="FF0000"/>
                </a:solidFill>
                <a:latin typeface="HG丸ｺﾞｼｯｸM-PRO" panose="020F0600000000000000" pitchFamily="50" charset="-128"/>
                <a:ea typeface="HG丸ｺﾞｼｯｸM-PRO" panose="020F0600000000000000" pitchFamily="50" charset="-128"/>
                <a:cs typeface="Arial"/>
                <a:sym typeface="Arial"/>
              </a:rPr>
              <a:t>となっているか）</a:t>
            </a:r>
            <a:endParaRPr lang="en-US" altLang="ja-JP" sz="2400"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0" lvl="0" indent="0">
              <a:lnSpc>
                <a:spcPts val="2700"/>
              </a:lnSpc>
              <a:buSzPts val="2800"/>
              <a:buNone/>
            </a:pPr>
            <a:endParaRPr lang="en-US" altLang="ja-JP"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lvl="0" indent="-457200">
              <a:lnSpc>
                <a:spcPts val="2700"/>
              </a:lnSpc>
              <a:buSzPts val="2800"/>
              <a:buFont typeface="Wingdings" panose="05000000000000000000" pitchFamily="2" charset="2"/>
              <a:buChar char="p"/>
            </a:pPr>
            <a:endParaRPr lang="ja-JP" altLang="en-US"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endParaRPr kumimoji="1" lang="ja-JP" altLang="en-US" i="1"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9</a:t>
            </a:fld>
            <a:endParaRPr lang="ja-JP" altLang="en-US" dirty="0"/>
          </a:p>
        </p:txBody>
      </p:sp>
      <p:cxnSp>
        <p:nvCxnSpPr>
          <p:cNvPr id="5" name="直線コネクタ 4"/>
          <p:cNvCxnSpPr/>
          <p:nvPr/>
        </p:nvCxnSpPr>
        <p:spPr>
          <a:xfrm>
            <a:off x="0" y="1268361"/>
            <a:ext cx="12192000"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8" name="円形吹き出し 7"/>
          <p:cNvSpPr/>
          <p:nvPr/>
        </p:nvSpPr>
        <p:spPr>
          <a:xfrm>
            <a:off x="0" y="4860447"/>
            <a:ext cx="5073445" cy="1391392"/>
          </a:xfrm>
          <a:prstGeom prst="wedgeEllipseCallout">
            <a:avLst>
              <a:gd name="adj1" fmla="val 52427"/>
              <a:gd name="adj2" fmla="val -1147"/>
            </a:avLst>
          </a:prstGeom>
          <a:noFill/>
          <a:ln w="31750">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r>
              <a:rPr kumimoji="1" lang="ja-JP" altLang="en-US" sz="1800" dirty="0">
                <a:latin typeface="AR P丸ゴシック体E" panose="020F0900000000000000" pitchFamily="50" charset="-128"/>
                <a:ea typeface="AR P丸ゴシック体E" panose="020F0900000000000000" pitchFamily="50" charset="-128"/>
                <a:cs typeface="Arial" panose="020B0604020202020204" pitchFamily="34" charset="0"/>
              </a:rPr>
              <a:t>手に入らないスニーカーが</a:t>
            </a:r>
            <a:r>
              <a:rPr kumimoji="1" lang="ja-JP" altLang="en-US" sz="1800" dirty="0" smtClean="0">
                <a:latin typeface="AR P丸ゴシック体E" panose="020F0900000000000000" pitchFamily="50" charset="-128"/>
                <a:ea typeface="AR P丸ゴシック体E" panose="020F0900000000000000" pitchFamily="50" charset="-128"/>
                <a:cs typeface="Arial" panose="020B0604020202020204" pitchFamily="34" charset="0"/>
              </a:rPr>
              <a:t>安く</a:t>
            </a:r>
            <a:endParaRPr kumimoji="1" lang="en-US" altLang="ja-JP" sz="1800" dirty="0" smtClean="0">
              <a:latin typeface="AR P丸ゴシック体E" panose="020F0900000000000000" pitchFamily="50" charset="-128"/>
              <a:ea typeface="AR P丸ゴシック体E" panose="020F0900000000000000" pitchFamily="50" charset="-128"/>
              <a:cs typeface="Arial" panose="020B0604020202020204" pitchFamily="34" charset="0"/>
            </a:endParaRPr>
          </a:p>
          <a:p>
            <a:r>
              <a:rPr kumimoji="1" lang="ja-JP" altLang="en-US" sz="1800" dirty="0" smtClean="0">
                <a:latin typeface="AR P丸ゴシック体E" panose="020F0900000000000000" pitchFamily="50" charset="-128"/>
                <a:ea typeface="AR P丸ゴシック体E" panose="020F0900000000000000" pitchFamily="50" charset="-128"/>
                <a:cs typeface="Arial" panose="020B0604020202020204" pitchFamily="34" charset="0"/>
              </a:rPr>
              <a:t>出て</a:t>
            </a:r>
            <a:r>
              <a:rPr kumimoji="1" lang="ja-JP" altLang="en-US" sz="1800" dirty="0">
                <a:latin typeface="AR P丸ゴシック体E" panose="020F0900000000000000" pitchFamily="50" charset="-128"/>
                <a:ea typeface="AR P丸ゴシック体E" panose="020F0900000000000000" pitchFamily="50" charset="-128"/>
                <a:cs typeface="Arial" panose="020B0604020202020204" pitchFamily="34" charset="0"/>
              </a:rPr>
              <a:t>いたので、銀行振り込みしたん</a:t>
            </a:r>
            <a:r>
              <a:rPr kumimoji="1" lang="ja-JP" altLang="en-US" sz="1800" dirty="0" smtClean="0">
                <a:latin typeface="AR P丸ゴシック体E" panose="020F0900000000000000" pitchFamily="50" charset="-128"/>
                <a:ea typeface="AR P丸ゴシック体E" panose="020F0900000000000000" pitchFamily="50" charset="-128"/>
                <a:cs typeface="Arial" panose="020B0604020202020204" pitchFamily="34" charset="0"/>
              </a:rPr>
              <a:t>だけど、届かない。</a:t>
            </a:r>
            <a:endParaRPr kumimoji="1" lang="ja-JP" altLang="en-US" sz="1800" dirty="0">
              <a:latin typeface="AR P丸ゴシック体E" panose="020F0900000000000000" pitchFamily="50" charset="-128"/>
              <a:ea typeface="AR P丸ゴシック体E" panose="020F0900000000000000" pitchFamily="50" charset="-128"/>
              <a:cs typeface="Arial" panose="020B0604020202020204" pitchFamily="34" charset="0"/>
            </a:endParaRPr>
          </a:p>
        </p:txBody>
      </p:sp>
      <p:sp>
        <p:nvSpPr>
          <p:cNvPr id="9" name="円形吹き出し 8"/>
          <p:cNvSpPr/>
          <p:nvPr/>
        </p:nvSpPr>
        <p:spPr>
          <a:xfrm>
            <a:off x="7259775" y="4787821"/>
            <a:ext cx="4801799" cy="1861028"/>
          </a:xfrm>
          <a:prstGeom prst="wedgeEllipseCallout">
            <a:avLst>
              <a:gd name="adj1" fmla="val -55722"/>
              <a:gd name="adj2" fmla="val -8800"/>
            </a:avLst>
          </a:prstGeom>
          <a:noFill/>
          <a:ln>
            <a:solidFill>
              <a:srgbClr val="E933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tx1"/>
                </a:solidFill>
                <a:latin typeface="AR P丸ゴシック体E" panose="020F0900000000000000" pitchFamily="50" charset="-128"/>
                <a:ea typeface="AR P丸ゴシック体E" panose="020F0900000000000000" pitchFamily="50" charset="-128"/>
              </a:rPr>
              <a:t>詐欺サイトでは</a:t>
            </a:r>
            <a:endParaRPr kumimoji="1" lang="en-US" altLang="ja-JP" sz="1800" dirty="0">
              <a:solidFill>
                <a:schemeClr val="tx1"/>
              </a:solidFill>
              <a:latin typeface="AR P丸ゴシック体E" panose="020F0900000000000000" pitchFamily="50" charset="-128"/>
              <a:ea typeface="AR P丸ゴシック体E" panose="020F0900000000000000" pitchFamily="50" charset="-128"/>
            </a:endParaRPr>
          </a:p>
          <a:p>
            <a:r>
              <a:rPr kumimoji="1" lang="ja-JP" altLang="en-US" sz="1800" dirty="0">
                <a:solidFill>
                  <a:schemeClr val="tx1"/>
                </a:solidFill>
                <a:latin typeface="AR P丸ゴシック体E" panose="020F0900000000000000" pitchFamily="50" charset="-128"/>
                <a:ea typeface="AR P丸ゴシック体E" panose="020F0900000000000000" pitchFamily="50" charset="-128"/>
              </a:rPr>
              <a:t>お金をとられちゃうだけじゃなく、</a:t>
            </a:r>
            <a:r>
              <a:rPr kumimoji="1" lang="ja-JP" altLang="en-US" sz="1800" dirty="0">
                <a:solidFill>
                  <a:srgbClr val="FF0000"/>
                </a:solidFill>
                <a:latin typeface="AR P丸ゴシック体E" panose="020F0900000000000000" pitchFamily="50" charset="-128"/>
                <a:ea typeface="AR P丸ゴシック体E" panose="020F0900000000000000" pitchFamily="50" charset="-128"/>
              </a:rPr>
              <a:t>個人情報やパスワードを盗み取られて悪用</a:t>
            </a:r>
            <a:r>
              <a:rPr kumimoji="1" lang="ja-JP" altLang="en-US" sz="1800" dirty="0">
                <a:solidFill>
                  <a:schemeClr val="tx1"/>
                </a:solidFill>
                <a:latin typeface="AR P丸ゴシック体E" panose="020F0900000000000000" pitchFamily="50" charset="-128"/>
                <a:ea typeface="AR P丸ゴシック体E" panose="020F0900000000000000" pitchFamily="50" charset="-128"/>
              </a:rPr>
              <a:t>されることもあるんだよ！</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284" y="4998565"/>
            <a:ext cx="1872651" cy="1512166"/>
          </a:xfrm>
          <a:prstGeom prst="rect">
            <a:avLst/>
          </a:prstGeom>
        </p:spPr>
      </p:pic>
    </p:spTree>
    <p:extLst>
      <p:ext uri="{BB962C8B-B14F-4D97-AF65-F5344CB8AC3E}">
        <p14:creationId xmlns:p14="http://schemas.microsoft.com/office/powerpoint/2010/main" val="39379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2577</TotalTime>
  <Words>5388</Words>
  <Application>Microsoft Office PowerPoint</Application>
  <PresentationFormat>ワイド画面</PresentationFormat>
  <Paragraphs>878</Paragraphs>
  <Slides>55</Slides>
  <Notes>49</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55</vt:i4>
      </vt:variant>
    </vt:vector>
  </HeadingPairs>
  <TitlesOfParts>
    <vt:vector size="77" baseType="lpstr">
      <vt:lpstr>AR Pゴシック体S</vt:lpstr>
      <vt:lpstr>AR Pマッチ体B</vt:lpstr>
      <vt:lpstr>AR P丸ゴシック体E</vt:lpstr>
      <vt:lpstr>AR P丸ゴシック体M</vt:lpstr>
      <vt:lpstr>Arial Unicode MS</vt:lpstr>
      <vt:lpstr>ARゴシック体S</vt:lpstr>
      <vt:lpstr>AR丸ゴシック体E</vt:lpstr>
      <vt:lpstr>AR丸ゴシック体M</vt:lpstr>
      <vt:lpstr>HGPｺﾞｼｯｸE</vt:lpstr>
      <vt:lpstr>HGPｺﾞｼｯｸM</vt:lpstr>
      <vt:lpstr>HGP創英角ﾎﾟｯﾌﾟ体</vt:lpstr>
      <vt:lpstr>HGS創英角ﾎﾟｯﾌﾟ体</vt:lpstr>
      <vt:lpstr>HG丸ｺﾞｼｯｸM-PRO</vt:lpstr>
      <vt:lpstr>HG創英角ﾎﾟｯﾌﾟ体</vt:lpstr>
      <vt:lpstr>Hiragino Maru Gothic Pro W4</vt:lpstr>
      <vt:lpstr>ＭＳ Ｐゴシック</vt:lpstr>
      <vt:lpstr>Noto Sans Symbols</vt:lpstr>
      <vt:lpstr>Arial</vt:lpstr>
      <vt:lpstr>Calibri</vt:lpstr>
      <vt:lpstr>Times New Roman</vt:lpstr>
      <vt:lpstr>Wingdings</vt:lpstr>
      <vt:lpstr>Office テーマ</vt:lpstr>
      <vt:lpstr>５つのストーリーから考えよう!!</vt:lpstr>
      <vt:lpstr>PowerPoint プレゼンテーション</vt:lpstr>
      <vt:lpstr>   ネットショッピングの落とし穴  その低価格大丈夫？</vt:lpstr>
      <vt:lpstr>ネットショッピングの解約</vt:lpstr>
      <vt:lpstr>ネットショッピング　画面はここを見よう！</vt:lpstr>
      <vt:lpstr>PowerPoint プレゼンテーション</vt:lpstr>
      <vt:lpstr>定期購入トラブルは男性も注意！</vt:lpstr>
      <vt:lpstr>インターネット通販で トラブルに遭わないために</vt:lpstr>
      <vt:lpstr>お金を払ったのに届かない！ 詐欺サイトにも気をつけよう！</vt:lpstr>
      <vt:lpstr>こんな疑問も持とう！！</vt:lpstr>
      <vt:lpstr>     フリマアプリでもトラブルが</vt:lpstr>
      <vt:lpstr>フリマアプリでの取引は自己責任</vt:lpstr>
      <vt:lpstr>エステ契約にご用心！</vt:lpstr>
      <vt:lpstr>エステ契約の解除</vt:lpstr>
      <vt:lpstr>高額なエステ契約に注意！ 「お金がない」では断れない！</vt:lpstr>
      <vt:lpstr>高額なエステ契約の裏側に クレジット契約</vt:lpstr>
      <vt:lpstr>エステ契約で トラブルにならないために</vt:lpstr>
      <vt:lpstr>男性もメンズエステ契約の トラブルにご注意</vt:lpstr>
      <vt:lpstr>     友人からの誘いでも注意を</vt:lpstr>
      <vt:lpstr>「人を紹介すれば儲かる」って マルチ商法ってなに？</vt:lpstr>
      <vt:lpstr>マルチ商法の契約をしてしまったら</vt:lpstr>
      <vt:lpstr>マルチ商法にはこんなトラブルが</vt:lpstr>
      <vt:lpstr>情報商材ってなに？ その広告信じていいの？</vt:lpstr>
      <vt:lpstr>情報商材の主な形態と内容</vt:lpstr>
      <vt:lpstr>簡単に稼げる・絶対に儲かるという 話はない！</vt:lpstr>
      <vt:lpstr>情報商材を契約してしまったら</vt:lpstr>
      <vt:lpstr>儲け話の勧誘 こんな場合はいったん踏みとどまって</vt:lpstr>
      <vt:lpstr>タレント・モデルの 契約トラブルにご注意！</vt:lpstr>
      <vt:lpstr>呼び出されて契約！ アポイントメントセールスはクーリング・オフが可能</vt:lpstr>
      <vt:lpstr>モデルタレント商法では こんな手口にも注意！</vt:lpstr>
      <vt:lpstr>タレントモデル商法 こんな点に注意</vt:lpstr>
      <vt:lpstr>アパートを退去したら 高額な修理代の請求が</vt:lpstr>
      <vt:lpstr>賃貸アパートでトラブルにならないために入居時から退去時まで</vt:lpstr>
      <vt:lpstr>PowerPoint プレゼンテーション</vt:lpstr>
      <vt:lpstr>PowerPoint プレゼンテーション</vt:lpstr>
      <vt:lpstr>契約は消費生活のキホン</vt:lpstr>
      <vt:lpstr>契約を知ろう</vt:lpstr>
      <vt:lpstr>契約の成立はいつ？</vt:lpstr>
      <vt:lpstr>契約の拘束力</vt:lpstr>
      <vt:lpstr>契約の解消</vt:lpstr>
      <vt:lpstr>契約をやめる　 １ クーリング・オフ制度</vt:lpstr>
      <vt:lpstr>クーリング・オフをすると</vt:lpstr>
      <vt:lpstr>クーリング・オフができる取引と期間</vt:lpstr>
      <vt:lpstr>若者に多い消費者契約で クーリング・オフが可能な取引</vt:lpstr>
      <vt:lpstr>クーリング・オフの期限</vt:lpstr>
      <vt:lpstr>クーリング・オフ通知の書き方 必ずはがきなどの書面で！</vt:lpstr>
      <vt:lpstr>契約をやめる ２ 未成年者契約の取消</vt:lpstr>
      <vt:lpstr>PowerPoint プレゼンテーション</vt:lpstr>
      <vt:lpstr>契約の前に・・・もう一回考えよう！</vt:lpstr>
      <vt:lpstr>消費者が主役！ 消費者市民社会を目指そう！</vt:lpstr>
      <vt:lpstr>PowerPoint プレゼンテーション</vt:lpstr>
      <vt:lpstr>こんなことから消費者市民！   　 例えば身近なことからやってみよう －</vt:lpstr>
      <vt:lpstr>消費生活センターへ相談すると</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５つのストーリーから考えよう!!</dc:title>
  <dc:creator>afga7274</dc:creator>
  <cp:lastModifiedBy>千葉県</cp:lastModifiedBy>
  <cp:revision>372</cp:revision>
  <cp:lastPrinted>2020-11-13T01:52:48Z</cp:lastPrinted>
  <dcterms:created xsi:type="dcterms:W3CDTF">2020-08-28T06:06:29Z</dcterms:created>
  <dcterms:modified xsi:type="dcterms:W3CDTF">2022-07-09T02:32:22Z</dcterms:modified>
</cp:coreProperties>
</file>