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69" r:id="rId2"/>
  </p:sldIdLst>
  <p:sldSz cx="12801600" cy="9601200" type="A3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00C"/>
    <a:srgbClr val="FFCCFF"/>
    <a:srgbClr val="DAE3F3"/>
    <a:srgbClr val="AA00AA"/>
    <a:srgbClr val="FFFF99"/>
    <a:srgbClr val="FFC000"/>
    <a:srgbClr val="FFF2CC"/>
    <a:srgbClr val="FF2800"/>
    <a:srgbClr val="FF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29" autoAdjust="0"/>
    <p:restoredTop sz="94333" autoAdjust="0"/>
  </p:normalViewPr>
  <p:slideViewPr>
    <p:cSldViewPr snapToGrid="0" showGuides="1">
      <p:cViewPr>
        <p:scale>
          <a:sx n="75" d="100"/>
          <a:sy n="75" d="100"/>
        </p:scale>
        <p:origin x="346" y="43"/>
      </p:cViewPr>
      <p:guideLst>
        <p:guide orient="horz" pos="304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4306737" cy="341393"/>
          </a:xfrm>
          <a:prstGeom prst="rect">
            <a:avLst/>
          </a:prstGeom>
        </p:spPr>
        <p:txBody>
          <a:bodyPr vert="horz" lIns="91421" tIns="45710" rIns="91421" bIns="457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9" y="2"/>
            <a:ext cx="4306737" cy="341393"/>
          </a:xfrm>
          <a:prstGeom prst="rect">
            <a:avLst/>
          </a:prstGeom>
        </p:spPr>
        <p:txBody>
          <a:bodyPr vert="horz" lIns="91421" tIns="45710" rIns="91421" bIns="45710" rtlCol="0"/>
          <a:lstStyle>
            <a:lvl1pPr algn="r">
              <a:defRPr sz="1200"/>
            </a:lvl1pPr>
          </a:lstStyle>
          <a:p>
            <a:fld id="{3FDE4D51-FF60-475F-97F8-DBF2A99F7150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22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0" rIns="91421" bIns="457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402" y="3275852"/>
            <a:ext cx="7950543" cy="2680042"/>
          </a:xfrm>
          <a:prstGeom prst="rect">
            <a:avLst/>
          </a:prstGeom>
        </p:spPr>
        <p:txBody>
          <a:bodyPr vert="horz" lIns="91421" tIns="45710" rIns="91421" bIns="4571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6465809"/>
            <a:ext cx="4306737" cy="341393"/>
          </a:xfrm>
          <a:prstGeom prst="rect">
            <a:avLst/>
          </a:prstGeom>
        </p:spPr>
        <p:txBody>
          <a:bodyPr vert="horz" lIns="91421" tIns="45710" rIns="91421" bIns="457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9" y="6465809"/>
            <a:ext cx="4306737" cy="341393"/>
          </a:xfrm>
          <a:prstGeom prst="rect">
            <a:avLst/>
          </a:prstGeom>
        </p:spPr>
        <p:txBody>
          <a:bodyPr vert="horz" lIns="91421" tIns="45710" rIns="91421" bIns="45710" rtlCol="0" anchor="b"/>
          <a:lstStyle>
            <a:lvl1pPr algn="r">
              <a:defRPr sz="1200"/>
            </a:lvl1pPr>
          </a:lstStyle>
          <a:p>
            <a:fld id="{2B54FD7A-3109-4C2A-90CB-AE1EE630B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983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93608" rtl="0" eaLnBrk="1" latinLnBrk="0" hangingPunct="1">
      <a:defRPr kumimoji="1" sz="1041" kern="1200">
        <a:solidFill>
          <a:schemeClr val="tx1"/>
        </a:solidFill>
        <a:latin typeface="+mn-lt"/>
        <a:ea typeface="+mn-ea"/>
        <a:cs typeface="+mn-cs"/>
      </a:defRPr>
    </a:lvl1pPr>
    <a:lvl2pPr marL="396804" algn="l" defTabSz="793608" rtl="0" eaLnBrk="1" latinLnBrk="0" hangingPunct="1">
      <a:defRPr kumimoji="1" sz="1041" kern="1200">
        <a:solidFill>
          <a:schemeClr val="tx1"/>
        </a:solidFill>
        <a:latin typeface="+mn-lt"/>
        <a:ea typeface="+mn-ea"/>
        <a:cs typeface="+mn-cs"/>
      </a:defRPr>
    </a:lvl2pPr>
    <a:lvl3pPr marL="793608" algn="l" defTabSz="793608" rtl="0" eaLnBrk="1" latinLnBrk="0" hangingPunct="1">
      <a:defRPr kumimoji="1" sz="1041" kern="1200">
        <a:solidFill>
          <a:schemeClr val="tx1"/>
        </a:solidFill>
        <a:latin typeface="+mn-lt"/>
        <a:ea typeface="+mn-ea"/>
        <a:cs typeface="+mn-cs"/>
      </a:defRPr>
    </a:lvl3pPr>
    <a:lvl4pPr marL="1190412" algn="l" defTabSz="793608" rtl="0" eaLnBrk="1" latinLnBrk="0" hangingPunct="1">
      <a:defRPr kumimoji="1" sz="1041" kern="1200">
        <a:solidFill>
          <a:schemeClr val="tx1"/>
        </a:solidFill>
        <a:latin typeface="+mn-lt"/>
        <a:ea typeface="+mn-ea"/>
        <a:cs typeface="+mn-cs"/>
      </a:defRPr>
    </a:lvl4pPr>
    <a:lvl5pPr marL="1587216" algn="l" defTabSz="793608" rtl="0" eaLnBrk="1" latinLnBrk="0" hangingPunct="1">
      <a:defRPr kumimoji="1" sz="1041" kern="1200">
        <a:solidFill>
          <a:schemeClr val="tx1"/>
        </a:solidFill>
        <a:latin typeface="+mn-lt"/>
        <a:ea typeface="+mn-ea"/>
        <a:cs typeface="+mn-cs"/>
      </a:defRPr>
    </a:lvl5pPr>
    <a:lvl6pPr marL="1984019" algn="l" defTabSz="793608" rtl="0" eaLnBrk="1" latinLnBrk="0" hangingPunct="1">
      <a:defRPr kumimoji="1" sz="1041" kern="1200">
        <a:solidFill>
          <a:schemeClr val="tx1"/>
        </a:solidFill>
        <a:latin typeface="+mn-lt"/>
        <a:ea typeface="+mn-ea"/>
        <a:cs typeface="+mn-cs"/>
      </a:defRPr>
    </a:lvl6pPr>
    <a:lvl7pPr marL="2380823" algn="l" defTabSz="793608" rtl="0" eaLnBrk="1" latinLnBrk="0" hangingPunct="1">
      <a:defRPr kumimoji="1" sz="1041" kern="1200">
        <a:solidFill>
          <a:schemeClr val="tx1"/>
        </a:solidFill>
        <a:latin typeface="+mn-lt"/>
        <a:ea typeface="+mn-ea"/>
        <a:cs typeface="+mn-cs"/>
      </a:defRPr>
    </a:lvl7pPr>
    <a:lvl8pPr marL="2777627" algn="l" defTabSz="793608" rtl="0" eaLnBrk="1" latinLnBrk="0" hangingPunct="1">
      <a:defRPr kumimoji="1" sz="1041" kern="1200">
        <a:solidFill>
          <a:schemeClr val="tx1"/>
        </a:solidFill>
        <a:latin typeface="+mn-lt"/>
        <a:ea typeface="+mn-ea"/>
        <a:cs typeface="+mn-cs"/>
      </a:defRPr>
    </a:lvl8pPr>
    <a:lvl9pPr marL="3174431" algn="l" defTabSz="793608" rtl="0" eaLnBrk="1" latinLnBrk="0" hangingPunct="1">
      <a:defRPr kumimoji="1" sz="104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8525" y="850900"/>
            <a:ext cx="3062288" cy="22971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09">
              <a:defRPr/>
            </a:pPr>
            <a:r>
              <a:rPr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避難指示の一本化（修正後）</a:t>
            </a:r>
            <a:endParaRPr lang="en-US" altLang="ja-JP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defTabSz="914209">
              <a:defRPr/>
            </a:pPr>
            <a:endParaRPr lang="en-US" altLang="ja-JP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defTabSz="914209">
              <a:defRPr/>
            </a:pPr>
            <a:r>
              <a:rPr lang="en-US" altLang="ja-JP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---</a:t>
            </a:r>
          </a:p>
          <a:p>
            <a:pPr defTabSz="914209">
              <a:defRPr/>
            </a:pPr>
            <a:r>
              <a:rPr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作成原本データ（ルビあり）</a:t>
            </a:r>
            <a:endParaRPr lang="en-US" altLang="ja-JP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defTabSz="914209">
              <a:lnSpc>
                <a:spcPct val="90000"/>
              </a:lnSpc>
              <a:defRPr/>
            </a:pPr>
            <a:r>
              <a:rPr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ルビ：</a:t>
            </a:r>
            <a:r>
              <a:rPr lang="en-US" altLang="ja-JP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6pt</a:t>
            </a:r>
            <a:r>
              <a:rPr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　，行間：倍数／間隔</a:t>
            </a:r>
            <a:r>
              <a:rPr lang="en-US" altLang="ja-JP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0.9</a:t>
            </a:r>
            <a:r>
              <a:rPr lang="ja-JP" altLang="en-US" dirty="0" err="1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，</a:t>
            </a:r>
            <a:r>
              <a:rPr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必要に応じルビの間隔（</a:t>
            </a:r>
            <a:r>
              <a:rPr lang="en-US" altLang="ja-JP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AV</a:t>
            </a:r>
            <a:r>
              <a:rPr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）を調整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4FD7A-3109-4C2A-90CB-AE1EE630BFB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596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19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7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584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597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99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849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702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356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258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64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58D-7AD0-4A91-B3DF-8C94D110DC31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6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6E58D-7AD0-4A91-B3DF-8C94D110DC31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132FE-1319-4781-9375-6C1EAECC85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101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/>
          <p:cNvSpPr/>
          <p:nvPr/>
        </p:nvSpPr>
        <p:spPr>
          <a:xfrm>
            <a:off x="75929" y="2305454"/>
            <a:ext cx="12649743" cy="20727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0704" tIns="60352" rIns="120704" bIns="603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131" dirty="0"/>
          </a:p>
        </p:txBody>
      </p:sp>
      <p:sp>
        <p:nvSpPr>
          <p:cNvPr id="59" name="フリーフォーム 58"/>
          <p:cNvSpPr/>
          <p:nvPr/>
        </p:nvSpPr>
        <p:spPr>
          <a:xfrm>
            <a:off x="8700493" y="4047712"/>
            <a:ext cx="3078612" cy="304813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80963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30481" rIns="30481" bIns="3048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90000"/>
              </a:lnSpc>
            </a:pPr>
            <a:endParaRPr lang="en-US" altLang="ja-JP" sz="508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>
              <a:lnSpc>
                <a:spcPct val="90000"/>
              </a:lnSpc>
            </a:pPr>
            <a:r>
              <a:rPr lang="ja-JP" altLang="en-US" sz="1016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氾濫危険情報</a:t>
            </a:r>
          </a:p>
        </p:txBody>
      </p:sp>
      <p:sp>
        <p:nvSpPr>
          <p:cNvPr id="58" name="フリーフォーム 57"/>
          <p:cNvSpPr/>
          <p:nvPr/>
        </p:nvSpPr>
        <p:spPr>
          <a:xfrm>
            <a:off x="8700491" y="3702746"/>
            <a:ext cx="3078612" cy="304813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80963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30481" rIns="30481" bIns="3048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ja-JP" altLang="en-US" sz="508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 </a:t>
            </a:r>
            <a:r>
              <a:rPr lang="ja-JP" altLang="en-US" sz="423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endParaRPr lang="en-US" altLang="ja-JP" sz="508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/>
            <a:r>
              <a:rPr lang="ja-JP" altLang="en-US" sz="1016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高潮警報 ／ 高潮特別警報</a:t>
            </a:r>
          </a:p>
        </p:txBody>
      </p:sp>
      <p:sp>
        <p:nvSpPr>
          <p:cNvPr id="56" name="フリーフォーム 55"/>
          <p:cNvSpPr/>
          <p:nvPr/>
        </p:nvSpPr>
        <p:spPr>
          <a:xfrm>
            <a:off x="8697807" y="3203123"/>
            <a:ext cx="3078612" cy="457220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90494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90494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30481" rIns="30481" bIns="3048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90000"/>
              </a:lnSpc>
            </a:pPr>
            <a:endParaRPr lang="en-US" altLang="ja-JP" sz="508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>
              <a:lnSpc>
                <a:spcPct val="90000"/>
              </a:lnSpc>
            </a:pPr>
            <a:r>
              <a:rPr lang="ja-JP" altLang="en-US" sz="1016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土砂災害警戒情報</a:t>
            </a:r>
          </a:p>
        </p:txBody>
      </p:sp>
      <p:sp>
        <p:nvSpPr>
          <p:cNvPr id="53" name="フリーフォーム 52"/>
          <p:cNvSpPr/>
          <p:nvPr/>
        </p:nvSpPr>
        <p:spPr>
          <a:xfrm>
            <a:off x="8700493" y="2858972"/>
            <a:ext cx="3078612" cy="304813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80963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30481" rIns="30481" bIns="3048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ct val="90000"/>
              </a:lnSpc>
            </a:pPr>
            <a:r>
              <a:rPr lang="ja-JP" altLang="en-US" sz="508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  </a:t>
            </a:r>
            <a:r>
              <a:rPr lang="ja-JP" altLang="en-US" sz="254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sz="508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  　　　　　　　　 </a:t>
            </a:r>
            <a:endParaRPr lang="en-US" altLang="ja-JP" sz="508" spc="-68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>
              <a:lnSpc>
                <a:spcPct val="90000"/>
              </a:lnSpc>
            </a:pPr>
            <a:r>
              <a:rPr lang="ja-JP" altLang="en-US" sz="1016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避難指示</a:t>
            </a:r>
          </a:p>
        </p:txBody>
      </p:sp>
      <p:sp>
        <p:nvSpPr>
          <p:cNvPr id="50" name="フリーフォーム 49"/>
          <p:cNvSpPr/>
          <p:nvPr/>
        </p:nvSpPr>
        <p:spPr>
          <a:xfrm>
            <a:off x="8700493" y="2334196"/>
            <a:ext cx="3078612" cy="492533"/>
          </a:xfrm>
          <a:custGeom>
            <a:avLst/>
            <a:gdLst>
              <a:gd name="connsiteX0" fmla="*/ 3638550 w 3638550"/>
              <a:gd name="connsiteY0" fmla="*/ 0 h 585788"/>
              <a:gd name="connsiteX1" fmla="*/ 0 w 3638550"/>
              <a:gd name="connsiteY1" fmla="*/ 0 h 585788"/>
              <a:gd name="connsiteX2" fmla="*/ 80963 w 3638550"/>
              <a:gd name="connsiteY2" fmla="*/ 300038 h 585788"/>
              <a:gd name="connsiteX3" fmla="*/ 0 w 3638550"/>
              <a:gd name="connsiteY3" fmla="*/ 585788 h 585788"/>
              <a:gd name="connsiteX4" fmla="*/ 3638550 w 3638550"/>
              <a:gd name="connsiteY4" fmla="*/ 585788 h 585788"/>
              <a:gd name="connsiteX5" fmla="*/ 3638550 w 3638550"/>
              <a:gd name="connsiteY5" fmla="*/ 0 h 58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38550" h="585788">
                <a:moveTo>
                  <a:pt x="3638550" y="0"/>
                </a:moveTo>
                <a:lnTo>
                  <a:pt x="0" y="0"/>
                </a:lnTo>
                <a:lnTo>
                  <a:pt x="80963" y="300038"/>
                </a:lnTo>
                <a:lnTo>
                  <a:pt x="0" y="585788"/>
                </a:lnTo>
                <a:lnTo>
                  <a:pt x="3638550" y="585788"/>
                </a:lnTo>
                <a:lnTo>
                  <a:pt x="3638550" y="0"/>
                </a:lnTo>
                <a:close/>
              </a:path>
            </a:pathLst>
          </a:custGeom>
          <a:solidFill>
            <a:srgbClr val="AA00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30481" rIns="30481" bIns="3048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90000"/>
              </a:lnSpc>
            </a:pPr>
            <a:r>
              <a:rPr lang="en-US" altLang="ja-JP" sz="1016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016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レベル４</a:t>
            </a:r>
            <a:r>
              <a:rPr lang="en-US" altLang="ja-JP" sz="1016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</a:p>
          <a:p>
            <a:pPr lvl="0" algn="ctr">
              <a:lnSpc>
                <a:spcPct val="90000"/>
              </a:lnSpc>
            </a:pPr>
            <a:endParaRPr lang="en-US" altLang="ja-JP" sz="169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>
              <a:lnSpc>
                <a:spcPct val="90000"/>
              </a:lnSpc>
            </a:pPr>
            <a:r>
              <a:rPr lang="ja-JP" altLang="en-US" sz="508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  </a:t>
            </a:r>
            <a:r>
              <a:rPr lang="ja-JP" altLang="en-US" sz="339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endParaRPr lang="en-US" altLang="ja-JP" sz="508" dirty="0">
              <a:solidFill>
                <a:prstClr val="white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lvl="0" algn="ctr">
              <a:lnSpc>
                <a:spcPct val="90000"/>
              </a:lnSpc>
            </a:pPr>
            <a:r>
              <a:rPr lang="ja-JP" altLang="en-US" sz="1016" dirty="0">
                <a:solidFill>
                  <a:prstClr val="white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危険な場所から全員避難！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1100155" y="4392282"/>
            <a:ext cx="11461714" cy="4572197"/>
          </a:xfrm>
          <a:prstGeom prst="rect">
            <a:avLst/>
          </a:prstGeom>
          <a:pattFill prst="dotGrid">
            <a:fgClr>
              <a:schemeClr val="accent5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0704" tIns="60352" rIns="120704" bIns="603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327" dirty="0">
              <a:pattFill prst="lgGrid">
                <a:fgClr>
                  <a:srgbClr val="002060"/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11811232" y="4415258"/>
            <a:ext cx="914439" cy="457349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0704" tIns="60352" rIns="120704" bIns="603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327" dirty="0">
              <a:pattFill prst="lgGrid">
                <a:fgClr>
                  <a:srgbClr val="002060"/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9736" y="358064"/>
            <a:ext cx="5943856" cy="640108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30481" rIns="30481" bIns="30481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70000"/>
              </a:lnSpc>
            </a:pPr>
            <a:r>
              <a:rPr lang="ja-JP" altLang="en-US" sz="1185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　　　　　　　　　　　　  </a:t>
            </a:r>
            <a:endParaRPr lang="en-US" altLang="ja-JP" sz="1185" b="1" dirty="0">
              <a:solidFill>
                <a:schemeClr val="accent1">
                  <a:lumMod val="60000"/>
                  <a:lumOff val="40000"/>
                </a:schemeClr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70000"/>
              </a:lnSpc>
            </a:pPr>
            <a:r>
              <a:rPr lang="ja-JP" altLang="en-US" sz="3048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マイ・タイムライン</a:t>
            </a:r>
            <a:r>
              <a:rPr lang="ja-JP" altLang="en-US" sz="2032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～もしもプラン～</a:t>
            </a:r>
            <a:endParaRPr lang="ja-JP" altLang="en-US" sz="2371" b="1" dirty="0">
              <a:solidFill>
                <a:schemeClr val="accent1">
                  <a:lumMod val="60000"/>
                  <a:lumOff val="40000"/>
                </a:schemeClr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88" name="山形 87"/>
          <p:cNvSpPr/>
          <p:nvPr/>
        </p:nvSpPr>
        <p:spPr>
          <a:xfrm>
            <a:off x="3125649" y="2858972"/>
            <a:ext cx="2590911" cy="304813"/>
          </a:xfrm>
          <a:prstGeom prst="chevron">
            <a:avLst>
              <a:gd name="adj" fmla="val 23341"/>
            </a:avLst>
          </a:prstGeom>
          <a:gradFill>
            <a:gsLst>
              <a:gs pos="80000">
                <a:srgbClr val="F2E700"/>
              </a:gs>
              <a:gs pos="0">
                <a:srgbClr val="FFFFFF"/>
              </a:gs>
            </a:gsLst>
            <a:lin ang="0" scaled="1"/>
          </a:gra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30481" rIns="30481" bIns="3048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08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</a:t>
            </a:r>
            <a:endParaRPr lang="en-US" altLang="ja-JP" sz="508" spc="169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016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自主避難など</a:t>
            </a:r>
          </a:p>
        </p:txBody>
      </p:sp>
      <p:sp>
        <p:nvSpPr>
          <p:cNvPr id="83" name="山形 82"/>
          <p:cNvSpPr/>
          <p:nvPr/>
        </p:nvSpPr>
        <p:spPr>
          <a:xfrm>
            <a:off x="3141510" y="3702746"/>
            <a:ext cx="5591001" cy="304813"/>
          </a:xfrm>
          <a:prstGeom prst="chevron">
            <a:avLst>
              <a:gd name="adj" fmla="val 21938"/>
            </a:avLst>
          </a:prstGeom>
          <a:gradFill>
            <a:gsLst>
              <a:gs pos="70000">
                <a:srgbClr val="FF2800"/>
              </a:gs>
              <a:gs pos="30000">
                <a:srgbClr val="F2E700"/>
              </a:gs>
            </a:gsLst>
            <a:lin ang="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30481" rIns="30481" bIns="3048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altLang="ja-JP" sz="508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016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高潮注意報</a:t>
            </a:r>
          </a:p>
        </p:txBody>
      </p:sp>
      <p:sp>
        <p:nvSpPr>
          <p:cNvPr id="79" name="山形 78"/>
          <p:cNvSpPr/>
          <p:nvPr/>
        </p:nvSpPr>
        <p:spPr>
          <a:xfrm>
            <a:off x="3125649" y="2334196"/>
            <a:ext cx="2590911" cy="487701"/>
          </a:xfrm>
          <a:prstGeom prst="chevron">
            <a:avLst>
              <a:gd name="adj" fmla="val 15399"/>
            </a:avLst>
          </a:prstGeom>
          <a:solidFill>
            <a:srgbClr val="F2E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521" tIns="47521" rIns="47521" bIns="475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altLang="ja-JP" sz="1016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016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レベル２</a:t>
            </a:r>
            <a:r>
              <a:rPr lang="en-US" altLang="ja-JP" sz="1016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</a:p>
          <a:p>
            <a:pPr>
              <a:lnSpc>
                <a:spcPct val="90000"/>
              </a:lnSpc>
            </a:pPr>
            <a:r>
              <a:rPr lang="ja-JP" altLang="en-US" sz="677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1016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endParaRPr lang="en-US" altLang="ja-JP" sz="169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508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</a:t>
            </a:r>
            <a:r>
              <a:rPr lang="ja-JP" altLang="en-US" sz="1016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自主避難など注意の呼びかけ</a:t>
            </a:r>
          </a:p>
        </p:txBody>
      </p:sp>
      <p:sp>
        <p:nvSpPr>
          <p:cNvPr id="78" name="山形 77"/>
          <p:cNvSpPr/>
          <p:nvPr/>
        </p:nvSpPr>
        <p:spPr>
          <a:xfrm>
            <a:off x="5684380" y="2334196"/>
            <a:ext cx="3048131" cy="487701"/>
          </a:xfrm>
          <a:prstGeom prst="chevron">
            <a:avLst>
              <a:gd name="adj" fmla="val 13745"/>
            </a:avLst>
          </a:prstGeom>
          <a:solidFill>
            <a:srgbClr val="FF28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521" tIns="47521" rIns="47521" bIns="475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altLang="ja-JP" sz="1016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016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レベル３</a:t>
            </a:r>
            <a:r>
              <a:rPr lang="en-US" altLang="ja-JP" sz="1016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  <a:endParaRPr lang="en-US" altLang="ja-JP" sz="593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677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 </a:t>
            </a:r>
            <a:endParaRPr lang="en-US" altLang="ja-JP" sz="1016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endParaRPr lang="en-US" altLang="ja-JP" sz="169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508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lang="ja-JP" altLang="en-US" sz="1016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避難に時間がかかる人は危険な場所から避難！</a:t>
            </a:r>
          </a:p>
        </p:txBody>
      </p:sp>
      <p:sp>
        <p:nvSpPr>
          <p:cNvPr id="75" name="山形 74"/>
          <p:cNvSpPr/>
          <p:nvPr/>
        </p:nvSpPr>
        <p:spPr>
          <a:xfrm>
            <a:off x="8700492" y="9033898"/>
            <a:ext cx="3109094" cy="274332"/>
          </a:xfrm>
          <a:prstGeom prst="chevron">
            <a:avLst>
              <a:gd name="adj" fmla="val 17930"/>
            </a:avLst>
          </a:prstGeom>
          <a:gradFill>
            <a:gsLst>
              <a:gs pos="100000">
                <a:srgbClr val="0C000C">
                  <a:alpha val="40000"/>
                </a:srgbClr>
              </a:gs>
              <a:gs pos="0">
                <a:srgbClr val="AA00AA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30481" rIns="30481" bIns="3048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016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---&gt;         ---&gt;</a:t>
            </a:r>
            <a:endParaRPr lang="ja-JP" altLang="en-US" sz="1016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76" name="山形 75"/>
          <p:cNvSpPr/>
          <p:nvPr/>
        </p:nvSpPr>
        <p:spPr>
          <a:xfrm>
            <a:off x="5684380" y="2858972"/>
            <a:ext cx="3048131" cy="304813"/>
          </a:xfrm>
          <a:prstGeom prst="chevron">
            <a:avLst>
              <a:gd name="adj" fmla="val 21938"/>
            </a:avLst>
          </a:prstGeom>
          <a:solidFill>
            <a:srgbClr val="FF28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521" tIns="47521" rIns="47521" bIns="475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08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 　　　　　   </a:t>
            </a:r>
            <a:endParaRPr lang="en-US" altLang="ja-JP" sz="508" spc="42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016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高齢者等避難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75928" y="3199190"/>
            <a:ext cx="1188030" cy="1153335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508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1101" spc="-127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101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気象警報，</a:t>
            </a:r>
            <a:endParaRPr lang="en-US" altLang="ja-JP" sz="1101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lang="en-US" altLang="ja-JP" sz="254" spc="-127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lang="ja-JP" altLang="en-US" sz="508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r>
              <a:rPr lang="ja-JP" altLang="en-US" sz="1101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災害情報 等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5929" y="2334196"/>
            <a:ext cx="1188030" cy="487701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lIns="30481" tIns="60963" rIns="30481" bIns="60963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677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lang="ja-JP" altLang="en-US" sz="508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</a:t>
            </a:r>
            <a:endParaRPr lang="en-US" altLang="ja-JP" sz="508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en-US" altLang="ja-JP" sz="1016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016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警戒レベル</a:t>
            </a:r>
            <a:r>
              <a:rPr lang="en-US" altLang="ja-JP" sz="1016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</a:p>
          <a:p>
            <a:pPr algn="ctr"/>
            <a:endParaRPr lang="en-US" altLang="ja-JP" sz="100" spc="-127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508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endParaRPr lang="en-US" altLang="ja-JP" sz="508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016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取るべき行動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5929" y="2858972"/>
            <a:ext cx="1188030" cy="304813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 algn="ctr">
              <a:lnSpc>
                <a:spcPct val="90000"/>
              </a:lnSpc>
            </a:pPr>
            <a:endParaRPr lang="en-US" altLang="ja-JP" sz="508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101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避難情報 等</a:t>
            </a:r>
          </a:p>
        </p:txBody>
      </p:sp>
      <p:sp>
        <p:nvSpPr>
          <p:cNvPr id="20" name="ホームベース 19"/>
          <p:cNvSpPr/>
          <p:nvPr/>
        </p:nvSpPr>
        <p:spPr>
          <a:xfrm>
            <a:off x="1302252" y="2334196"/>
            <a:ext cx="1859360" cy="487701"/>
          </a:xfrm>
          <a:prstGeom prst="homePlate">
            <a:avLst>
              <a:gd name="adj" fmla="val 1540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521" tIns="47521" rIns="47521" bIns="475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016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016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レベル１</a:t>
            </a:r>
            <a:r>
              <a:rPr lang="en-US" altLang="ja-JP" sz="1016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</a:p>
          <a:p>
            <a:pPr algn="ctr"/>
            <a:endParaRPr lang="en-US" altLang="ja-JP" sz="169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508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 </a:t>
            </a:r>
            <a:endParaRPr lang="en-US" altLang="ja-JP" sz="508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016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災害への心構えを高める</a:t>
            </a:r>
          </a:p>
        </p:txBody>
      </p:sp>
      <p:sp>
        <p:nvSpPr>
          <p:cNvPr id="31" name="ホームベース 30"/>
          <p:cNvSpPr/>
          <p:nvPr/>
        </p:nvSpPr>
        <p:spPr>
          <a:xfrm>
            <a:off x="1318113" y="9033898"/>
            <a:ext cx="1859360" cy="274332"/>
          </a:xfrm>
          <a:prstGeom prst="homePlate">
            <a:avLst>
              <a:gd name="adj" fmla="val 19857"/>
            </a:avLst>
          </a:prstGeom>
          <a:gradFill>
            <a:gsLst>
              <a:gs pos="0">
                <a:schemeClr val="bg1">
                  <a:alpha val="40000"/>
                </a:schemeClr>
              </a:gs>
              <a:gs pos="100000">
                <a:srgbClr val="F2E700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30481" rIns="30481" bIns="3048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423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 おおあめ　すうじつ　</a:t>
            </a:r>
            <a:r>
              <a:rPr lang="ja-JP" altLang="en-US" sz="169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   </a:t>
            </a:r>
            <a:r>
              <a:rPr lang="ja-JP" altLang="en-US" sz="423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やく　 に</a:t>
            </a:r>
            <a:r>
              <a:rPr lang="ja-JP" altLang="en-US" sz="423" dirty="0" err="1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ち</a:t>
            </a:r>
            <a:r>
              <a:rPr lang="ja-JP" altLang="en-US" sz="423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まえ</a:t>
            </a:r>
            <a:endParaRPr lang="en-US" altLang="ja-JP" sz="423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762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大雨の数日～約１日前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5928" y="4416557"/>
            <a:ext cx="536858" cy="4572197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93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</a:t>
            </a:r>
            <a:endParaRPr lang="en-US" altLang="ja-JP" sz="593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593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593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185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行</a:t>
            </a:r>
            <a:endParaRPr lang="en-US" altLang="ja-JP" sz="1185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185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動</a:t>
            </a:r>
            <a:endParaRPr lang="en-US" altLang="ja-JP" sz="1185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185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プ</a:t>
            </a:r>
            <a:endParaRPr lang="en-US" altLang="ja-JP" sz="1185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185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ラ</a:t>
            </a:r>
            <a:endParaRPr lang="en-US" altLang="ja-JP" sz="1185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185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ン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318114" y="7768453"/>
            <a:ext cx="10458305" cy="0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5681997" y="4416557"/>
            <a:ext cx="0" cy="4572197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8697807" y="4416557"/>
            <a:ext cx="0" cy="4572197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11798806" y="4416557"/>
            <a:ext cx="0" cy="4572197"/>
          </a:xfrm>
          <a:prstGeom prst="line">
            <a:avLst/>
          </a:prstGeom>
          <a:ln w="57150" cmpd="dbl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11959011" y="4538483"/>
            <a:ext cx="602857" cy="432834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ja-JP" altLang="en-US" sz="931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r>
              <a:rPr lang="ja-JP" altLang="en-US" sz="931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sz="508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endParaRPr lang="en-US" altLang="ja-JP" sz="677" spc="423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2032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命</a:t>
            </a:r>
            <a:r>
              <a:rPr lang="ja-JP" altLang="en-US" sz="2032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の危険、直ち</a:t>
            </a:r>
            <a:r>
              <a:rPr lang="ja-JP" altLang="en-US" sz="2032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に安全を確保！</a:t>
            </a:r>
          </a:p>
        </p:txBody>
      </p:sp>
      <p:sp>
        <p:nvSpPr>
          <p:cNvPr id="47" name="山形 46"/>
          <p:cNvSpPr/>
          <p:nvPr/>
        </p:nvSpPr>
        <p:spPr>
          <a:xfrm>
            <a:off x="3125648" y="4058071"/>
            <a:ext cx="2586771" cy="294453"/>
          </a:xfrm>
          <a:prstGeom prst="chevron">
            <a:avLst>
              <a:gd name="adj" fmla="val 21938"/>
            </a:avLst>
          </a:prstGeom>
          <a:solidFill>
            <a:srgbClr val="F2E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30481" rIns="30481" bIns="3048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508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</a:t>
            </a:r>
            <a:endParaRPr lang="en-US" altLang="ja-JP" sz="508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016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氾濫注意情報</a:t>
            </a:r>
          </a:p>
        </p:txBody>
      </p:sp>
      <p:sp>
        <p:nvSpPr>
          <p:cNvPr id="48" name="山形 47"/>
          <p:cNvSpPr/>
          <p:nvPr/>
        </p:nvSpPr>
        <p:spPr>
          <a:xfrm>
            <a:off x="5684380" y="4047712"/>
            <a:ext cx="3048131" cy="304813"/>
          </a:xfrm>
          <a:prstGeom prst="chevron">
            <a:avLst>
              <a:gd name="adj" fmla="val 21137"/>
            </a:avLst>
          </a:prstGeom>
          <a:solidFill>
            <a:srgbClr val="FF28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30481" rIns="30481" bIns="3048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altLang="ja-JP" sz="508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016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氾濫警戒情報</a:t>
            </a:r>
          </a:p>
        </p:txBody>
      </p:sp>
      <p:sp>
        <p:nvSpPr>
          <p:cNvPr id="64" name="山形 63"/>
          <p:cNvSpPr/>
          <p:nvPr/>
        </p:nvSpPr>
        <p:spPr>
          <a:xfrm>
            <a:off x="11798805" y="9033898"/>
            <a:ext cx="926866" cy="274332"/>
          </a:xfrm>
          <a:prstGeom prst="chevron">
            <a:avLst>
              <a:gd name="adj" fmla="val 16480"/>
            </a:avLst>
          </a:prstGeom>
          <a:gradFill>
            <a:gsLst>
              <a:gs pos="0">
                <a:srgbClr val="0C000C">
                  <a:alpha val="40000"/>
                </a:srgbClr>
              </a:gs>
              <a:gs pos="100000">
                <a:srgbClr val="0C000C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30481" rIns="30481" bIns="3048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423" spc="-85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すう</a:t>
            </a:r>
            <a:r>
              <a:rPr lang="ja-JP" altLang="en-US" sz="423" spc="-85" dirty="0" err="1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じゅうねん</a:t>
            </a:r>
            <a:r>
              <a:rPr lang="ja-JP" altLang="en-US" sz="423" spc="-85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　いちど　   おおあめ</a:t>
            </a:r>
            <a:endParaRPr lang="en-US" altLang="ja-JP" sz="423" spc="-85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762" spc="-127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数十年に一度の大雨</a:t>
            </a:r>
          </a:p>
        </p:txBody>
      </p:sp>
      <p:sp>
        <p:nvSpPr>
          <p:cNvPr id="74" name="山形 73"/>
          <p:cNvSpPr/>
          <p:nvPr/>
        </p:nvSpPr>
        <p:spPr>
          <a:xfrm>
            <a:off x="3153355" y="9033898"/>
            <a:ext cx="1219808" cy="274332"/>
          </a:xfrm>
          <a:prstGeom prst="chevron">
            <a:avLst>
              <a:gd name="adj" fmla="val 19533"/>
            </a:avLst>
          </a:prstGeom>
          <a:gradFill>
            <a:gsLst>
              <a:gs pos="0">
                <a:srgbClr val="F2E700">
                  <a:alpha val="40000"/>
                </a:srgbClr>
              </a:gs>
              <a:gs pos="100000">
                <a:srgbClr val="F2E700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30481" rIns="30481" bIns="3048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423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おおあめ　 はんにち　 すう</a:t>
            </a:r>
            <a:r>
              <a:rPr lang="ja-JP" altLang="en-US" sz="423" dirty="0" err="1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じ</a:t>
            </a:r>
            <a:r>
              <a:rPr lang="ja-JP" altLang="en-US" sz="423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かんまえ</a:t>
            </a:r>
            <a:endParaRPr lang="en-US" altLang="ja-JP" sz="423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762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大雨の半日～数時間前</a:t>
            </a: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75927" y="9033898"/>
            <a:ext cx="1188030" cy="274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  <a:prstDash val="sysDash"/>
          </a:ln>
        </p:spPr>
        <p:txBody>
          <a:bodyPr wrap="none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08" spc="-76" dirty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きしょうじょうきょう</a:t>
            </a:r>
            <a:r>
              <a:rPr lang="ja-JP" altLang="en-US" sz="508" spc="-68" dirty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r>
              <a:rPr lang="ja-JP" altLang="en-US" sz="508" spc="-68" dirty="0" err="1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れい</a:t>
            </a:r>
            <a:endParaRPr lang="en-US" altLang="ja-JP" sz="508" spc="-68" dirty="0">
              <a:solidFill>
                <a:srgbClr val="00206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016" dirty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気象状況（例）</a:t>
            </a:r>
          </a:p>
        </p:txBody>
      </p:sp>
      <p:sp>
        <p:nvSpPr>
          <p:cNvPr id="92" name="山形 91"/>
          <p:cNvSpPr/>
          <p:nvPr/>
        </p:nvSpPr>
        <p:spPr>
          <a:xfrm>
            <a:off x="3125649" y="3203123"/>
            <a:ext cx="2590911" cy="457220"/>
          </a:xfrm>
          <a:prstGeom prst="chevron">
            <a:avLst>
              <a:gd name="adj" fmla="val 16226"/>
            </a:avLst>
          </a:prstGeom>
          <a:solidFill>
            <a:srgbClr val="F2E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521" tIns="47521" rIns="47521" bIns="475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08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</a:t>
            </a:r>
            <a:endParaRPr lang="en-US" altLang="ja-JP" sz="508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016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大雨注意報 ／ 洪水注意報</a:t>
            </a:r>
          </a:p>
        </p:txBody>
      </p:sp>
      <p:sp>
        <p:nvSpPr>
          <p:cNvPr id="93" name="山形 92"/>
          <p:cNvSpPr/>
          <p:nvPr/>
        </p:nvSpPr>
        <p:spPr>
          <a:xfrm>
            <a:off x="5681997" y="3203123"/>
            <a:ext cx="3057764" cy="457220"/>
          </a:xfrm>
          <a:prstGeom prst="chevron">
            <a:avLst>
              <a:gd name="adj" fmla="val 16336"/>
            </a:avLst>
          </a:prstGeom>
          <a:solidFill>
            <a:srgbClr val="FF28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7521" tIns="47521" rIns="47521" bIns="475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08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 </a:t>
            </a:r>
            <a:endParaRPr lang="en-US" altLang="ja-JP" sz="508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016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大雨警報 ／ 洪水警報</a:t>
            </a:r>
          </a:p>
        </p:txBody>
      </p:sp>
      <p:sp>
        <p:nvSpPr>
          <p:cNvPr id="96" name="ホームベース 95"/>
          <p:cNvSpPr/>
          <p:nvPr/>
        </p:nvSpPr>
        <p:spPr>
          <a:xfrm>
            <a:off x="1302252" y="3203123"/>
            <a:ext cx="1859360" cy="457220"/>
          </a:xfrm>
          <a:prstGeom prst="homePlate">
            <a:avLst>
              <a:gd name="adj" fmla="val 1651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30481" rIns="30481" bIns="3048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altLang="ja-JP" sz="466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016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早期注意情報</a:t>
            </a:r>
            <a:endParaRPr lang="en-US" altLang="ja-JP" sz="1016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lang="en-US" altLang="ja-JP" sz="1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508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  </a:t>
            </a:r>
            <a:endParaRPr lang="en-US" altLang="ja-JP" sz="466" spc="169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016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（警報級の可能性）</a:t>
            </a:r>
          </a:p>
        </p:txBody>
      </p:sp>
      <p:sp>
        <p:nvSpPr>
          <p:cNvPr id="51" name="山形 50"/>
          <p:cNvSpPr/>
          <p:nvPr/>
        </p:nvSpPr>
        <p:spPr>
          <a:xfrm>
            <a:off x="4351388" y="9033898"/>
            <a:ext cx="4374068" cy="274332"/>
          </a:xfrm>
          <a:prstGeom prst="chevron">
            <a:avLst>
              <a:gd name="adj" fmla="val 19533"/>
            </a:avLst>
          </a:prstGeom>
          <a:gradFill>
            <a:gsLst>
              <a:gs pos="100000">
                <a:srgbClr val="AA00AA">
                  <a:alpha val="40000"/>
                </a:srgbClr>
              </a:gs>
              <a:gs pos="97000">
                <a:srgbClr val="FF2800">
                  <a:alpha val="40000"/>
                </a:srgbClr>
              </a:gs>
              <a:gs pos="30000">
                <a:srgbClr val="FF2800">
                  <a:alpha val="40000"/>
                </a:srgbClr>
              </a:gs>
              <a:gs pos="0">
                <a:srgbClr val="F2E700">
                  <a:alpha val="4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30481" rIns="30481" bIns="3048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423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　　　　　　　　　　　　　　おおあめ　  すうじかん　　　　</a:t>
            </a:r>
            <a:r>
              <a:rPr lang="ja-JP" altLang="en-US" sz="423" spc="42" dirty="0" err="1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じ</a:t>
            </a:r>
            <a:r>
              <a:rPr lang="ja-JP" altLang="en-US" sz="423" spc="42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かんまえていど</a:t>
            </a:r>
            <a:r>
              <a:rPr lang="ja-JP" altLang="en-US" sz="423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423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762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大雨の数時間～２時間前程度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1837853" y="2334196"/>
            <a:ext cx="853477" cy="2035919"/>
          </a:xfrm>
          <a:prstGeom prst="rect">
            <a:avLst/>
          </a:prstGeom>
          <a:solidFill>
            <a:srgbClr val="0C000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30481" tIns="30481" rIns="30481" bIns="3048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677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</a:t>
            </a:r>
            <a:endParaRPr lang="en-US" altLang="ja-JP" sz="677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r>
              <a:rPr lang="ja-JP" altLang="en-US" sz="1355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災害の</a:t>
            </a:r>
            <a:endParaRPr lang="en-US" altLang="ja-JP" sz="1693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r>
              <a:rPr lang="ja-JP" altLang="en-US" sz="677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 </a:t>
            </a:r>
            <a:r>
              <a:rPr lang="ja-JP" altLang="en-US" sz="508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</a:t>
            </a:r>
            <a:endParaRPr lang="en-US" altLang="ja-JP" sz="677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r>
              <a:rPr lang="ja-JP" altLang="en-US" sz="1693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r>
              <a:rPr lang="ja-JP" altLang="en-US" sz="847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sz="1323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発生</a:t>
            </a:r>
            <a:r>
              <a:rPr lang="ja-JP" altLang="en-US" sz="847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sz="1185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又は</a:t>
            </a:r>
            <a:r>
              <a:rPr lang="ja-JP" altLang="en-US" sz="847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sz="1323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切迫！</a:t>
            </a:r>
            <a:endParaRPr lang="ja-JP" altLang="en-US" sz="1355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782729" y="2358087"/>
            <a:ext cx="963725" cy="248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16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〔</a:t>
            </a:r>
            <a:r>
              <a:rPr lang="ja-JP" altLang="en-US" sz="1016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レベル５</a:t>
            </a:r>
            <a:r>
              <a:rPr lang="en-US" altLang="ja-JP" sz="1016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〕</a:t>
            </a:r>
            <a:endParaRPr kumimoji="1" lang="ja-JP" altLang="en-US" sz="1016" dirty="0">
              <a:solidFill>
                <a:schemeClr val="bg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3929" y="330643"/>
            <a:ext cx="5943856" cy="640108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30481" rIns="30481" bIns="30481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70000"/>
              </a:lnSpc>
            </a:pPr>
            <a:r>
              <a:rPr lang="ja-JP" altLang="en-US" sz="1185" b="1" dirty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　　　　　　　　　　　　  </a:t>
            </a:r>
            <a:endParaRPr lang="en-US" altLang="ja-JP" sz="1185" b="1" dirty="0">
              <a:solidFill>
                <a:srgbClr val="00206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70000"/>
              </a:lnSpc>
            </a:pPr>
            <a:r>
              <a:rPr lang="ja-JP" altLang="en-US" sz="3048" b="1" dirty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マイ・タイムライン</a:t>
            </a:r>
            <a:r>
              <a:rPr lang="ja-JP" altLang="en-US" sz="2032" b="1" dirty="0">
                <a:solidFill>
                  <a:srgbClr val="00206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～もしもプラン～</a:t>
            </a:r>
            <a:endParaRPr lang="ja-JP" altLang="en-US" sz="2371" b="1" dirty="0">
              <a:solidFill>
                <a:srgbClr val="00206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29400" y="513045"/>
            <a:ext cx="5671328" cy="49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23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いざというときにあわてず行動するため、</a:t>
            </a:r>
            <a:endParaRPr kumimoji="1" lang="en-US" altLang="ja-JP" sz="1323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323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自分≪マイ≫の避難行動計画≪タイムライン≫を作りましょう。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75926" y="1075139"/>
            <a:ext cx="3190176" cy="1219253"/>
          </a:xfrm>
          <a:prstGeom prst="roundRect">
            <a:avLst>
              <a:gd name="adj" fmla="val 10409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0" rIns="30481" bIns="3048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75272">
              <a:lnSpc>
                <a:spcPct val="90000"/>
              </a:lnSpc>
            </a:pPr>
            <a:r>
              <a:rPr kumimoji="1" lang="ja-JP" altLang="en-US" sz="423" dirty="0">
                <a:solidFill>
                  <a:srgbClr val="C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</a:t>
            </a:r>
            <a:r>
              <a:rPr kumimoji="1" lang="ja-JP" altLang="en-US" sz="1185" dirty="0">
                <a:solidFill>
                  <a:srgbClr val="C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ＳＴＥＰ１　自宅の状況を確認　　　　　　　　　　　</a:t>
            </a:r>
            <a:r>
              <a:rPr kumimoji="1" lang="ja-JP" altLang="en-US" sz="1185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 　　 </a:t>
            </a:r>
            <a:r>
              <a:rPr kumimoji="1" lang="ja-JP" altLang="en-US" sz="423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  　　　　　　　　　　　　　　　　　　　　　　　　　　　　　　　　　　　　　　　　　　　　　　　　　　　　　　　　　　　　</a:t>
            </a:r>
            <a:endParaRPr kumimoji="1" lang="en-US" altLang="ja-JP" sz="423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ts val="85"/>
              </a:lnSpc>
            </a:pP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kumimoji="1" lang="en-US" altLang="ja-JP" sz="1101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ts val="76"/>
              </a:lnSpc>
            </a:pP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endParaRPr kumimoji="1" lang="en-US" altLang="ja-JP" sz="677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677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 　　　　　　　　　　　　　　　  </a:t>
            </a:r>
            <a:endParaRPr kumimoji="1" lang="en-US" altLang="ja-JP" sz="1101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あなたの住んでいる地域は？　　　　　　　　　　　　　　　　　　　　　　　 </a:t>
            </a:r>
            <a:endParaRPr kumimoji="1" lang="en-US" altLang="ja-JP" sz="1101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677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endParaRPr kumimoji="1" lang="en-US" altLang="ja-JP" sz="677" spc="127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□浸水想定区域　　□土砂災害警戒区域　　 　　　　 　　　</a:t>
            </a:r>
            <a:endParaRPr kumimoji="1" lang="en-US" altLang="ja-JP" sz="677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677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 　　  </a:t>
            </a:r>
            <a:endParaRPr kumimoji="1" lang="en-US" altLang="ja-JP" sz="677" spc="127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住んでいる場所の浸水想定深は？　　　</a:t>
            </a:r>
            <a:endParaRPr kumimoji="1" lang="en-US" altLang="ja-JP" sz="1101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423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　　　　　　　　　　　　　　　　　　　　　　　　　　　　　　　　　　　　　　　　　　　　　　　</a:t>
            </a:r>
            <a:endParaRPr kumimoji="1" lang="en-US" altLang="ja-JP" sz="423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en-US" altLang="ja-JP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【</a:t>
            </a: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原因（　　　　</a:t>
            </a:r>
            <a:r>
              <a:rPr kumimoji="1" lang="ja-JP" altLang="en-US" sz="1101" dirty="0">
                <a:solidFill>
                  <a:schemeClr val="tx1"/>
                </a:solidFill>
                <a:latin typeface="ARペン楷書体L" panose="03000309000000000000" pitchFamily="65" charset="-128"/>
                <a:ea typeface="ARペン楷書体L" panose="03000309000000000000" pitchFamily="65" charset="-128"/>
              </a:rPr>
              <a:t>　</a:t>
            </a: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）浸水深（　　　　</a:t>
            </a:r>
            <a:r>
              <a:rPr kumimoji="1" lang="ja-JP" altLang="en-US" sz="1101" b="1" dirty="0">
                <a:solidFill>
                  <a:schemeClr val="tx1"/>
                </a:solidFill>
                <a:latin typeface="ARペン楷書体L" panose="03000309000000000000" pitchFamily="65" charset="-128"/>
                <a:ea typeface="ARペン楷書体L" panose="03000309000000000000" pitchFamily="65" charset="-128"/>
              </a:rPr>
              <a:t> </a:t>
            </a: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）</a:t>
            </a:r>
            <a:r>
              <a:rPr kumimoji="1" lang="en-US" altLang="ja-JP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】</a:t>
            </a: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 </a:t>
            </a:r>
            <a:r>
              <a:rPr kumimoji="1" lang="ja-JP" altLang="en-US" sz="1101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 </a:t>
            </a:r>
            <a:endParaRPr kumimoji="1" lang="ja-JP" altLang="en-US" sz="1101" dirty="0">
              <a:solidFill>
                <a:srgbClr val="C0000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9099069" y="1060295"/>
            <a:ext cx="3570452" cy="1219253"/>
          </a:xfrm>
          <a:prstGeom prst="roundRect">
            <a:avLst>
              <a:gd name="adj" fmla="val 10409"/>
            </a:avLst>
          </a:prstGeom>
          <a:solidFill>
            <a:srgbClr val="FFCCFF"/>
          </a:solidFill>
          <a:ln w="28575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0" rIns="30481" bIns="3048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75272">
              <a:lnSpc>
                <a:spcPct val="90000"/>
              </a:lnSpc>
            </a:pPr>
            <a:r>
              <a:rPr kumimoji="1" lang="ja-JP" altLang="en-US" sz="1185" dirty="0">
                <a:solidFill>
                  <a:srgbClr val="C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●</a:t>
            </a:r>
            <a:r>
              <a:rPr kumimoji="1" lang="ja-JP" altLang="en-US" sz="593" dirty="0">
                <a:solidFill>
                  <a:srgbClr val="C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kumimoji="1" lang="ja-JP" altLang="en-US" sz="1185" dirty="0">
                <a:solidFill>
                  <a:srgbClr val="C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家族の連絡先 ／ 緊急連絡先</a:t>
            </a:r>
            <a:r>
              <a:rPr kumimoji="1" lang="ja-JP" altLang="en-US" sz="1185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endParaRPr kumimoji="1" lang="en-US" altLang="ja-JP" sz="1185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endParaRPr kumimoji="1" lang="en-US" altLang="ja-JP" sz="254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423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</a:t>
            </a:r>
            <a:endParaRPr kumimoji="1" lang="en-US" altLang="ja-JP" sz="423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1101" dirty="0">
                <a:solidFill>
                  <a:prstClr val="black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ＴＥＬ 　　　</a:t>
            </a: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－　　　－ 　　　　（　　 　 　  ）</a:t>
            </a:r>
            <a:endParaRPr kumimoji="1" lang="en-US" altLang="ja-JP" sz="1101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423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</a:t>
            </a:r>
            <a:endParaRPr kumimoji="1" lang="en-US" altLang="ja-JP" sz="423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1101" dirty="0">
                <a:solidFill>
                  <a:prstClr val="black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ＴＥＬ</a:t>
            </a: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　　　－　　　－ 　　　　（　　 　　 　）</a:t>
            </a:r>
            <a:endParaRPr kumimoji="1" lang="en-US" altLang="ja-JP" sz="1101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423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</a:t>
            </a:r>
            <a:endParaRPr kumimoji="1" lang="en-US" altLang="ja-JP" sz="423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1101" dirty="0">
                <a:solidFill>
                  <a:prstClr val="black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ＴＥＬ</a:t>
            </a: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　　　－　　　－ 　　　　（ 　　　　　 ）</a:t>
            </a:r>
            <a:endParaRPr kumimoji="1" lang="en-US" altLang="ja-JP" sz="1101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423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</a:t>
            </a:r>
            <a:endParaRPr kumimoji="1" lang="en-US" altLang="ja-JP" sz="423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1101" dirty="0">
                <a:solidFill>
                  <a:prstClr val="black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ＴＥＬ</a:t>
            </a: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　　　－　　　－ 　　　　（ 　　　　　 ）</a:t>
            </a:r>
            <a:endParaRPr kumimoji="1" lang="en-US" altLang="ja-JP" sz="1101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759149" y="4404090"/>
            <a:ext cx="271614" cy="3321835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93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</a:t>
            </a:r>
            <a:endParaRPr lang="en-US" altLang="ja-JP" sz="593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593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593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185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わ</a:t>
            </a:r>
            <a:endParaRPr lang="en-US" altLang="ja-JP" sz="1185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185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た</a:t>
            </a:r>
            <a:endParaRPr lang="en-US" altLang="ja-JP" sz="1185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185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し</a:t>
            </a:r>
            <a:endParaRPr lang="en-US" altLang="ja-JP" sz="1185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185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と</a:t>
            </a:r>
            <a:endParaRPr lang="en-US" altLang="ja-JP" sz="1185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185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家</a:t>
            </a:r>
            <a:endParaRPr lang="en-US" altLang="ja-JP" sz="1185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185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族</a:t>
            </a:r>
            <a:endParaRPr lang="en-US" altLang="ja-JP" sz="1185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59149" y="7819499"/>
            <a:ext cx="271614" cy="1169255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none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593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</a:t>
            </a:r>
            <a:endParaRPr lang="en-US" altLang="ja-JP" sz="593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593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lang="en-US" altLang="ja-JP" sz="593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185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地</a:t>
            </a:r>
            <a:endParaRPr lang="en-US" altLang="ja-JP" sz="1185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1185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域</a:t>
            </a:r>
            <a:endParaRPr lang="en-US" altLang="ja-JP" sz="1185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cxnSp>
        <p:nvCxnSpPr>
          <p:cNvPr id="69" name="直線コネクタ 68"/>
          <p:cNvCxnSpPr/>
          <p:nvPr/>
        </p:nvCxnSpPr>
        <p:spPr>
          <a:xfrm>
            <a:off x="3125648" y="4538483"/>
            <a:ext cx="0" cy="4572197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角丸四角形 79"/>
          <p:cNvSpPr/>
          <p:nvPr/>
        </p:nvSpPr>
        <p:spPr>
          <a:xfrm>
            <a:off x="3184823" y="1068752"/>
            <a:ext cx="5966910" cy="1219252"/>
          </a:xfrm>
          <a:prstGeom prst="roundRect">
            <a:avLst>
              <a:gd name="adj" fmla="val 10409"/>
            </a:avLst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0481" tIns="0" rIns="30481" bIns="3048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75272">
              <a:lnSpc>
                <a:spcPct val="90000"/>
              </a:lnSpc>
            </a:pPr>
            <a:r>
              <a:rPr kumimoji="1" lang="ja-JP" altLang="en-US" sz="423" dirty="0">
                <a:solidFill>
                  <a:srgbClr val="C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</a:t>
            </a:r>
            <a:r>
              <a:rPr kumimoji="1" lang="ja-JP" altLang="en-US" sz="1185" dirty="0">
                <a:solidFill>
                  <a:srgbClr val="C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ＳＴＥＰ２　避難先・避難経路を決定　　　</a:t>
            </a:r>
            <a:r>
              <a:rPr kumimoji="1" lang="ja-JP" altLang="en-US" sz="1185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 　　 </a:t>
            </a:r>
            <a:r>
              <a:rPr kumimoji="1" lang="ja-JP" altLang="en-US" sz="423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  　　　　　　　　　　　　　　　　　　　　　　　　　　　　　　　　　　　　　　　　　　　　　　　　　　　　　　　　　　　　</a:t>
            </a:r>
            <a:endParaRPr kumimoji="1" lang="en-US" altLang="ja-JP" sz="423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ts val="85"/>
              </a:lnSpc>
            </a:pP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kumimoji="1" lang="en-US" altLang="ja-JP" sz="1101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ts val="76"/>
              </a:lnSpc>
            </a:pP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endParaRPr kumimoji="1" lang="en-US" altLang="ja-JP" sz="677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677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 　　　　　　　　　　　　　　　  </a:t>
            </a:r>
            <a:endParaRPr kumimoji="1" lang="en-US" altLang="ja-JP" sz="1101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どこに避難する？　　　　　　　　　　　　　 　　　　避難の途中で注意する場所は？　　　　　　　　　　　 </a:t>
            </a:r>
            <a:endParaRPr kumimoji="1" lang="en-US" altLang="ja-JP" sz="1101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endParaRPr kumimoji="1" lang="en-US" altLang="ja-JP" sz="677" spc="127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候補１　</a:t>
            </a:r>
            <a:r>
              <a:rPr kumimoji="1" lang="ja-JP" altLang="en-US" sz="1101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ja-JP" altLang="en-US" sz="1101" b="1" u="sng" dirty="0">
                <a:solidFill>
                  <a:schemeClr val="tx1"/>
                </a:solidFill>
                <a:latin typeface="ARペン楷書体L" panose="03000309000000000000" pitchFamily="65" charset="-128"/>
                <a:ea typeface="ARペン楷書体L" panose="03000309000000000000" pitchFamily="65" charset="-128"/>
              </a:rPr>
              <a:t>　　　　</a:t>
            </a:r>
            <a:r>
              <a:rPr kumimoji="1" lang="ja-JP" altLang="en-US" sz="1101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</a:t>
            </a:r>
            <a:r>
              <a:rPr kumimoji="1" lang="en-US" altLang="ja-JP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【</a:t>
            </a: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歩いて 約 　　　　　分</a:t>
            </a:r>
            <a:r>
              <a:rPr kumimoji="1" lang="en-US" altLang="ja-JP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】</a:t>
            </a: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⇒</a:t>
            </a:r>
            <a:r>
              <a:rPr kumimoji="1" lang="en-US" altLang="ja-JP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【</a:t>
            </a: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　　　　　　　　　　　</a:t>
            </a:r>
            <a:r>
              <a:rPr kumimoji="1" lang="ja-JP" altLang="en-US" sz="1101" dirty="0">
                <a:solidFill>
                  <a:schemeClr val="tx1"/>
                </a:solidFill>
                <a:latin typeface="ARペン楷書体L" panose="03000309000000000000" pitchFamily="65" charset="-128"/>
                <a:ea typeface="ARペン楷書体L" panose="03000309000000000000" pitchFamily="65" charset="-128"/>
              </a:rPr>
              <a:t> </a:t>
            </a: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en-US" altLang="ja-JP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】</a:t>
            </a: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　　　</a:t>
            </a:r>
            <a:endParaRPr kumimoji="1" lang="en-US" altLang="ja-JP" sz="677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677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　　　　　　　　　　　　　　　　　</a:t>
            </a:r>
            <a:endParaRPr kumimoji="1" lang="en-US" altLang="ja-JP" sz="677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677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 　　  </a:t>
            </a:r>
            <a:endParaRPr kumimoji="1" lang="en-US" altLang="ja-JP" sz="1101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marL="75272">
              <a:lnSpc>
                <a:spcPct val="90000"/>
              </a:lnSpc>
            </a:pP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候補２　</a:t>
            </a:r>
            <a:r>
              <a:rPr kumimoji="1" lang="ja-JP" altLang="en-US" sz="1101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ja-JP" altLang="en-US" sz="1101" b="1" u="sng" dirty="0">
                <a:solidFill>
                  <a:schemeClr val="tx1"/>
                </a:solidFill>
                <a:latin typeface="ARペン楷書体L" panose="03000309000000000000" pitchFamily="65" charset="-128"/>
                <a:ea typeface="ARペン楷書体L" panose="03000309000000000000" pitchFamily="65" charset="-128"/>
              </a:rPr>
              <a:t>　　　　</a:t>
            </a:r>
            <a:r>
              <a:rPr kumimoji="1" lang="ja-JP" altLang="en-US" sz="1101" b="1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ja-JP" altLang="en-US" sz="1101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kumimoji="1" lang="en-US" altLang="ja-JP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【</a:t>
            </a: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歩いて 約 　　　　　分</a:t>
            </a:r>
            <a:r>
              <a:rPr kumimoji="1" lang="en-US" altLang="ja-JP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】</a:t>
            </a: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⇒</a:t>
            </a:r>
            <a:r>
              <a:rPr kumimoji="1" lang="en-US" altLang="ja-JP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【</a:t>
            </a: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　　　　　　　　　　　   </a:t>
            </a:r>
            <a:r>
              <a:rPr kumimoji="1" lang="en-US" altLang="ja-JP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】</a:t>
            </a:r>
            <a:r>
              <a:rPr kumimoji="1" lang="ja-JP" altLang="en-US" sz="110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 </a:t>
            </a:r>
            <a:r>
              <a:rPr kumimoji="1" lang="ja-JP" altLang="en-US" sz="1101" u="sng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 </a:t>
            </a:r>
            <a:endParaRPr kumimoji="1" lang="ja-JP" altLang="en-US" sz="1101" dirty="0">
              <a:solidFill>
                <a:srgbClr val="C00000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7215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1852</TotalTime>
  <Words>441</Words>
  <Application>Microsoft Office PowerPoint</Application>
  <PresentationFormat>A3 297x420 mm</PresentationFormat>
  <Paragraphs>135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 Pゴシック体S</vt:lpstr>
      <vt:lpstr>AR P丸ゴシック体E</vt:lpstr>
      <vt:lpstr>ARペン楷書体L</vt:lpstr>
      <vt:lpstr>AR丸ゴシック体E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千葉県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千葉県</dc:creator>
  <cp:lastModifiedBy>菊元 淳</cp:lastModifiedBy>
  <cp:revision>287</cp:revision>
  <cp:lastPrinted>2021-06-03T07:23:24Z</cp:lastPrinted>
  <dcterms:created xsi:type="dcterms:W3CDTF">2020-11-26T10:45:14Z</dcterms:created>
  <dcterms:modified xsi:type="dcterms:W3CDTF">2024-02-14T04:24:01Z</dcterms:modified>
</cp:coreProperties>
</file>