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7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1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3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15.xml" ContentType="application/vnd.openxmlformats-officedocument.theme+xml"/>
  <Override PartName="/ppt/theme/theme16.xml" ContentType="application/vnd.openxmlformats-officedocument.theme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0" r:id="rId4"/>
    <p:sldMasterId id="2147483900" r:id="rId5"/>
    <p:sldMasterId id="2147483905" r:id="rId6"/>
    <p:sldMasterId id="2147483916" r:id="rId7"/>
    <p:sldMasterId id="2147483928" r:id="rId8"/>
    <p:sldMasterId id="2147483938" r:id="rId9"/>
    <p:sldMasterId id="2147483948" r:id="rId10"/>
    <p:sldMasterId id="2147483959" r:id="rId11"/>
    <p:sldMasterId id="2147483970" r:id="rId12"/>
    <p:sldMasterId id="2147483991" r:id="rId13"/>
    <p:sldMasterId id="2147484001" r:id="rId14"/>
    <p:sldMasterId id="2147484009" r:id="rId15"/>
    <p:sldMasterId id="2147484021" r:id="rId16"/>
    <p:sldMasterId id="2147484034" r:id="rId17"/>
  </p:sldMasterIdLst>
  <p:notesMasterIdLst>
    <p:notesMasterId r:id="rId22"/>
  </p:notesMasterIdLst>
  <p:handoutMasterIdLst>
    <p:handoutMasterId r:id="rId23"/>
  </p:handoutMasterIdLst>
  <p:sldIdLst>
    <p:sldId id="618" r:id="rId18"/>
    <p:sldId id="616" r:id="rId19"/>
    <p:sldId id="617" r:id="rId20"/>
    <p:sldId id="620" r:id="rId21"/>
  </p:sldIdLst>
  <p:sldSz cx="9906000" cy="6858000" type="A4"/>
  <p:notesSz cx="6807200" cy="9939338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orient="horz" pos="958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4269">
          <p15:clr>
            <a:srgbClr val="A4A3A4"/>
          </p15:clr>
        </p15:guide>
        <p15:guide id="8" pos="2961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pos="3188" userDrawn="1">
          <p15:clr>
            <a:srgbClr val="A4A3A4"/>
          </p15:clr>
        </p15:guide>
        <p15:guide id="12" pos="3256" userDrawn="1">
          <p15:clr>
            <a:srgbClr val="A4A3A4"/>
          </p15:clr>
        </p15:guide>
        <p15:guide id="13" orient="horz" pos="3294" userDrawn="1">
          <p15:clr>
            <a:srgbClr val="A4A3A4"/>
          </p15:clr>
        </p15:guide>
        <p15:guide id="14" orient="horz" pos="2976" userDrawn="1">
          <p15:clr>
            <a:srgbClr val="A4A3A4"/>
          </p15:clr>
        </p15:guide>
        <p15:guide id="15" orient="horz" pos="1752" userDrawn="1">
          <p15:clr>
            <a:srgbClr val="A4A3A4"/>
          </p15:clr>
        </p15:guide>
        <p15:guide id="16" orient="horz" pos="1412" userDrawn="1">
          <p15:clr>
            <a:srgbClr val="A4A3A4"/>
          </p15:clr>
        </p15:guide>
        <p15:guide id="17" orient="horz" pos="2954" userDrawn="1">
          <p15:clr>
            <a:srgbClr val="A4A3A4"/>
          </p15:clr>
        </p15:guide>
        <p15:guide id="18" pos="3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FA"/>
    <a:srgbClr val="EBFFBF"/>
    <a:srgbClr val="FF33CC"/>
    <a:srgbClr val="F6C8F6"/>
    <a:srgbClr val="EAB23D"/>
    <a:srgbClr val="F1B21A"/>
    <a:srgbClr val="DF971F"/>
    <a:srgbClr val="CB7D18"/>
    <a:srgbClr val="409AD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1" autoAdjust="0"/>
    <p:restoredTop sz="96327" autoAdjust="0"/>
  </p:normalViewPr>
  <p:slideViewPr>
    <p:cSldViewPr snapToGrid="0" showGuides="1">
      <p:cViewPr varScale="1">
        <p:scale>
          <a:sx n="110" d="100"/>
          <a:sy n="110" d="100"/>
        </p:scale>
        <p:origin x="1248" y="114"/>
      </p:cViewPr>
      <p:guideLst>
        <p:guide orient="horz" pos="96"/>
        <p:guide orient="horz" pos="958"/>
        <p:guide orient="horz" pos="482"/>
        <p:guide orient="horz" pos="3997"/>
        <p:guide orient="horz" pos="618"/>
        <p:guide orient="horz" pos="4110"/>
        <p:guide orient="horz" pos="4269"/>
        <p:guide pos="2961"/>
        <p:guide pos="262"/>
        <p:guide pos="6000"/>
        <p:guide pos="3188"/>
        <p:guide pos="3256"/>
        <p:guide orient="horz" pos="3294"/>
        <p:guide orient="horz" pos="2976"/>
        <p:guide orient="horz" pos="1752"/>
        <p:guide orient="horz" pos="1412"/>
        <p:guide orient="horz" pos="2954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39D7E852-17AA-4CB6-8273-0685DB7F9B51}" type="datetimeFigureOut">
              <a:rPr lang="en-US"/>
              <a:pPr/>
              <a:t>3/31/2024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61B1335B-9C73-459E-8F94-9ADB241FD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9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B76C7504-6E39-4454-ABF9-7D8634367105}" type="datetimeFigureOut">
              <a:rPr lang="en-US">
                <a:latin typeface="Arial"/>
              </a:rPr>
              <a:pPr/>
              <a:t>3/31/2024</a:t>
            </a:fld>
            <a:endParaRPr lang="en-GB" dirty="0">
              <a:latin typeface="Arial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63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63" tIns="68933" rIns="137863" bIns="68933" rtlCol="0" anchor="ctr"/>
          <a:lstStyle/>
          <a:p>
            <a:pPr lvl="0"/>
            <a:endParaRPr lang="en-GB" noProof="0" dirty="0">
              <a:latin typeface="Arial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94" y="4721187"/>
            <a:ext cx="5447014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DFA6DC0F-00C0-48CB-BFD3-E923E37ECD77}" type="slidenum">
              <a:rPr lang="en-GB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7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/>
        <a:ea typeface="+mn-ea"/>
        <a:cs typeface="+mn-cs"/>
        <a:sym typeface="Arial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A16F-ADE7-47D3-8745-8480D56F6679}" type="slidenum">
              <a:rPr lang="ja-JP" altLang="en-US">
                <a:solidFill>
                  <a:prstClr val="black"/>
                </a:solidFill>
                <a:latin typeface="Arial"/>
              </a:rPr>
              <a:pPr/>
              <a:t>1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1675" y="736600"/>
            <a:ext cx="5351463" cy="3705225"/>
          </a:xfrm>
          <a:ln/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33" y="4685514"/>
            <a:ext cx="4934501" cy="4443677"/>
          </a:xfrm>
        </p:spPr>
        <p:txBody>
          <a:bodyPr/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4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4.xml"/><Relationship Id="rId4" Type="http://schemas.openxmlformats.org/officeDocument/2006/relationships/image" Target="../media/image5.emf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5.xml"/><Relationship Id="rId4" Type="http://schemas.openxmlformats.org/officeDocument/2006/relationships/image" Target="../media/image5.emf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6.xml"/><Relationship Id="rId4" Type="http://schemas.openxmlformats.org/officeDocument/2006/relationships/image" Target="../media/image5.emf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8.xml"/><Relationship Id="rId4" Type="http://schemas.openxmlformats.org/officeDocument/2006/relationships/image" Target="../media/image8.em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Master" Target="../slideMasters/slideMaster14.xml"/><Relationship Id="rId1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2.xml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3.xml"/><Relationship Id="rId4" Type="http://schemas.openxmlformats.org/officeDocument/2006/relationships/image" Target="../media/image1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5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9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0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2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3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4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8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9.xml"/><Relationship Id="rId4" Type="http://schemas.openxmlformats.org/officeDocument/2006/relationships/image" Target="../media/image5.emf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2.xml"/><Relationship Id="rId4" Type="http://schemas.openxmlformats.org/officeDocument/2006/relationships/image" Target="../media/image5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3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360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有限責任監査法人 トーマツ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2904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7" name="タイトル プレースホルダ 6"/>
          <p:cNvSpPr>
            <a:spLocks noGrp="1"/>
          </p:cNvSpPr>
          <p:nvPr>
            <p:ph type="title" hasCustomPrompt="1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4170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5151291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0455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7446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1782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70" imgH="270" progId="TCLayout.ActiveDocument.1">
                  <p:embed/>
                </p:oleObj>
              </mc:Choice>
              <mc:Fallback>
                <p:oleObj name="think-cell スライド" r:id="rId3" imgW="270" imgH="270" progId="TCLayout.ActiveDocument.1">
                  <p:embed/>
                  <p:pic>
                    <p:nvPicPr>
                      <p:cNvPr id="5" name="オブジェクト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r>
              <a:rPr kumimoji="1" lang="ja-JP" altLang="en-US" dirty="0"/>
              <a:t>キーメッセージ（スライドで一番伝えたいこと＜名詞・体言止め不可＞）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738783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70" imgH="469" progId="TCLayout.ActiveDocument.1">
                  <p:embed/>
                </p:oleObj>
              </mc:Choice>
              <mc:Fallback>
                <p:oleObj name="think-cell スライド" r:id="rId3" imgW="470" imgH="46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4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3936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24562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911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2" y="6588177"/>
            <a:ext cx="410385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3831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290624"/>
            <a:ext cx="9072000" cy="651600"/>
          </a:xfrm>
        </p:spPr>
        <p:txBody>
          <a:bodyPr/>
          <a:lstStyle>
            <a:lvl1pPr>
              <a:defRPr sz="160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5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7728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6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2184443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+mn-lt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+mn-lt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+mn-lt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>
          <a:xfrm>
            <a:off x="9577382" y="6609771"/>
            <a:ext cx="305033" cy="600164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52464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+mn-lt"/>
                <a:ea typeface="+mn-ea"/>
                <a:cs typeface="+mn-cs"/>
              </a:defRPr>
            </a:lvl1pPr>
            <a:lvl2pPr marL="252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600" baseline="0">
                <a:latin typeface="+mn-lt"/>
                <a:ea typeface="+mn-ea"/>
                <a:cs typeface="+mn-cs"/>
              </a:defRPr>
            </a:lvl2pPr>
            <a:lvl3pPr marL="504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600" baseline="0">
                <a:latin typeface="+mn-lt"/>
                <a:ea typeface="+mn-ea"/>
                <a:cs typeface="+mn-cs"/>
              </a:defRPr>
            </a:lvl3pPr>
            <a:lvl4pPr marL="684000" indent="-180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600" baseline="0"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>
              <a:defRPr lang="ja-JP" altLang="en-US" sz="1800" b="1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9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+mn-lt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417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8651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5429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5C521C-FF79-4B18-A827-A0B66727F89C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3600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36800"/>
            <a:ext cx="9040944" cy="651600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22305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0" imgH="659" progId="TCLayout.ActiveDocument.1">
                  <p:embed/>
                </p:oleObj>
              </mc:Choice>
              <mc:Fallback>
                <p:oleObj name="think-cell Slide" r:id="rId3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東京都　御中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85000" y="431999"/>
            <a:ext cx="1404000" cy="3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8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1890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95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0816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24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375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26000"/>
            <a:ext cx="4320000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000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132388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7172191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33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7358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3241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91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479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9066013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00877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5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42849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62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4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5896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626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4917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65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8895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23123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5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0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8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2221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8500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2277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3621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6355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6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709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4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7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25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1072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09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49596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36706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5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4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5964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78388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77912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592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7101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058687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2494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24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416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19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52005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3554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0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975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6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00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390776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9175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68671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5732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71880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6487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0981171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048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0513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558699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886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584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127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50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180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650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864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696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70-3274-4E38-AA52-8FBE5569AC9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4121592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4176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24533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49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3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2055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49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716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778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7555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6851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2093522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</a:t>
            </a:r>
            <a:r>
              <a:rPr lang="ja-JP" altLang="ja-JP" sz="1400" dirty="0">
                <a:solidFill>
                  <a:srgbClr val="000000"/>
                </a:solidFill>
              </a:rPr>
              <a:t>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0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4399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0841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729743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985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77363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18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0846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18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7587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8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18693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4306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92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05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901407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855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942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21"/>
          </p:nvPr>
        </p:nvSpPr>
        <p:spPr bwMode="gray">
          <a:xfrm>
            <a:off x="4881602" y="6588000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039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85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grpSp>
        <p:nvGrpSpPr>
          <p:cNvPr id="11" name="グループ化 10"/>
          <p:cNvGrpSpPr>
            <a:grpSpLocks noChangeAspect="1"/>
          </p:cNvGrpSpPr>
          <p:nvPr userDrawn="1"/>
        </p:nvGrpSpPr>
        <p:grpSpPr bwMode="gray">
          <a:xfrm>
            <a:off x="6692185" y="6106206"/>
            <a:ext cx="2829146" cy="522000"/>
            <a:chOff x="6692185" y="6106206"/>
            <a:chExt cx="2829146" cy="522000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585494" y="6106206"/>
              <a:ext cx="935837" cy="522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92185" y="6220769"/>
              <a:ext cx="1866026" cy="2928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07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76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99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54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5682338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ags" Target="../tags/tag67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oleObject" Target="../embeddings/oleObject66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tags" Target="../tags/tag79.xml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27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ags" Target="../tags/tag47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ags" Target="../tags/tag57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90970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</a:rPr>
              <a:t>© 2017. For information, contact Deloitte Touche Tohmatsu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470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464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8" r:id="rId6"/>
    <p:sldLayoutId id="2147484033" r:id="rId7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444" imgH="443" progId="TCLayout.ActiveDocument.1">
                  <p:embed/>
                </p:oleObj>
              </mc:Choice>
              <mc:Fallback>
                <p:oleObj name="think-cell スライド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鉄道事業者としての</a:t>
            </a:r>
            <a:r>
              <a:rPr kumimoji="1" lang="en-US" altLang="ja-JP"/>
              <a:t>MaaS</a:t>
            </a:r>
            <a:r>
              <a:rPr kumimoji="1" lang="ja-JP" altLang="en-US"/>
              <a:t>事業への取組みに関する討議</a:t>
            </a: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9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Deloitte Tohmatsu Consulting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38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8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9" r:id="rId7"/>
    <p:sldLayoutId id="2147484030" r:id="rId8"/>
    <p:sldLayoutId id="2147484031" r:id="rId9"/>
    <p:sldLayoutId id="2147484032" r:id="rId10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660" imgH="659" progId="TCLayout.ActiveDocument.1">
                  <p:embed/>
                </p:oleObj>
              </mc:Choice>
              <mc:Fallback>
                <p:oleObj name="think-cell Slide" r:id="rId12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61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2215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6C22-CD92-4A50-AAD1-E2171E0619BD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sz="900" kern="1200" dirty="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114788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29872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402971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04830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669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7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8.xml"/><Relationship Id="rId1" Type="http://schemas.openxmlformats.org/officeDocument/2006/relationships/tags" Target="../tags/tag8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 9"/>
          <p:cNvSpPr txBox="1">
            <a:spLocks/>
          </p:cNvSpPr>
          <p:nvPr/>
        </p:nvSpPr>
        <p:spPr bwMode="gray">
          <a:xfrm>
            <a:off x="1554562" y="2144029"/>
            <a:ext cx="6982609" cy="1363942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先進的デジタル技術活用実証プロジェクト</a:t>
            </a: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エントリーシート補足資料</a:t>
            </a: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4" name="テキスト プレースホルダ 9"/>
          <p:cNvSpPr txBox="1">
            <a:spLocks/>
          </p:cNvSpPr>
          <p:nvPr/>
        </p:nvSpPr>
        <p:spPr bwMode="gray">
          <a:xfrm>
            <a:off x="0" y="0"/>
            <a:ext cx="1172012" cy="690611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sz="1400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別紙３</a:t>
            </a:r>
            <a:endParaRPr lang="en-US" altLang="ja-JP" sz="1400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5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2847" y="16622"/>
            <a:ext cx="9072000" cy="731522"/>
          </a:xfrm>
        </p:spPr>
        <p:txBody>
          <a:bodyPr/>
          <a:lstStyle/>
          <a:p>
            <a:pPr algn="ctr"/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実証プロジェクトの内容・目的について具体的にご記入ください。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  <a:endParaRPr kumimoji="1" lang="ja-JP" altLang="en-US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32" name="テキスト プレースホルダー 3"/>
          <p:cNvSpPr txBox="1">
            <a:spLocks/>
          </p:cNvSpPr>
          <p:nvPr/>
        </p:nvSpPr>
        <p:spPr>
          <a:xfrm>
            <a:off x="196427" y="830515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実証プロジェクトの内容・目的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5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実証プロジェクトの実施スケジュールについて具体的にご記入ください。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実証プロジェクトのスケジュール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3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5"/>
          <p:cNvSpPr txBox="1">
            <a:spLocks/>
          </p:cNvSpPr>
          <p:nvPr/>
        </p:nvSpPr>
        <p:spPr bwMode="gray">
          <a:xfrm>
            <a:off x="352847" y="16626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その他、実証プロジェクトの紹介資料や事業計画書などありましたら、</a:t>
            </a:r>
            <a:endParaRPr lang="en-US" altLang="ja-JP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本スライド以降に追加してください。</a:t>
            </a:r>
          </a:p>
        </p:txBody>
      </p:sp>
      <p:sp>
        <p:nvSpPr>
          <p:cNvPr id="8" name="テキスト プレースホルダー 3"/>
          <p:cNvSpPr txBox="1">
            <a:spLocks/>
          </p:cNvSpPr>
          <p:nvPr/>
        </p:nvSpPr>
        <p:spPr>
          <a:xfrm>
            <a:off x="196427" y="83051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その他補足資料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00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3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1.xml><?xml version="1.0" encoding="utf-8"?>
<a:theme xmlns:a="http://schemas.openxmlformats.org/drawingml/2006/main" name="4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2.xml><?xml version="1.0" encoding="utf-8"?>
<a:theme xmlns:a="http://schemas.openxmlformats.org/drawingml/2006/main" name="5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3.xml><?xml version="1.0" encoding="utf-8"?>
<a:theme xmlns:a="http://schemas.openxmlformats.org/drawingml/2006/main" name="6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4.xml><?xml version="1.0" encoding="utf-8"?>
<a:theme xmlns:a="http://schemas.openxmlformats.org/drawingml/2006/main" name="DT Proposal Template_J_20181205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hmatsu Proposal Template_J_20160105_補足版（本文あり）">
  <a:themeElements>
    <a:clrScheme name="ユーザー定義 1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rtlCol="0" anchor="ctr"/>
      <a:lstStyle>
        <a:defPPr algn="ctr">
          <a:defRPr kumimoji="1"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9.xml><?xml version="1.0" encoding="utf-8"?>
<a:theme xmlns:a="http://schemas.openxmlformats.org/drawingml/2006/main" name="1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B76E9AC031B498A003B0A6B264DC6" ma:contentTypeVersion="" ma:contentTypeDescription="Create a new document." ma:contentTypeScope="" ma:versionID="7d5800d0d66064624391e2173faee4fe">
  <xsd:schema xmlns:xsd="http://www.w3.org/2001/XMLSchema" xmlns:xs="http://www.w3.org/2001/XMLSchema" xmlns:p="http://schemas.microsoft.com/office/2006/metadata/properties" xmlns:ns2="3a4731f9-7dea-4ec8-b9b6-581989713bb4" targetNamespace="http://schemas.microsoft.com/office/2006/metadata/properties" ma:root="true" ma:fieldsID="30c9ed858bcfdfba078b5a52fd1fab38" ns2:_="">
    <xsd:import namespace="3a4731f9-7dea-4ec8-b9b6-581989713bb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731f9-7dea-4ec8-b9b6-581989713b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10D75-CCF6-483B-965C-EB18F9989D8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e1ab9bf-6fba-4470-ae98-e5144ebfb4bc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7FAABB-0222-45E9-A32C-99F54DE6E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731f9-7dea-4ec8-b9b6-581989713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9091D0-4110-4FF5-8034-336546945D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和文テンプレート_jan2012</Template>
  <TotalTime>0</TotalTime>
  <Words>104</Words>
  <Application>Microsoft Office PowerPoint</Application>
  <PresentationFormat>A4 210 x 297 mm</PresentationFormat>
  <Paragraphs>12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25" baseType="lpstr">
      <vt:lpstr>AR Pゴシック体M</vt:lpstr>
      <vt:lpstr>Meiryo UI</vt:lpstr>
      <vt:lpstr>Arial</vt:lpstr>
      <vt:lpstr>Verdana</vt:lpstr>
      <vt:lpstr>Wingdings</vt:lpstr>
      <vt:lpstr>Tohmatsu Proposal Template_J_20160105</vt:lpstr>
      <vt:lpstr>Tohmatsu Proposal Template_J_20160105_補足版（本文あり）</vt:lpstr>
      <vt:lpstr>1_Tohmatsu Proposal Template_J_20160105</vt:lpstr>
      <vt:lpstr>2_Tohmatsu Proposal Template_J_20160105</vt:lpstr>
      <vt:lpstr>3_Tohmatsu Proposal Template_J_20160105</vt:lpstr>
      <vt:lpstr>4_Tohmatsu Proposal Template_J_20160105</vt:lpstr>
      <vt:lpstr>5_Tohmatsu Proposal Template_J_20160105</vt:lpstr>
      <vt:lpstr>DT Proposal Template_J_20161001</vt:lpstr>
      <vt:lpstr>1_DT Proposal Template_J_20161001</vt:lpstr>
      <vt:lpstr>3_DT Proposal Template_J_20161001</vt:lpstr>
      <vt:lpstr>4_DT Proposal Template_J_20161001</vt:lpstr>
      <vt:lpstr>5_DT Proposal Template_J_20161001</vt:lpstr>
      <vt:lpstr>6_DT Proposal Template_J_20161001</vt:lpstr>
      <vt:lpstr>DT Proposal Template_J_20181205</vt:lpstr>
      <vt:lpstr>think-cell Slide</vt:lpstr>
      <vt:lpstr>think-cell スライド</vt:lpstr>
      <vt:lpstr>PowerPoint プレゼンテーション</vt:lpstr>
      <vt:lpstr>実証プロジェクトの内容・目的について具体的にご記入ください。 （スライドが複数ある場合は、新しいスライドを適宜追加してください。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2013-03-14T03:44:27Z</dcterms:created>
  <dcterms:modified xsi:type="dcterms:W3CDTF">2024-03-31T02:00:02Z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0x010100259B76E9AC031B498A003B0A6B264DC6</vt:lpwstr>
  </property>
</Properties>
</file>